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5"/>
  </p:notesMasterIdLst>
  <p:sldIdLst>
    <p:sldId id="256" r:id="rId2"/>
    <p:sldId id="287" r:id="rId3"/>
    <p:sldId id="362" r:id="rId4"/>
    <p:sldId id="363" r:id="rId5"/>
    <p:sldId id="364" r:id="rId6"/>
    <p:sldId id="305" r:id="rId7"/>
    <p:sldId id="302" r:id="rId8"/>
    <p:sldId id="303" r:id="rId9"/>
    <p:sldId id="304" r:id="rId10"/>
    <p:sldId id="361" r:id="rId11"/>
    <p:sldId id="378" r:id="rId12"/>
    <p:sldId id="306" r:id="rId13"/>
    <p:sldId id="360" r:id="rId14"/>
    <p:sldId id="320" r:id="rId15"/>
    <p:sldId id="395" r:id="rId16"/>
    <p:sldId id="313" r:id="rId17"/>
    <p:sldId id="314" r:id="rId18"/>
    <p:sldId id="359" r:id="rId19"/>
    <p:sldId id="317" r:id="rId20"/>
    <p:sldId id="318" r:id="rId21"/>
    <p:sldId id="319" r:id="rId22"/>
    <p:sldId id="358" r:id="rId23"/>
    <p:sldId id="324" r:id="rId24"/>
    <p:sldId id="323" r:id="rId25"/>
    <p:sldId id="325" r:id="rId26"/>
    <p:sldId id="326" r:id="rId27"/>
    <p:sldId id="327" r:id="rId28"/>
    <p:sldId id="328" r:id="rId29"/>
    <p:sldId id="331" r:id="rId30"/>
    <p:sldId id="366" r:id="rId31"/>
    <p:sldId id="367" r:id="rId32"/>
    <p:sldId id="368" r:id="rId33"/>
    <p:sldId id="369" r:id="rId34"/>
    <p:sldId id="371" r:id="rId35"/>
    <p:sldId id="370" r:id="rId36"/>
    <p:sldId id="373" r:id="rId37"/>
    <p:sldId id="374" r:id="rId38"/>
    <p:sldId id="375" r:id="rId39"/>
    <p:sldId id="376" r:id="rId40"/>
    <p:sldId id="322" r:id="rId41"/>
    <p:sldId id="330" r:id="rId42"/>
    <p:sldId id="385" r:id="rId43"/>
    <p:sldId id="357" r:id="rId44"/>
    <p:sldId id="310" r:id="rId45"/>
    <p:sldId id="365" r:id="rId46"/>
    <p:sldId id="290" r:id="rId47"/>
    <p:sldId id="377" r:id="rId48"/>
    <p:sldId id="294" r:id="rId49"/>
    <p:sldId id="381" r:id="rId50"/>
    <p:sldId id="300" r:id="rId51"/>
    <p:sldId id="301" r:id="rId52"/>
    <p:sldId id="334" r:id="rId53"/>
    <p:sldId id="382" r:id="rId54"/>
    <p:sldId id="383" r:id="rId55"/>
    <p:sldId id="384" r:id="rId56"/>
    <p:sldId id="333" r:id="rId57"/>
    <p:sldId id="268" r:id="rId58"/>
    <p:sldId id="394" r:id="rId59"/>
    <p:sldId id="350" r:id="rId60"/>
    <p:sldId id="349" r:id="rId61"/>
    <p:sldId id="272" r:id="rId62"/>
    <p:sldId id="393" r:id="rId63"/>
    <p:sldId id="351" r:id="rId64"/>
    <p:sldId id="273" r:id="rId65"/>
    <p:sldId id="274" r:id="rId66"/>
    <p:sldId id="286" r:id="rId67"/>
    <p:sldId id="352" r:id="rId68"/>
    <p:sldId id="353" r:id="rId69"/>
    <p:sldId id="354" r:id="rId70"/>
    <p:sldId id="355" r:id="rId71"/>
    <p:sldId id="275" r:id="rId72"/>
    <p:sldId id="276" r:id="rId73"/>
    <p:sldId id="342" r:id="rId74"/>
    <p:sldId id="343" r:id="rId75"/>
    <p:sldId id="344" r:id="rId76"/>
    <p:sldId id="345" r:id="rId77"/>
    <p:sldId id="278" r:id="rId78"/>
    <p:sldId id="279" r:id="rId79"/>
    <p:sldId id="346" r:id="rId80"/>
    <p:sldId id="281" r:id="rId81"/>
    <p:sldId id="332" r:id="rId82"/>
    <p:sldId id="391" r:id="rId83"/>
    <p:sldId id="392" r:id="rId84"/>
    <p:sldId id="335" r:id="rId85"/>
    <p:sldId id="337" r:id="rId86"/>
    <p:sldId id="380" r:id="rId87"/>
    <p:sldId id="338" r:id="rId88"/>
    <p:sldId id="340" r:id="rId89"/>
    <p:sldId id="341" r:id="rId90"/>
    <p:sldId id="390" r:id="rId91"/>
    <p:sldId id="388" r:id="rId92"/>
    <p:sldId id="389" r:id="rId93"/>
    <p:sldId id="356" r:id="rId94"/>
  </p:sldIdLst>
  <p:sldSz cx="9144000" cy="6858000" type="screen4x3"/>
  <p:notesSz cx="6858000" cy="9144000"/>
  <p:defaultTextStyle>
    <a:defPPr>
      <a:defRPr lang="en-US"/>
    </a:defPPr>
    <a:lvl1pPr algn="l" rtl="0" fontAlgn="base">
      <a:spcBef>
        <a:spcPct val="0"/>
      </a:spcBef>
      <a:spcAft>
        <a:spcPct val="0"/>
      </a:spcAft>
      <a:defRPr b="1" kern="1200">
        <a:solidFill>
          <a:schemeClr val="tx1"/>
        </a:solidFill>
        <a:latin typeface="Andalus" pitchFamily="18" charset="0"/>
        <a:ea typeface="+mn-ea"/>
        <a:cs typeface="Andalus" pitchFamily="18" charset="0"/>
      </a:defRPr>
    </a:lvl1pPr>
    <a:lvl2pPr marL="457200" algn="l" rtl="0" fontAlgn="base">
      <a:spcBef>
        <a:spcPct val="0"/>
      </a:spcBef>
      <a:spcAft>
        <a:spcPct val="0"/>
      </a:spcAft>
      <a:defRPr b="1" kern="1200">
        <a:solidFill>
          <a:schemeClr val="tx1"/>
        </a:solidFill>
        <a:latin typeface="Andalus" pitchFamily="18" charset="0"/>
        <a:ea typeface="+mn-ea"/>
        <a:cs typeface="Andalus" pitchFamily="18" charset="0"/>
      </a:defRPr>
    </a:lvl2pPr>
    <a:lvl3pPr marL="914400" algn="l" rtl="0" fontAlgn="base">
      <a:spcBef>
        <a:spcPct val="0"/>
      </a:spcBef>
      <a:spcAft>
        <a:spcPct val="0"/>
      </a:spcAft>
      <a:defRPr b="1" kern="1200">
        <a:solidFill>
          <a:schemeClr val="tx1"/>
        </a:solidFill>
        <a:latin typeface="Andalus" pitchFamily="18" charset="0"/>
        <a:ea typeface="+mn-ea"/>
        <a:cs typeface="Andalus" pitchFamily="18" charset="0"/>
      </a:defRPr>
    </a:lvl3pPr>
    <a:lvl4pPr marL="1371600" algn="l" rtl="0" fontAlgn="base">
      <a:spcBef>
        <a:spcPct val="0"/>
      </a:spcBef>
      <a:spcAft>
        <a:spcPct val="0"/>
      </a:spcAft>
      <a:defRPr b="1" kern="1200">
        <a:solidFill>
          <a:schemeClr val="tx1"/>
        </a:solidFill>
        <a:latin typeface="Andalus" pitchFamily="18" charset="0"/>
        <a:ea typeface="+mn-ea"/>
        <a:cs typeface="Andalus" pitchFamily="18" charset="0"/>
      </a:defRPr>
    </a:lvl4pPr>
    <a:lvl5pPr marL="1828800" algn="l" rtl="0" fontAlgn="base">
      <a:spcBef>
        <a:spcPct val="0"/>
      </a:spcBef>
      <a:spcAft>
        <a:spcPct val="0"/>
      </a:spcAft>
      <a:defRPr b="1" kern="1200">
        <a:solidFill>
          <a:schemeClr val="tx1"/>
        </a:solidFill>
        <a:latin typeface="Andalus" pitchFamily="18" charset="0"/>
        <a:ea typeface="+mn-ea"/>
        <a:cs typeface="Andalus" pitchFamily="18" charset="0"/>
      </a:defRPr>
    </a:lvl5pPr>
    <a:lvl6pPr marL="2286000" algn="l" defTabSz="914400" rtl="0" eaLnBrk="1" latinLnBrk="0" hangingPunct="1">
      <a:defRPr b="1" kern="1200">
        <a:solidFill>
          <a:schemeClr val="tx1"/>
        </a:solidFill>
        <a:latin typeface="Andalus" pitchFamily="18" charset="0"/>
        <a:ea typeface="+mn-ea"/>
        <a:cs typeface="Andalus" pitchFamily="18" charset="0"/>
      </a:defRPr>
    </a:lvl6pPr>
    <a:lvl7pPr marL="2743200" algn="l" defTabSz="914400" rtl="0" eaLnBrk="1" latinLnBrk="0" hangingPunct="1">
      <a:defRPr b="1" kern="1200">
        <a:solidFill>
          <a:schemeClr val="tx1"/>
        </a:solidFill>
        <a:latin typeface="Andalus" pitchFamily="18" charset="0"/>
        <a:ea typeface="+mn-ea"/>
        <a:cs typeface="Andalus" pitchFamily="18" charset="0"/>
      </a:defRPr>
    </a:lvl7pPr>
    <a:lvl8pPr marL="3200400" algn="l" defTabSz="914400" rtl="0" eaLnBrk="1" latinLnBrk="0" hangingPunct="1">
      <a:defRPr b="1" kern="1200">
        <a:solidFill>
          <a:schemeClr val="tx1"/>
        </a:solidFill>
        <a:latin typeface="Andalus" pitchFamily="18" charset="0"/>
        <a:ea typeface="+mn-ea"/>
        <a:cs typeface="Andalus" pitchFamily="18" charset="0"/>
      </a:defRPr>
    </a:lvl8pPr>
    <a:lvl9pPr marL="3657600" algn="l" defTabSz="914400" rtl="0" eaLnBrk="1" latinLnBrk="0" hangingPunct="1">
      <a:defRPr b="1" kern="1200">
        <a:solidFill>
          <a:schemeClr val="tx1"/>
        </a:solidFill>
        <a:latin typeface="Andalus" pitchFamily="18" charset="0"/>
        <a:ea typeface="+mn-ea"/>
        <a:cs typeface="Andalus" pitchFamily="18"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A0900"/>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1652" autoAdjust="0"/>
    <p:restoredTop sz="94622" autoAdjust="0"/>
  </p:normalViewPr>
  <p:slideViewPr>
    <p:cSldViewPr>
      <p:cViewPr varScale="1">
        <p:scale>
          <a:sx n="79" d="100"/>
          <a:sy n="79" d="100"/>
        </p:scale>
        <p:origin x="1013" y="77"/>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97"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notesMaster" Target="notesMasters/notesMaster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529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b="0">
                <a:latin typeface="Arial" charset="0"/>
                <a:ea typeface="+mn-ea"/>
                <a:cs typeface="Arial" charset="0"/>
              </a:defRPr>
            </a:lvl1pPr>
          </a:lstStyle>
          <a:p>
            <a:pPr>
              <a:defRPr/>
            </a:pPr>
            <a:endParaRPr lang="en-US"/>
          </a:p>
        </p:txBody>
      </p:sp>
      <p:sp>
        <p:nvSpPr>
          <p:cNvPr id="55299"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b="0">
                <a:latin typeface="Arial" charset="0"/>
                <a:ea typeface="+mn-ea"/>
                <a:cs typeface="Arial" charset="0"/>
              </a:defRPr>
            </a:lvl1pPr>
          </a:lstStyle>
          <a:p>
            <a:pPr>
              <a:defRPr/>
            </a:pPr>
            <a:endParaRPr lang="en-US"/>
          </a:p>
        </p:txBody>
      </p:sp>
      <p:sp>
        <p:nvSpPr>
          <p:cNvPr id="9728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301"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55302"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b="0">
                <a:latin typeface="Arial" charset="0"/>
                <a:ea typeface="+mn-ea"/>
                <a:cs typeface="Arial" charset="0"/>
              </a:defRPr>
            </a:lvl1pPr>
          </a:lstStyle>
          <a:p>
            <a:pPr>
              <a:defRPr/>
            </a:pPr>
            <a:endParaRPr lang="en-US"/>
          </a:p>
        </p:txBody>
      </p:sp>
      <p:sp>
        <p:nvSpPr>
          <p:cNvPr id="55303"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0">
                <a:latin typeface="Arial" panose="020B0604020202020204" pitchFamily="34" charset="0"/>
                <a:cs typeface="Arial" panose="020B0604020202020204" pitchFamily="34" charset="0"/>
              </a:defRPr>
            </a:lvl1pPr>
          </a:lstStyle>
          <a:p>
            <a:fld id="{7A311A4F-4ACA-45DE-8D6D-499B514EEB1A}" type="slidenum">
              <a:rPr lang="en-US" altLang="ru-RU"/>
              <a:pPr/>
              <a:t>‹#›</a:t>
            </a:fld>
            <a:endParaRPr lang="en-US" altLang="ru-RU"/>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b="1">
                <a:solidFill>
                  <a:schemeClr val="tx1"/>
                </a:solidFill>
                <a:latin typeface="Andalus" pitchFamily="18" charset="0"/>
                <a:cs typeface="Andalus" pitchFamily="18" charset="0"/>
              </a:defRPr>
            </a:lvl1pPr>
            <a:lvl2pPr marL="742950" indent="-285750" eaLnBrk="0" hangingPunct="0">
              <a:defRPr b="1">
                <a:solidFill>
                  <a:schemeClr val="tx1"/>
                </a:solidFill>
                <a:latin typeface="Andalus" pitchFamily="18" charset="0"/>
                <a:cs typeface="Andalus" pitchFamily="18" charset="0"/>
              </a:defRPr>
            </a:lvl2pPr>
            <a:lvl3pPr marL="1143000" indent="-228600" eaLnBrk="0" hangingPunct="0">
              <a:defRPr b="1">
                <a:solidFill>
                  <a:schemeClr val="tx1"/>
                </a:solidFill>
                <a:latin typeface="Andalus" pitchFamily="18" charset="0"/>
                <a:cs typeface="Andalus" pitchFamily="18" charset="0"/>
              </a:defRPr>
            </a:lvl3pPr>
            <a:lvl4pPr marL="1600200" indent="-228600" eaLnBrk="0" hangingPunct="0">
              <a:defRPr b="1">
                <a:solidFill>
                  <a:schemeClr val="tx1"/>
                </a:solidFill>
                <a:latin typeface="Andalus" pitchFamily="18" charset="0"/>
                <a:cs typeface="Andalus" pitchFamily="18" charset="0"/>
              </a:defRPr>
            </a:lvl4pPr>
            <a:lvl5pPr marL="2057400" indent="-228600" eaLnBrk="0" hangingPunct="0">
              <a:defRPr b="1">
                <a:solidFill>
                  <a:schemeClr val="tx1"/>
                </a:solidFill>
                <a:latin typeface="Andalus" pitchFamily="18" charset="0"/>
                <a:cs typeface="Andalus" pitchFamily="18" charset="0"/>
              </a:defRPr>
            </a:lvl5pPr>
            <a:lvl6pPr marL="2514600" indent="-228600" eaLnBrk="0" fontAlgn="base" hangingPunct="0">
              <a:spcBef>
                <a:spcPct val="0"/>
              </a:spcBef>
              <a:spcAft>
                <a:spcPct val="0"/>
              </a:spcAft>
              <a:defRPr b="1">
                <a:solidFill>
                  <a:schemeClr val="tx1"/>
                </a:solidFill>
                <a:latin typeface="Andalus" pitchFamily="18" charset="0"/>
                <a:cs typeface="Andalus" pitchFamily="18" charset="0"/>
              </a:defRPr>
            </a:lvl6pPr>
            <a:lvl7pPr marL="2971800" indent="-228600" eaLnBrk="0" fontAlgn="base" hangingPunct="0">
              <a:spcBef>
                <a:spcPct val="0"/>
              </a:spcBef>
              <a:spcAft>
                <a:spcPct val="0"/>
              </a:spcAft>
              <a:defRPr b="1">
                <a:solidFill>
                  <a:schemeClr val="tx1"/>
                </a:solidFill>
                <a:latin typeface="Andalus" pitchFamily="18" charset="0"/>
                <a:cs typeface="Andalus" pitchFamily="18" charset="0"/>
              </a:defRPr>
            </a:lvl7pPr>
            <a:lvl8pPr marL="3429000" indent="-228600" eaLnBrk="0" fontAlgn="base" hangingPunct="0">
              <a:spcBef>
                <a:spcPct val="0"/>
              </a:spcBef>
              <a:spcAft>
                <a:spcPct val="0"/>
              </a:spcAft>
              <a:defRPr b="1">
                <a:solidFill>
                  <a:schemeClr val="tx1"/>
                </a:solidFill>
                <a:latin typeface="Andalus" pitchFamily="18" charset="0"/>
                <a:cs typeface="Andalus" pitchFamily="18" charset="0"/>
              </a:defRPr>
            </a:lvl8pPr>
            <a:lvl9pPr marL="3886200" indent="-228600" eaLnBrk="0" fontAlgn="base" hangingPunct="0">
              <a:spcBef>
                <a:spcPct val="0"/>
              </a:spcBef>
              <a:spcAft>
                <a:spcPct val="0"/>
              </a:spcAft>
              <a:defRPr b="1">
                <a:solidFill>
                  <a:schemeClr val="tx1"/>
                </a:solidFill>
                <a:latin typeface="Andalus" pitchFamily="18" charset="0"/>
                <a:cs typeface="Andalus" pitchFamily="18" charset="0"/>
              </a:defRPr>
            </a:lvl9pPr>
          </a:lstStyle>
          <a:p>
            <a:pPr algn="r" eaLnBrk="1" hangingPunct="1"/>
            <a:fld id="{F3F92F1E-2010-4C5D-ABF5-EB6123D5258E}" type="slidenum">
              <a:rPr lang="en-US" altLang="ru-RU" sz="1200" b="0">
                <a:latin typeface="Arial" panose="020B0604020202020204" pitchFamily="34" charset="0"/>
                <a:cs typeface="Arial" panose="020B0604020202020204" pitchFamily="34" charset="0"/>
              </a:rPr>
              <a:pPr algn="r" eaLnBrk="1" hangingPunct="1"/>
              <a:t>42</a:t>
            </a:fld>
            <a:endParaRPr lang="en-US" altLang="ru-RU" sz="1200" b="0">
              <a:latin typeface="Arial" panose="020B0604020202020204" pitchFamily="34" charset="0"/>
              <a:cs typeface="Arial" panose="020B0604020202020204" pitchFamily="34" charset="0"/>
            </a:endParaRPr>
          </a:p>
        </p:txBody>
      </p:sp>
      <p:sp>
        <p:nvSpPr>
          <p:cNvPr id="98307" name="Slide Image Placeholder 1"/>
          <p:cNvSpPr>
            <a:spLocks noGrp="1" noRot="1" noChangeAspect="1" noTextEdit="1"/>
          </p:cNvSpPr>
          <p:nvPr>
            <p:ph type="sldImg"/>
          </p:nvPr>
        </p:nvSpPr>
        <p:spPr>
          <a:ln/>
        </p:spPr>
      </p:sp>
      <p:sp>
        <p:nvSpPr>
          <p:cNvPr id="98308"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ru-RU" altLang="ru-RU" smtClean="0">
              <a:latin typeface="Arial" panose="020B0604020202020204" pitchFamily="34" charset="0"/>
              <a:cs typeface="Arial" panose="020B0604020202020204" pitchFamily="34" charset="0"/>
            </a:endParaRPr>
          </a:p>
        </p:txBody>
      </p:sp>
      <p:sp>
        <p:nvSpPr>
          <p:cNvPr id="98309"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b="1">
                <a:solidFill>
                  <a:schemeClr val="tx1"/>
                </a:solidFill>
                <a:latin typeface="Andalus" pitchFamily="18" charset="0"/>
                <a:cs typeface="Andalus" pitchFamily="18" charset="0"/>
              </a:defRPr>
            </a:lvl1pPr>
            <a:lvl2pPr marL="742950" indent="-285750" eaLnBrk="0" hangingPunct="0">
              <a:defRPr b="1">
                <a:solidFill>
                  <a:schemeClr val="tx1"/>
                </a:solidFill>
                <a:latin typeface="Andalus" pitchFamily="18" charset="0"/>
                <a:cs typeface="Andalus" pitchFamily="18" charset="0"/>
              </a:defRPr>
            </a:lvl2pPr>
            <a:lvl3pPr marL="1143000" indent="-228600" eaLnBrk="0" hangingPunct="0">
              <a:defRPr b="1">
                <a:solidFill>
                  <a:schemeClr val="tx1"/>
                </a:solidFill>
                <a:latin typeface="Andalus" pitchFamily="18" charset="0"/>
                <a:cs typeface="Andalus" pitchFamily="18" charset="0"/>
              </a:defRPr>
            </a:lvl3pPr>
            <a:lvl4pPr marL="1600200" indent="-228600" eaLnBrk="0" hangingPunct="0">
              <a:defRPr b="1">
                <a:solidFill>
                  <a:schemeClr val="tx1"/>
                </a:solidFill>
                <a:latin typeface="Andalus" pitchFamily="18" charset="0"/>
                <a:cs typeface="Andalus" pitchFamily="18" charset="0"/>
              </a:defRPr>
            </a:lvl4pPr>
            <a:lvl5pPr marL="2057400" indent="-228600" eaLnBrk="0" hangingPunct="0">
              <a:defRPr b="1">
                <a:solidFill>
                  <a:schemeClr val="tx1"/>
                </a:solidFill>
                <a:latin typeface="Andalus" pitchFamily="18" charset="0"/>
                <a:cs typeface="Andalus" pitchFamily="18" charset="0"/>
              </a:defRPr>
            </a:lvl5pPr>
            <a:lvl6pPr marL="2514600" indent="-228600" eaLnBrk="0" fontAlgn="base" hangingPunct="0">
              <a:spcBef>
                <a:spcPct val="0"/>
              </a:spcBef>
              <a:spcAft>
                <a:spcPct val="0"/>
              </a:spcAft>
              <a:defRPr b="1">
                <a:solidFill>
                  <a:schemeClr val="tx1"/>
                </a:solidFill>
                <a:latin typeface="Andalus" pitchFamily="18" charset="0"/>
                <a:cs typeface="Andalus" pitchFamily="18" charset="0"/>
              </a:defRPr>
            </a:lvl6pPr>
            <a:lvl7pPr marL="2971800" indent="-228600" eaLnBrk="0" fontAlgn="base" hangingPunct="0">
              <a:spcBef>
                <a:spcPct val="0"/>
              </a:spcBef>
              <a:spcAft>
                <a:spcPct val="0"/>
              </a:spcAft>
              <a:defRPr b="1">
                <a:solidFill>
                  <a:schemeClr val="tx1"/>
                </a:solidFill>
                <a:latin typeface="Andalus" pitchFamily="18" charset="0"/>
                <a:cs typeface="Andalus" pitchFamily="18" charset="0"/>
              </a:defRPr>
            </a:lvl7pPr>
            <a:lvl8pPr marL="3429000" indent="-228600" eaLnBrk="0" fontAlgn="base" hangingPunct="0">
              <a:spcBef>
                <a:spcPct val="0"/>
              </a:spcBef>
              <a:spcAft>
                <a:spcPct val="0"/>
              </a:spcAft>
              <a:defRPr b="1">
                <a:solidFill>
                  <a:schemeClr val="tx1"/>
                </a:solidFill>
                <a:latin typeface="Andalus" pitchFamily="18" charset="0"/>
                <a:cs typeface="Andalus" pitchFamily="18" charset="0"/>
              </a:defRPr>
            </a:lvl8pPr>
            <a:lvl9pPr marL="3886200" indent="-228600" eaLnBrk="0" fontAlgn="base" hangingPunct="0">
              <a:spcBef>
                <a:spcPct val="0"/>
              </a:spcBef>
              <a:spcAft>
                <a:spcPct val="0"/>
              </a:spcAft>
              <a:defRPr b="1">
                <a:solidFill>
                  <a:schemeClr val="tx1"/>
                </a:solidFill>
                <a:latin typeface="Andalus" pitchFamily="18" charset="0"/>
                <a:cs typeface="Andalus" pitchFamily="18" charset="0"/>
              </a:defRPr>
            </a:lvl9pPr>
          </a:lstStyle>
          <a:p>
            <a:pPr algn="r" eaLnBrk="1" hangingPunct="1"/>
            <a:fld id="{E4FA142D-8657-486F-90AB-E9D368FA8901}" type="slidenum">
              <a:rPr lang="en-US" altLang="ru-RU" sz="1200" b="0">
                <a:latin typeface="Calibri" panose="020F0502020204030204" pitchFamily="34" charset="0"/>
                <a:cs typeface="Arial" panose="020B0604020202020204" pitchFamily="34" charset="0"/>
              </a:rPr>
              <a:pPr algn="r" eaLnBrk="1" hangingPunct="1"/>
              <a:t>42</a:t>
            </a:fld>
            <a:endParaRPr lang="en-US" altLang="ru-RU" sz="1200" b="0">
              <a:latin typeface="Calibri" panose="020F0502020204030204" pitchFamily="34" charset="0"/>
              <a:cs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b="1">
                <a:solidFill>
                  <a:schemeClr val="tx1"/>
                </a:solidFill>
                <a:latin typeface="Andalus" pitchFamily="18" charset="0"/>
                <a:cs typeface="Andalus" pitchFamily="18" charset="0"/>
              </a:defRPr>
            </a:lvl1pPr>
            <a:lvl2pPr marL="742950" indent="-285750" eaLnBrk="0" hangingPunct="0">
              <a:defRPr b="1">
                <a:solidFill>
                  <a:schemeClr val="tx1"/>
                </a:solidFill>
                <a:latin typeface="Andalus" pitchFamily="18" charset="0"/>
                <a:cs typeface="Andalus" pitchFamily="18" charset="0"/>
              </a:defRPr>
            </a:lvl2pPr>
            <a:lvl3pPr marL="1143000" indent="-228600" eaLnBrk="0" hangingPunct="0">
              <a:defRPr b="1">
                <a:solidFill>
                  <a:schemeClr val="tx1"/>
                </a:solidFill>
                <a:latin typeface="Andalus" pitchFamily="18" charset="0"/>
                <a:cs typeface="Andalus" pitchFamily="18" charset="0"/>
              </a:defRPr>
            </a:lvl3pPr>
            <a:lvl4pPr marL="1600200" indent="-228600" eaLnBrk="0" hangingPunct="0">
              <a:defRPr b="1">
                <a:solidFill>
                  <a:schemeClr val="tx1"/>
                </a:solidFill>
                <a:latin typeface="Andalus" pitchFamily="18" charset="0"/>
                <a:cs typeface="Andalus" pitchFamily="18" charset="0"/>
              </a:defRPr>
            </a:lvl4pPr>
            <a:lvl5pPr marL="2057400" indent="-228600" eaLnBrk="0" hangingPunct="0">
              <a:defRPr b="1">
                <a:solidFill>
                  <a:schemeClr val="tx1"/>
                </a:solidFill>
                <a:latin typeface="Andalus" pitchFamily="18" charset="0"/>
                <a:cs typeface="Andalus" pitchFamily="18" charset="0"/>
              </a:defRPr>
            </a:lvl5pPr>
            <a:lvl6pPr marL="2514600" indent="-228600" eaLnBrk="0" fontAlgn="base" hangingPunct="0">
              <a:spcBef>
                <a:spcPct val="0"/>
              </a:spcBef>
              <a:spcAft>
                <a:spcPct val="0"/>
              </a:spcAft>
              <a:defRPr b="1">
                <a:solidFill>
                  <a:schemeClr val="tx1"/>
                </a:solidFill>
                <a:latin typeface="Andalus" pitchFamily="18" charset="0"/>
                <a:cs typeface="Andalus" pitchFamily="18" charset="0"/>
              </a:defRPr>
            </a:lvl6pPr>
            <a:lvl7pPr marL="2971800" indent="-228600" eaLnBrk="0" fontAlgn="base" hangingPunct="0">
              <a:spcBef>
                <a:spcPct val="0"/>
              </a:spcBef>
              <a:spcAft>
                <a:spcPct val="0"/>
              </a:spcAft>
              <a:defRPr b="1">
                <a:solidFill>
                  <a:schemeClr val="tx1"/>
                </a:solidFill>
                <a:latin typeface="Andalus" pitchFamily="18" charset="0"/>
                <a:cs typeface="Andalus" pitchFamily="18" charset="0"/>
              </a:defRPr>
            </a:lvl7pPr>
            <a:lvl8pPr marL="3429000" indent="-228600" eaLnBrk="0" fontAlgn="base" hangingPunct="0">
              <a:spcBef>
                <a:spcPct val="0"/>
              </a:spcBef>
              <a:spcAft>
                <a:spcPct val="0"/>
              </a:spcAft>
              <a:defRPr b="1">
                <a:solidFill>
                  <a:schemeClr val="tx1"/>
                </a:solidFill>
                <a:latin typeface="Andalus" pitchFamily="18" charset="0"/>
                <a:cs typeface="Andalus" pitchFamily="18" charset="0"/>
              </a:defRPr>
            </a:lvl8pPr>
            <a:lvl9pPr marL="3886200" indent="-228600" eaLnBrk="0" fontAlgn="base" hangingPunct="0">
              <a:spcBef>
                <a:spcPct val="0"/>
              </a:spcBef>
              <a:spcAft>
                <a:spcPct val="0"/>
              </a:spcAft>
              <a:defRPr b="1">
                <a:solidFill>
                  <a:schemeClr val="tx1"/>
                </a:solidFill>
                <a:latin typeface="Andalus" pitchFamily="18" charset="0"/>
                <a:cs typeface="Andalus" pitchFamily="18" charset="0"/>
              </a:defRPr>
            </a:lvl9pPr>
          </a:lstStyle>
          <a:p>
            <a:pPr algn="r" eaLnBrk="1" hangingPunct="1"/>
            <a:fld id="{A4AFB14B-27BF-4811-9BD6-42A6E8FCD525}" type="slidenum">
              <a:rPr lang="en-US" altLang="ru-RU" sz="1200" b="0">
                <a:latin typeface="Arial" panose="020B0604020202020204" pitchFamily="34" charset="0"/>
                <a:cs typeface="Arial" panose="020B0604020202020204" pitchFamily="34" charset="0"/>
              </a:rPr>
              <a:pPr algn="r" eaLnBrk="1" hangingPunct="1"/>
              <a:t>62</a:t>
            </a:fld>
            <a:endParaRPr lang="en-US" altLang="ru-RU" sz="1200" b="0">
              <a:latin typeface="Arial" panose="020B0604020202020204" pitchFamily="34" charset="0"/>
              <a:cs typeface="Arial" panose="020B0604020202020204" pitchFamily="34" charset="0"/>
            </a:endParaRPr>
          </a:p>
        </p:txBody>
      </p:sp>
      <p:sp>
        <p:nvSpPr>
          <p:cNvPr id="99331" name="Slide Image Placeholder 1"/>
          <p:cNvSpPr>
            <a:spLocks noGrp="1" noRot="1" noChangeAspect="1" noTextEdit="1"/>
          </p:cNvSpPr>
          <p:nvPr>
            <p:ph type="sldImg"/>
          </p:nvPr>
        </p:nvSpPr>
        <p:spPr>
          <a:ln/>
        </p:spPr>
      </p:sp>
      <p:sp>
        <p:nvSpPr>
          <p:cNvPr id="99332"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ru-RU" altLang="ru-RU" smtClean="0">
              <a:latin typeface="Arial" panose="020B0604020202020204" pitchFamily="34" charset="0"/>
              <a:cs typeface="Arial" panose="020B0604020202020204" pitchFamily="34" charset="0"/>
            </a:endParaRPr>
          </a:p>
        </p:txBody>
      </p:sp>
      <p:sp>
        <p:nvSpPr>
          <p:cNvPr id="99333"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b="1">
                <a:solidFill>
                  <a:schemeClr val="tx1"/>
                </a:solidFill>
                <a:latin typeface="Andalus" pitchFamily="18" charset="0"/>
                <a:cs typeface="Andalus" pitchFamily="18" charset="0"/>
              </a:defRPr>
            </a:lvl1pPr>
            <a:lvl2pPr marL="742950" indent="-285750" eaLnBrk="0" hangingPunct="0">
              <a:defRPr b="1">
                <a:solidFill>
                  <a:schemeClr val="tx1"/>
                </a:solidFill>
                <a:latin typeface="Andalus" pitchFamily="18" charset="0"/>
                <a:cs typeface="Andalus" pitchFamily="18" charset="0"/>
              </a:defRPr>
            </a:lvl2pPr>
            <a:lvl3pPr marL="1143000" indent="-228600" eaLnBrk="0" hangingPunct="0">
              <a:defRPr b="1">
                <a:solidFill>
                  <a:schemeClr val="tx1"/>
                </a:solidFill>
                <a:latin typeface="Andalus" pitchFamily="18" charset="0"/>
                <a:cs typeface="Andalus" pitchFamily="18" charset="0"/>
              </a:defRPr>
            </a:lvl3pPr>
            <a:lvl4pPr marL="1600200" indent="-228600" eaLnBrk="0" hangingPunct="0">
              <a:defRPr b="1">
                <a:solidFill>
                  <a:schemeClr val="tx1"/>
                </a:solidFill>
                <a:latin typeface="Andalus" pitchFamily="18" charset="0"/>
                <a:cs typeface="Andalus" pitchFamily="18" charset="0"/>
              </a:defRPr>
            </a:lvl4pPr>
            <a:lvl5pPr marL="2057400" indent="-228600" eaLnBrk="0" hangingPunct="0">
              <a:defRPr b="1">
                <a:solidFill>
                  <a:schemeClr val="tx1"/>
                </a:solidFill>
                <a:latin typeface="Andalus" pitchFamily="18" charset="0"/>
                <a:cs typeface="Andalus" pitchFamily="18" charset="0"/>
              </a:defRPr>
            </a:lvl5pPr>
            <a:lvl6pPr marL="2514600" indent="-228600" eaLnBrk="0" fontAlgn="base" hangingPunct="0">
              <a:spcBef>
                <a:spcPct val="0"/>
              </a:spcBef>
              <a:spcAft>
                <a:spcPct val="0"/>
              </a:spcAft>
              <a:defRPr b="1">
                <a:solidFill>
                  <a:schemeClr val="tx1"/>
                </a:solidFill>
                <a:latin typeface="Andalus" pitchFamily="18" charset="0"/>
                <a:cs typeface="Andalus" pitchFamily="18" charset="0"/>
              </a:defRPr>
            </a:lvl6pPr>
            <a:lvl7pPr marL="2971800" indent="-228600" eaLnBrk="0" fontAlgn="base" hangingPunct="0">
              <a:spcBef>
                <a:spcPct val="0"/>
              </a:spcBef>
              <a:spcAft>
                <a:spcPct val="0"/>
              </a:spcAft>
              <a:defRPr b="1">
                <a:solidFill>
                  <a:schemeClr val="tx1"/>
                </a:solidFill>
                <a:latin typeface="Andalus" pitchFamily="18" charset="0"/>
                <a:cs typeface="Andalus" pitchFamily="18" charset="0"/>
              </a:defRPr>
            </a:lvl7pPr>
            <a:lvl8pPr marL="3429000" indent="-228600" eaLnBrk="0" fontAlgn="base" hangingPunct="0">
              <a:spcBef>
                <a:spcPct val="0"/>
              </a:spcBef>
              <a:spcAft>
                <a:spcPct val="0"/>
              </a:spcAft>
              <a:defRPr b="1">
                <a:solidFill>
                  <a:schemeClr val="tx1"/>
                </a:solidFill>
                <a:latin typeface="Andalus" pitchFamily="18" charset="0"/>
                <a:cs typeface="Andalus" pitchFamily="18" charset="0"/>
              </a:defRPr>
            </a:lvl8pPr>
            <a:lvl9pPr marL="3886200" indent="-228600" eaLnBrk="0" fontAlgn="base" hangingPunct="0">
              <a:spcBef>
                <a:spcPct val="0"/>
              </a:spcBef>
              <a:spcAft>
                <a:spcPct val="0"/>
              </a:spcAft>
              <a:defRPr b="1">
                <a:solidFill>
                  <a:schemeClr val="tx1"/>
                </a:solidFill>
                <a:latin typeface="Andalus" pitchFamily="18" charset="0"/>
                <a:cs typeface="Andalus" pitchFamily="18" charset="0"/>
              </a:defRPr>
            </a:lvl9pPr>
          </a:lstStyle>
          <a:p>
            <a:pPr algn="r" eaLnBrk="1" hangingPunct="1"/>
            <a:fld id="{8DDBEF10-B43A-491C-8DE4-BDC1EA3BAFB3}" type="slidenum">
              <a:rPr lang="en-US" altLang="ru-RU" sz="1200" b="0">
                <a:latin typeface="Calibri" panose="020F0502020204030204" pitchFamily="34" charset="0"/>
                <a:cs typeface="Arial" panose="020B0604020202020204" pitchFamily="34" charset="0"/>
              </a:rPr>
              <a:pPr algn="r" eaLnBrk="1" hangingPunct="1"/>
              <a:t>62</a:t>
            </a:fld>
            <a:endParaRPr lang="en-US" altLang="ru-RU" sz="1200" b="0">
              <a:latin typeface="Calibri" panose="020F0502020204030204" pitchFamily="34" charset="0"/>
              <a:cs typeface="Arial" panose="020B060402020202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b="1">
                <a:solidFill>
                  <a:schemeClr val="tx1"/>
                </a:solidFill>
                <a:latin typeface="Andalus" pitchFamily="18" charset="0"/>
                <a:cs typeface="Andalus" pitchFamily="18" charset="0"/>
              </a:defRPr>
            </a:lvl1pPr>
            <a:lvl2pPr marL="742950" indent="-285750" eaLnBrk="0" hangingPunct="0">
              <a:defRPr b="1">
                <a:solidFill>
                  <a:schemeClr val="tx1"/>
                </a:solidFill>
                <a:latin typeface="Andalus" pitchFamily="18" charset="0"/>
                <a:cs typeface="Andalus" pitchFamily="18" charset="0"/>
              </a:defRPr>
            </a:lvl2pPr>
            <a:lvl3pPr marL="1143000" indent="-228600" eaLnBrk="0" hangingPunct="0">
              <a:defRPr b="1">
                <a:solidFill>
                  <a:schemeClr val="tx1"/>
                </a:solidFill>
                <a:latin typeface="Andalus" pitchFamily="18" charset="0"/>
                <a:cs typeface="Andalus" pitchFamily="18" charset="0"/>
              </a:defRPr>
            </a:lvl3pPr>
            <a:lvl4pPr marL="1600200" indent="-228600" eaLnBrk="0" hangingPunct="0">
              <a:defRPr b="1">
                <a:solidFill>
                  <a:schemeClr val="tx1"/>
                </a:solidFill>
                <a:latin typeface="Andalus" pitchFamily="18" charset="0"/>
                <a:cs typeface="Andalus" pitchFamily="18" charset="0"/>
              </a:defRPr>
            </a:lvl4pPr>
            <a:lvl5pPr marL="2057400" indent="-228600" eaLnBrk="0" hangingPunct="0">
              <a:defRPr b="1">
                <a:solidFill>
                  <a:schemeClr val="tx1"/>
                </a:solidFill>
                <a:latin typeface="Andalus" pitchFamily="18" charset="0"/>
                <a:cs typeface="Andalus" pitchFamily="18" charset="0"/>
              </a:defRPr>
            </a:lvl5pPr>
            <a:lvl6pPr marL="2514600" indent="-228600" eaLnBrk="0" fontAlgn="base" hangingPunct="0">
              <a:spcBef>
                <a:spcPct val="0"/>
              </a:spcBef>
              <a:spcAft>
                <a:spcPct val="0"/>
              </a:spcAft>
              <a:defRPr b="1">
                <a:solidFill>
                  <a:schemeClr val="tx1"/>
                </a:solidFill>
                <a:latin typeface="Andalus" pitchFamily="18" charset="0"/>
                <a:cs typeface="Andalus" pitchFamily="18" charset="0"/>
              </a:defRPr>
            </a:lvl6pPr>
            <a:lvl7pPr marL="2971800" indent="-228600" eaLnBrk="0" fontAlgn="base" hangingPunct="0">
              <a:spcBef>
                <a:spcPct val="0"/>
              </a:spcBef>
              <a:spcAft>
                <a:spcPct val="0"/>
              </a:spcAft>
              <a:defRPr b="1">
                <a:solidFill>
                  <a:schemeClr val="tx1"/>
                </a:solidFill>
                <a:latin typeface="Andalus" pitchFamily="18" charset="0"/>
                <a:cs typeface="Andalus" pitchFamily="18" charset="0"/>
              </a:defRPr>
            </a:lvl7pPr>
            <a:lvl8pPr marL="3429000" indent="-228600" eaLnBrk="0" fontAlgn="base" hangingPunct="0">
              <a:spcBef>
                <a:spcPct val="0"/>
              </a:spcBef>
              <a:spcAft>
                <a:spcPct val="0"/>
              </a:spcAft>
              <a:defRPr b="1">
                <a:solidFill>
                  <a:schemeClr val="tx1"/>
                </a:solidFill>
                <a:latin typeface="Andalus" pitchFamily="18" charset="0"/>
                <a:cs typeface="Andalus" pitchFamily="18" charset="0"/>
              </a:defRPr>
            </a:lvl8pPr>
            <a:lvl9pPr marL="3886200" indent="-228600" eaLnBrk="0" fontAlgn="base" hangingPunct="0">
              <a:spcBef>
                <a:spcPct val="0"/>
              </a:spcBef>
              <a:spcAft>
                <a:spcPct val="0"/>
              </a:spcAft>
              <a:defRPr b="1">
                <a:solidFill>
                  <a:schemeClr val="tx1"/>
                </a:solidFill>
                <a:latin typeface="Andalus" pitchFamily="18" charset="0"/>
                <a:cs typeface="Andalus" pitchFamily="18" charset="0"/>
              </a:defRPr>
            </a:lvl9pPr>
          </a:lstStyle>
          <a:p>
            <a:pPr eaLnBrk="1" hangingPunct="1"/>
            <a:fld id="{600B9333-906F-47C3-8B00-42A946A1DD9C}" type="slidenum">
              <a:rPr lang="en-US" altLang="ru-RU" b="0">
                <a:latin typeface="Arial" panose="020B0604020202020204" pitchFamily="34" charset="0"/>
                <a:cs typeface="Arial" panose="020B0604020202020204" pitchFamily="34" charset="0"/>
              </a:rPr>
              <a:pPr eaLnBrk="1" hangingPunct="1"/>
              <a:t>77</a:t>
            </a:fld>
            <a:endParaRPr lang="en-US" altLang="ru-RU" b="0">
              <a:latin typeface="Arial" panose="020B0604020202020204" pitchFamily="34" charset="0"/>
              <a:cs typeface="Arial" panose="020B0604020202020204" pitchFamily="34" charset="0"/>
            </a:endParaRPr>
          </a:p>
        </p:txBody>
      </p:sp>
      <p:sp>
        <p:nvSpPr>
          <p:cNvPr id="100355" name="Rectangle 2"/>
          <p:cNvSpPr>
            <a:spLocks noGrp="1" noRot="1" noChangeAspect="1" noChangeArrowheads="1" noTextEdit="1"/>
          </p:cNvSpPr>
          <p:nvPr>
            <p:ph type="sldImg"/>
          </p:nvPr>
        </p:nvSpPr>
        <p:spPr>
          <a:ln/>
        </p:spPr>
      </p:sp>
      <p:sp>
        <p:nvSpPr>
          <p:cNvPr id="1003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ru-RU" smtClean="0">
                <a:latin typeface="Arial" panose="020B0604020202020204" pitchFamily="34" charset="0"/>
                <a:cs typeface="Arial" panose="020B0604020202020204" pitchFamily="34" charset="0"/>
              </a:rPr>
              <a:t>What is arthralgias?</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F46202DB-BDF5-4FB3-8E5D-FD2AD483D1B7}" type="slidenum">
              <a:rPr lang="en-US" altLang="ru-RU"/>
              <a:pPr/>
              <a:t>‹#›</a:t>
            </a:fld>
            <a:endParaRPr lang="en-US" altLang="ru-RU"/>
          </a:p>
        </p:txBody>
      </p:sp>
    </p:spTree>
    <p:extLst>
      <p:ext uri="{BB962C8B-B14F-4D97-AF65-F5344CB8AC3E}">
        <p14:creationId xmlns:p14="http://schemas.microsoft.com/office/powerpoint/2010/main" val="36270666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AC836507-E3F5-4E78-B2B6-8F83F5097B05}" type="slidenum">
              <a:rPr lang="en-US" altLang="ru-RU"/>
              <a:pPr/>
              <a:t>‹#›</a:t>
            </a:fld>
            <a:endParaRPr lang="en-US" altLang="ru-RU"/>
          </a:p>
        </p:txBody>
      </p:sp>
    </p:spTree>
    <p:extLst>
      <p:ext uri="{BB962C8B-B14F-4D97-AF65-F5344CB8AC3E}">
        <p14:creationId xmlns:p14="http://schemas.microsoft.com/office/powerpoint/2010/main" val="18934084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A17797D4-4456-4151-B42A-F0AB2DEB0B50}" type="slidenum">
              <a:rPr lang="en-US" altLang="ru-RU"/>
              <a:pPr/>
              <a:t>‹#›</a:t>
            </a:fld>
            <a:endParaRPr lang="en-US" altLang="ru-RU"/>
          </a:p>
        </p:txBody>
      </p:sp>
    </p:spTree>
    <p:extLst>
      <p:ext uri="{BB962C8B-B14F-4D97-AF65-F5344CB8AC3E}">
        <p14:creationId xmlns:p14="http://schemas.microsoft.com/office/powerpoint/2010/main" val="16518936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fld id="{FD8582F8-D921-45EC-9404-D7D45DDDB4A3}" type="slidenum">
              <a:rPr lang="en-US" altLang="ru-RU"/>
              <a:pPr/>
              <a:t>‹#›</a:t>
            </a:fld>
            <a:endParaRPr lang="en-US" altLang="ru-RU"/>
          </a:p>
        </p:txBody>
      </p:sp>
    </p:spTree>
    <p:extLst>
      <p:ext uri="{BB962C8B-B14F-4D97-AF65-F5344CB8AC3E}">
        <p14:creationId xmlns:p14="http://schemas.microsoft.com/office/powerpoint/2010/main" val="21009134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reserve="1">
  <p:cSld name="Заголовок и таблиц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p>
            <a:r>
              <a:rPr lang="ru-RU" smtClean="0"/>
              <a:t>Образец заголовка</a:t>
            </a:r>
            <a:endParaRPr lang="ru-RU"/>
          </a:p>
        </p:txBody>
      </p:sp>
      <p:sp>
        <p:nvSpPr>
          <p:cNvPr id="3" name="Таблица 2"/>
          <p:cNvSpPr>
            <a:spLocks noGrp="1"/>
          </p:cNvSpPr>
          <p:nvPr>
            <p:ph type="tbl" idx="1"/>
          </p:nvPr>
        </p:nvSpPr>
        <p:spPr>
          <a:xfrm>
            <a:off x="457200" y="1600200"/>
            <a:ext cx="8229600" cy="4525963"/>
          </a:xfrm>
        </p:spPr>
        <p:txBody>
          <a:bodyPr/>
          <a:lstStyle/>
          <a:p>
            <a:pPr lvl="0"/>
            <a:endParaRPr lang="ru-RU" noProof="0"/>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36E1FD96-BCBE-4C67-9970-37E4471F61BD}" type="slidenum">
              <a:rPr lang="en-US" altLang="ru-RU"/>
              <a:pPr/>
              <a:t>‹#›</a:t>
            </a:fld>
            <a:endParaRPr lang="en-US" altLang="ru-RU"/>
          </a:p>
        </p:txBody>
      </p:sp>
    </p:spTree>
    <p:extLst>
      <p:ext uri="{BB962C8B-B14F-4D97-AF65-F5344CB8AC3E}">
        <p14:creationId xmlns:p14="http://schemas.microsoft.com/office/powerpoint/2010/main" val="30281311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5CFE3A66-0783-4EB7-AF72-CA378DC48865}" type="slidenum">
              <a:rPr lang="en-US" altLang="ru-RU"/>
              <a:pPr/>
              <a:t>‹#›</a:t>
            </a:fld>
            <a:endParaRPr lang="en-US" altLang="ru-RU"/>
          </a:p>
        </p:txBody>
      </p:sp>
    </p:spTree>
    <p:extLst>
      <p:ext uri="{BB962C8B-B14F-4D97-AF65-F5344CB8AC3E}">
        <p14:creationId xmlns:p14="http://schemas.microsoft.com/office/powerpoint/2010/main" val="37894309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E23CFC32-DFFD-48AD-BED9-6CDAF4ACD341}" type="slidenum">
              <a:rPr lang="en-US" altLang="ru-RU"/>
              <a:pPr/>
              <a:t>‹#›</a:t>
            </a:fld>
            <a:endParaRPr lang="en-US" altLang="ru-RU"/>
          </a:p>
        </p:txBody>
      </p:sp>
    </p:spTree>
    <p:extLst>
      <p:ext uri="{BB962C8B-B14F-4D97-AF65-F5344CB8AC3E}">
        <p14:creationId xmlns:p14="http://schemas.microsoft.com/office/powerpoint/2010/main" val="12146069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D88D0E87-C4AF-4D6B-AFE5-4F589FBD6C33}" type="slidenum">
              <a:rPr lang="en-US" altLang="ru-RU"/>
              <a:pPr/>
              <a:t>‹#›</a:t>
            </a:fld>
            <a:endParaRPr lang="en-US" altLang="ru-RU"/>
          </a:p>
        </p:txBody>
      </p:sp>
    </p:spTree>
    <p:extLst>
      <p:ext uri="{BB962C8B-B14F-4D97-AF65-F5344CB8AC3E}">
        <p14:creationId xmlns:p14="http://schemas.microsoft.com/office/powerpoint/2010/main" val="14406028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fld id="{8CA87469-CC71-492D-B749-75149635AAC1}" type="slidenum">
              <a:rPr lang="en-US" altLang="ru-RU"/>
              <a:pPr/>
              <a:t>‹#›</a:t>
            </a:fld>
            <a:endParaRPr lang="en-US" altLang="ru-RU"/>
          </a:p>
        </p:txBody>
      </p:sp>
    </p:spTree>
    <p:extLst>
      <p:ext uri="{BB962C8B-B14F-4D97-AF65-F5344CB8AC3E}">
        <p14:creationId xmlns:p14="http://schemas.microsoft.com/office/powerpoint/2010/main" val="27581424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fld id="{A2F2C1C9-9649-42B1-B7A2-20CE29ABCA65}" type="slidenum">
              <a:rPr lang="en-US" altLang="ru-RU"/>
              <a:pPr/>
              <a:t>‹#›</a:t>
            </a:fld>
            <a:endParaRPr lang="en-US" altLang="ru-RU"/>
          </a:p>
        </p:txBody>
      </p:sp>
    </p:spTree>
    <p:extLst>
      <p:ext uri="{BB962C8B-B14F-4D97-AF65-F5344CB8AC3E}">
        <p14:creationId xmlns:p14="http://schemas.microsoft.com/office/powerpoint/2010/main" val="35782173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fld id="{0DF62FE6-3C0A-4D29-9920-5F6362C44216}" type="slidenum">
              <a:rPr lang="en-US" altLang="ru-RU"/>
              <a:pPr/>
              <a:t>‹#›</a:t>
            </a:fld>
            <a:endParaRPr lang="en-US" altLang="ru-RU"/>
          </a:p>
        </p:txBody>
      </p:sp>
    </p:spTree>
    <p:extLst>
      <p:ext uri="{BB962C8B-B14F-4D97-AF65-F5344CB8AC3E}">
        <p14:creationId xmlns:p14="http://schemas.microsoft.com/office/powerpoint/2010/main" val="40858798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200FB0A9-9461-466E-920A-9A62CF3DB5D3}" type="slidenum">
              <a:rPr lang="en-US" altLang="ru-RU"/>
              <a:pPr/>
              <a:t>‹#›</a:t>
            </a:fld>
            <a:endParaRPr lang="en-US" altLang="ru-RU"/>
          </a:p>
        </p:txBody>
      </p:sp>
    </p:spTree>
    <p:extLst>
      <p:ext uri="{BB962C8B-B14F-4D97-AF65-F5344CB8AC3E}">
        <p14:creationId xmlns:p14="http://schemas.microsoft.com/office/powerpoint/2010/main" val="33696819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428B53FD-1695-4909-B4F4-46721BBFEFB5}" type="slidenum">
              <a:rPr lang="en-US" altLang="ru-RU"/>
              <a:pPr/>
              <a:t>‹#›</a:t>
            </a:fld>
            <a:endParaRPr lang="en-US" altLang="ru-RU"/>
          </a:p>
        </p:txBody>
      </p:sp>
    </p:spTree>
    <p:extLst>
      <p:ext uri="{BB962C8B-B14F-4D97-AF65-F5344CB8AC3E}">
        <p14:creationId xmlns:p14="http://schemas.microsoft.com/office/powerpoint/2010/main" val="41622035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ru-RU"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ru-RU" smtClean="0"/>
              <a:t>Click to edit Master text styles</a:t>
            </a:r>
          </a:p>
          <a:p>
            <a:pPr lvl="1"/>
            <a:r>
              <a:rPr lang="en-US" altLang="ru-RU" smtClean="0"/>
              <a:t>Second level</a:t>
            </a:r>
          </a:p>
          <a:p>
            <a:pPr lvl="2"/>
            <a:r>
              <a:rPr lang="en-US" altLang="ru-RU" smtClean="0"/>
              <a:t>Third level</a:t>
            </a:r>
          </a:p>
          <a:p>
            <a:pPr lvl="3"/>
            <a:r>
              <a:rPr lang="en-US" altLang="ru-RU" smtClean="0"/>
              <a:t>Fourth level</a:t>
            </a:r>
          </a:p>
          <a:p>
            <a:pPr lvl="4"/>
            <a:r>
              <a:rPr lang="en-US" altLang="ru-RU"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latin typeface="+mn-lt"/>
                <a:ea typeface="+mn-ea"/>
                <a:cs typeface="+mn-cs"/>
              </a:defRPr>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b="0">
                <a:latin typeface="+mn-lt"/>
                <a:ea typeface="+mn-ea"/>
                <a:cs typeface="+mn-cs"/>
              </a:defRPr>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latin typeface="Arial" panose="020B0604020202020204" pitchFamily="34" charset="0"/>
                <a:cs typeface="Arial" panose="020B0604020202020204" pitchFamily="34" charset="0"/>
              </a:defRPr>
            </a:lvl1pPr>
          </a:lstStyle>
          <a:p>
            <a:fld id="{6C49C650-9CD6-4D6E-9DE7-399479A8C492}" type="slidenum">
              <a:rPr lang="en-US" altLang="ru-RU"/>
              <a:pPr/>
              <a:t>‹#›</a:t>
            </a:fld>
            <a:endParaRPr lang="en-US" altLang="ru-RU"/>
          </a:p>
        </p:txBody>
      </p:sp>
    </p:spTree>
  </p:cSld>
  <p:clrMap bg1="dk2" tx1="lt1" bg2="dk1"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8" Type="http://schemas.openxmlformats.org/officeDocument/2006/relationships/hyperlink" Target="https://en.wikipedia.org/wiki/ICD-10_Chapter_III:_Diseases_of_the_blood_and_blood-forming_organs,_and_certain_disorders_involving_the_immune_mechanism#.28D80.E2.80.93D89.29_Certain_disorders_involving_the_immune_mechanism" TargetMode="External"/><Relationship Id="rId3" Type="http://schemas.openxmlformats.org/officeDocument/2006/relationships/hyperlink" Target="https://en.wikipedia.org/wiki/ICD-10_Chapter_III:_Diseases_of_the_blood_and_blood-forming_organs,_and_certain_disorders_involving_the_immune_mechanism#.28D50.E2.80.93D53.29_Nutritional_anemias" TargetMode="External"/><Relationship Id="rId7" Type="http://schemas.openxmlformats.org/officeDocument/2006/relationships/hyperlink" Target="https://en.wikipedia.org/wiki/ICD-10_Chapter_III:_Diseases_of_the_blood_and_blood-forming_organs,_and_certain_disorders_involving_the_immune_mechanism#.28D70.E2.80.93D77.29_Other_diseases_of_blood_and_blood-forming_organs" TargetMode="External"/><Relationship Id="rId2" Type="http://schemas.openxmlformats.org/officeDocument/2006/relationships/hyperlink" Target="https://en.wikipedia.org/wiki/ICD-10_Chapter_III:_Diseases_of_the_blood_and_blood-forming_organs,_and_certain_disorders_involving_the_immune_mechanism#D50.E2.80.93D89_.E2.80.93_Diseases_of_the_blood_and_blood-forming_organs_and_certain_disorders_involving_the_immune_mechanism" TargetMode="External"/><Relationship Id="rId1" Type="http://schemas.openxmlformats.org/officeDocument/2006/relationships/slideLayout" Target="../slideLayouts/slideLayout2.xml"/><Relationship Id="rId6" Type="http://schemas.openxmlformats.org/officeDocument/2006/relationships/hyperlink" Target="https://en.wikipedia.org/wiki/ICD-10_Chapter_III:_Diseases_of_the_blood_and_blood-forming_organs,_and_certain_disorders_involving_the_immune_mechanism#.28D65.E2.80.93D69.29_Coagulation_defects.2C_purpura_and_other_haemorrhagic_conditions" TargetMode="External"/><Relationship Id="rId5" Type="http://schemas.openxmlformats.org/officeDocument/2006/relationships/hyperlink" Target="https://en.wikipedia.org/wiki/ICD-10_Chapter_III:_Diseases_of_the_blood_and_blood-forming_organs,_and_certain_disorders_involving_the_immune_mechanism#.28D60.E2.80.93D64.29_Aplastic_and_other_anaemias" TargetMode="External"/><Relationship Id="rId4" Type="http://schemas.openxmlformats.org/officeDocument/2006/relationships/hyperlink" Target="https://en.wikipedia.org/wiki/ICD-10_Chapter_III:_Diseases_of_the_blood_and_blood-forming_organs,_and_certain_disorders_involving_the_immune_mechanism#.28D55.E2.80.93D59.29_Haemolytic_anaemias"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themeOverride" Target="../theme/themeOverride1.xml"/><Relationship Id="rId4" Type="http://schemas.openxmlformats.org/officeDocument/2006/relationships/image" Target="../media/image16.png"/></Relationships>
</file>

<file path=ppt/slides/_rels/slide2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video" Target="file:///N:\Mariana\&#1082;&#1072;&#1092;&#1077;&#1076;&#1088;&#1072;\Foreign%20students\Hemat\Human%20Blood%20at%20400X.mp4" TargetMode="External"/></Relationships>
</file>

<file path=ppt/slides/_rels/slide4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1.jpeg"/></Relationships>
</file>

<file path=ppt/slides/_rels/slide4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hyperlink" Target="http://apps.who.int/classifications/icd10/browse/2016/en#/P61.3" TargetMode="External"/><Relationship Id="rId2" Type="http://schemas.openxmlformats.org/officeDocument/2006/relationships/hyperlink" Target="http://apps.who.int/classifications/icd10/browse/2016/en#/D62" TargetMode="Externa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48.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hyperlink" Target="http://www.google.com/imgres?q=pale+skin+in+anemia&amp;um=1&amp;hl=en&amp;sa=G&amp;rlz=1T4GGHP_en-GBGY449GY449&amp;biw=1146&amp;bih=502&amp;tbm=isch&amp;tbnid=Y_VGi9BafpWKsM:&amp;imgrefurl=http://www.ehow.com/how_10048130_test-iron-level-home.html&amp;docid=0VSltVIZuDifwM&amp;w=225&amp;h=220&amp;ei=-D6JToGUB8fqgQeKpsH6Cg&amp;zoom=1&amp;iact=rc&amp;dur=8&amp;page=11&amp;tbnh=131&amp;tbnw=134&amp;start=124&amp;ndsp=13&amp;ved=1t:429,r:11,s:124&amp;tx=56&amp;ty=62" TargetMode="External"/><Relationship Id="rId7" Type="http://schemas.openxmlformats.org/officeDocument/2006/relationships/hyperlink" Target="http://www.google.gy/imgres?q=headaches&amp;um=1&amp;hl=en&amp;sa=N&amp;rlz=1R2GGHP_en-GBGY449&amp;biw=1336&amp;bih=585&amp;tbm=isch&amp;tbnid=SwRUqUMXNOJpWM:&amp;imgrefurl=http://www.ayushveda.com/womens-magazine/migraine-in-women-common-triggers-symptoms-and-treatment/&amp;docid=jKwHgXMKtZxMuM&amp;imgurl=http://www.ayushveda.com/womens-magazine/wp-content/uploads/2011/03/migraine-headaches-in-women1.jpg&amp;w=300&amp;h=300&amp;ei=U827TuSCOYi4tgfz9vyaBw&amp;zoom=1" TargetMode="Externa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24.jpeg"/><Relationship Id="rId5" Type="http://schemas.openxmlformats.org/officeDocument/2006/relationships/image" Target="../media/image23.png"/><Relationship Id="rId4" Type="http://schemas.openxmlformats.org/officeDocument/2006/relationships/image" Target="../media/image22.jpeg"/></Relationships>
</file>

<file path=ppt/slides/_rels/slide49.xml.rels><?xml version="1.0" encoding="UTF-8" standalone="yes"?>
<Relationships xmlns="http://schemas.openxmlformats.org/package/2006/relationships"><Relationship Id="rId3" Type="http://schemas.openxmlformats.org/officeDocument/2006/relationships/hyperlink" Target="http://www.google.com/imgres?q=brittle+nails&amp;um=1&amp;hl=en&amp;sa=N&amp;rlz=1T4GGHP_en-GBGY449GY449&amp;biw=1146&amp;bih=502&amp;tbm=isch&amp;tbnid=t0UIspX8OLYTvM:&amp;imgrefurl=http://www.drgranny.com/general-tips/brittle-nail-remedies/&amp;docid=fL9Ewt2VsjJW2M&amp;w=493&amp;h=335&amp;ei=LzuJTqjBNca3tgfh_-xO&amp;zoom=1" TargetMode="External"/><Relationship Id="rId7" Type="http://schemas.openxmlformats.org/officeDocument/2006/relationships/image" Target="../media/image28.jpe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hyperlink" Target="http://www.google.com/imgres?q=cracks+in+the+sides+of+the+mouth&amp;um=1&amp;hl=en&amp;sa=G&amp;rlz=1T4GGHP_en-GBGY449GY449&amp;biw=1146&amp;bih=502&amp;tbm=isch&amp;tbnid=8ldzmTsFETKq-M:&amp;imgrefurl=http://heritage.edu.np/cheilitis-images&amp;docid=Umeh4LsmGY5QLM&amp;w=232&amp;h=219&amp;ei=CjyJTpfAPIHTgQfI07z5Cg&amp;zoom=1" TargetMode="External"/><Relationship Id="rId5" Type="http://schemas.openxmlformats.org/officeDocument/2006/relationships/image" Target="../media/image27.jpeg"/><Relationship Id="rId4" Type="http://schemas.openxmlformats.org/officeDocument/2006/relationships/image" Target="../media/image26.jpe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video" Target="file:///N:\Mariana\&#1082;&#1072;&#1092;&#1077;&#1076;&#1088;&#1072;\Foreign%20students\Hemat\Human%20Blood%20under%20microscope.mp4" TargetMode="External"/></Relationships>
</file>

<file path=ppt/slides/_rels/slide5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5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6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5.png"/><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38.jpeg"/><Relationship Id="rId4" Type="http://schemas.openxmlformats.org/officeDocument/2006/relationships/image" Target="../media/image37.jpeg"/></Relationships>
</file>

<file path=ppt/slides/_rels/slide7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3.xml"/></Relationships>
</file>

<file path=ppt/slides/_rels/slide8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40.png"/></Relationships>
</file>

<file path=ppt/slides/_rels/slide83.xml.rels><?xml version="1.0" encoding="UTF-8" standalone="yes"?>
<Relationships xmlns="http://schemas.openxmlformats.org/package/2006/relationships"><Relationship Id="rId2" Type="http://schemas.openxmlformats.org/officeDocument/2006/relationships/hyperlink" Target="http://apps.who.int/classifications/icd10/browse/2016/en#/E53.8" TargetMode="Externa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3.xml"/></Relationships>
</file>

<file path=ppt/slides/_rels/slide9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3" descr="red-blood-cells.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Rectangle 10"/>
          <p:cNvSpPr>
            <a:spLocks noGrp="1" noChangeArrowheads="1"/>
          </p:cNvSpPr>
          <p:nvPr>
            <p:ph type="title"/>
          </p:nvPr>
        </p:nvSpPr>
        <p:spPr>
          <a:xfrm>
            <a:off x="228600" y="1219200"/>
            <a:ext cx="8229600" cy="1143000"/>
          </a:xfrm>
        </p:spPr>
        <p:txBody>
          <a:bodyPr/>
          <a:lstStyle/>
          <a:p>
            <a:pPr eaLnBrk="1" hangingPunct="1"/>
            <a:r>
              <a:rPr lang="en-US" altLang="ru-RU" sz="4000" b="1" smtClean="0">
                <a:solidFill>
                  <a:schemeClr val="tx1"/>
                </a:solidFill>
              </a:rPr>
              <a:t>MANAGEMENT OF PATIENTS WITH ANEMIA</a:t>
            </a:r>
          </a:p>
        </p:txBody>
      </p:sp>
      <p:sp>
        <p:nvSpPr>
          <p:cNvPr id="11" name="Rectangle 10"/>
          <p:cNvSpPr/>
          <p:nvPr/>
        </p:nvSpPr>
        <p:spPr>
          <a:xfrm>
            <a:off x="0" y="228600"/>
            <a:ext cx="9144000" cy="46038"/>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b="0"/>
          </a:p>
        </p:txBody>
      </p:sp>
      <p:sp>
        <p:nvSpPr>
          <p:cNvPr id="8" name="Rectangle 7"/>
          <p:cNvSpPr/>
          <p:nvPr/>
        </p:nvSpPr>
        <p:spPr>
          <a:xfrm>
            <a:off x="0" y="381000"/>
            <a:ext cx="9144000" cy="1524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b="0"/>
          </a:p>
        </p:txBody>
      </p:sp>
      <p:sp>
        <p:nvSpPr>
          <p:cNvPr id="9" name="Rectangle 8"/>
          <p:cNvSpPr/>
          <p:nvPr/>
        </p:nvSpPr>
        <p:spPr>
          <a:xfrm>
            <a:off x="8610600" y="0"/>
            <a:ext cx="1524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b="0"/>
          </a:p>
        </p:txBody>
      </p:sp>
      <p:sp>
        <p:nvSpPr>
          <p:cNvPr id="10" name="Rectangle 9"/>
          <p:cNvSpPr/>
          <p:nvPr/>
        </p:nvSpPr>
        <p:spPr>
          <a:xfrm>
            <a:off x="8915400" y="0"/>
            <a:ext cx="46038"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b="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228600" y="0"/>
            <a:ext cx="8229600" cy="1143000"/>
          </a:xfrm>
        </p:spPr>
        <p:txBody>
          <a:bodyPr/>
          <a:lstStyle/>
          <a:p>
            <a:r>
              <a:rPr lang="en-US" altLang="ru-RU" smtClean="0"/>
              <a:t>RBC Ind-s</a:t>
            </a:r>
            <a:endParaRPr lang="ru-RU" altLang="ru-RU" smtClean="0"/>
          </a:p>
        </p:txBody>
      </p:sp>
      <p:sp>
        <p:nvSpPr>
          <p:cNvPr id="11267" name="Rectangle 3"/>
          <p:cNvSpPr>
            <a:spLocks noGrp="1" noChangeArrowheads="1"/>
          </p:cNvSpPr>
          <p:nvPr>
            <p:ph type="body" idx="1"/>
          </p:nvPr>
        </p:nvSpPr>
        <p:spPr>
          <a:xfrm>
            <a:off x="457200" y="990600"/>
            <a:ext cx="8229600" cy="5135563"/>
          </a:xfrm>
        </p:spPr>
        <p:txBody>
          <a:bodyPr/>
          <a:lstStyle/>
          <a:p>
            <a:pPr>
              <a:buFontTx/>
              <a:buNone/>
            </a:pPr>
            <a:r>
              <a:rPr lang="en-US" altLang="ru-RU" b="1" smtClean="0">
                <a:solidFill>
                  <a:srgbClr val="FF9900"/>
                </a:solidFill>
              </a:rPr>
              <a:t>MCV =</a:t>
            </a:r>
            <a:r>
              <a:rPr lang="en-US" altLang="ru-RU" smtClean="0"/>
              <a:t> </a:t>
            </a:r>
            <a:endParaRPr lang="ru-RU" altLang="ru-RU" smtClean="0"/>
          </a:p>
        </p:txBody>
      </p:sp>
      <p:pic>
        <p:nvPicPr>
          <p:cNvPr id="11268" name="Picture 5" descr="no-cop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81500" y="3238500"/>
            <a:ext cx="381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9"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5000" y="838200"/>
            <a:ext cx="26670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0" name="Rectangle 10"/>
          <p:cNvSpPr>
            <a:spLocks noChangeArrowheads="1"/>
          </p:cNvSpPr>
          <p:nvPr/>
        </p:nvSpPr>
        <p:spPr bwMode="auto">
          <a:xfrm>
            <a:off x="2743200" y="2895600"/>
            <a:ext cx="14605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ndalus" pitchFamily="18" charset="0"/>
                <a:cs typeface="Andalus" pitchFamily="18" charset="0"/>
              </a:defRPr>
            </a:lvl1pPr>
            <a:lvl2pPr marL="742950" indent="-285750" eaLnBrk="0" hangingPunct="0">
              <a:defRPr b="1">
                <a:solidFill>
                  <a:schemeClr val="tx1"/>
                </a:solidFill>
                <a:latin typeface="Andalus" pitchFamily="18" charset="0"/>
                <a:cs typeface="Andalus" pitchFamily="18" charset="0"/>
              </a:defRPr>
            </a:lvl2pPr>
            <a:lvl3pPr marL="1143000" indent="-228600" eaLnBrk="0" hangingPunct="0">
              <a:defRPr b="1">
                <a:solidFill>
                  <a:schemeClr val="tx1"/>
                </a:solidFill>
                <a:latin typeface="Andalus" pitchFamily="18" charset="0"/>
                <a:cs typeface="Andalus" pitchFamily="18" charset="0"/>
              </a:defRPr>
            </a:lvl3pPr>
            <a:lvl4pPr marL="1600200" indent="-228600" eaLnBrk="0" hangingPunct="0">
              <a:defRPr b="1">
                <a:solidFill>
                  <a:schemeClr val="tx1"/>
                </a:solidFill>
                <a:latin typeface="Andalus" pitchFamily="18" charset="0"/>
                <a:cs typeface="Andalus" pitchFamily="18" charset="0"/>
              </a:defRPr>
            </a:lvl4pPr>
            <a:lvl5pPr marL="2057400" indent="-228600" eaLnBrk="0" hangingPunct="0">
              <a:defRPr b="1">
                <a:solidFill>
                  <a:schemeClr val="tx1"/>
                </a:solidFill>
                <a:latin typeface="Andalus" pitchFamily="18" charset="0"/>
                <a:cs typeface="Andalus" pitchFamily="18" charset="0"/>
              </a:defRPr>
            </a:lvl5pPr>
            <a:lvl6pPr marL="2514600" indent="-228600" eaLnBrk="0" fontAlgn="base" hangingPunct="0">
              <a:spcBef>
                <a:spcPct val="0"/>
              </a:spcBef>
              <a:spcAft>
                <a:spcPct val="0"/>
              </a:spcAft>
              <a:defRPr b="1">
                <a:solidFill>
                  <a:schemeClr val="tx1"/>
                </a:solidFill>
                <a:latin typeface="Andalus" pitchFamily="18" charset="0"/>
                <a:cs typeface="Andalus" pitchFamily="18" charset="0"/>
              </a:defRPr>
            </a:lvl6pPr>
            <a:lvl7pPr marL="2971800" indent="-228600" eaLnBrk="0" fontAlgn="base" hangingPunct="0">
              <a:spcBef>
                <a:spcPct val="0"/>
              </a:spcBef>
              <a:spcAft>
                <a:spcPct val="0"/>
              </a:spcAft>
              <a:defRPr b="1">
                <a:solidFill>
                  <a:schemeClr val="tx1"/>
                </a:solidFill>
                <a:latin typeface="Andalus" pitchFamily="18" charset="0"/>
                <a:cs typeface="Andalus" pitchFamily="18" charset="0"/>
              </a:defRPr>
            </a:lvl7pPr>
            <a:lvl8pPr marL="3429000" indent="-228600" eaLnBrk="0" fontAlgn="base" hangingPunct="0">
              <a:spcBef>
                <a:spcPct val="0"/>
              </a:spcBef>
              <a:spcAft>
                <a:spcPct val="0"/>
              </a:spcAft>
              <a:defRPr b="1">
                <a:solidFill>
                  <a:schemeClr val="tx1"/>
                </a:solidFill>
                <a:latin typeface="Andalus" pitchFamily="18" charset="0"/>
                <a:cs typeface="Andalus" pitchFamily="18" charset="0"/>
              </a:defRPr>
            </a:lvl8pPr>
            <a:lvl9pPr marL="3886200" indent="-228600" eaLnBrk="0" fontAlgn="base" hangingPunct="0">
              <a:spcBef>
                <a:spcPct val="0"/>
              </a:spcBef>
              <a:spcAft>
                <a:spcPct val="0"/>
              </a:spcAft>
              <a:defRPr b="1">
                <a:solidFill>
                  <a:schemeClr val="tx1"/>
                </a:solidFill>
                <a:latin typeface="Andalus" pitchFamily="18" charset="0"/>
                <a:cs typeface="Andalus" pitchFamily="18" charset="0"/>
              </a:defRPr>
            </a:lvl9pPr>
          </a:lstStyle>
          <a:p>
            <a:pPr eaLnBrk="1" hangingPunct="1"/>
            <a:r>
              <a:rPr lang="en-US" altLang="ru-RU" sz="3200">
                <a:solidFill>
                  <a:srgbClr val="FF9900"/>
                </a:solidFill>
                <a:latin typeface="Arial" panose="020B0604020202020204" pitchFamily="34" charset="0"/>
                <a:cs typeface="Arial" panose="020B0604020202020204" pitchFamily="34" charset="0"/>
              </a:rPr>
              <a:t>MCH =</a:t>
            </a:r>
            <a:endParaRPr lang="ru-RU" altLang="ru-RU" sz="3200">
              <a:solidFill>
                <a:srgbClr val="FF9900"/>
              </a:solidFill>
              <a:latin typeface="Arial" panose="020B0604020202020204" pitchFamily="34" charset="0"/>
              <a:cs typeface="Arial" panose="020B0604020202020204" pitchFamily="34" charset="0"/>
            </a:endParaRPr>
          </a:p>
        </p:txBody>
      </p:sp>
      <p:pic>
        <p:nvPicPr>
          <p:cNvPr id="11271" name="Picture 1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1200" y="4572000"/>
            <a:ext cx="2286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2" name="Rectangle 13"/>
          <p:cNvSpPr>
            <a:spLocks noChangeArrowheads="1"/>
          </p:cNvSpPr>
          <p:nvPr/>
        </p:nvSpPr>
        <p:spPr bwMode="auto">
          <a:xfrm>
            <a:off x="152400" y="4800600"/>
            <a:ext cx="182086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ndalus" pitchFamily="18" charset="0"/>
                <a:cs typeface="Andalus" pitchFamily="18" charset="0"/>
              </a:defRPr>
            </a:lvl1pPr>
            <a:lvl2pPr marL="742950" indent="-285750" eaLnBrk="0" hangingPunct="0">
              <a:defRPr b="1">
                <a:solidFill>
                  <a:schemeClr val="tx1"/>
                </a:solidFill>
                <a:latin typeface="Andalus" pitchFamily="18" charset="0"/>
                <a:cs typeface="Andalus" pitchFamily="18" charset="0"/>
              </a:defRPr>
            </a:lvl2pPr>
            <a:lvl3pPr marL="1143000" indent="-228600" eaLnBrk="0" hangingPunct="0">
              <a:defRPr b="1">
                <a:solidFill>
                  <a:schemeClr val="tx1"/>
                </a:solidFill>
                <a:latin typeface="Andalus" pitchFamily="18" charset="0"/>
                <a:cs typeface="Andalus" pitchFamily="18" charset="0"/>
              </a:defRPr>
            </a:lvl3pPr>
            <a:lvl4pPr marL="1600200" indent="-228600" eaLnBrk="0" hangingPunct="0">
              <a:defRPr b="1">
                <a:solidFill>
                  <a:schemeClr val="tx1"/>
                </a:solidFill>
                <a:latin typeface="Andalus" pitchFamily="18" charset="0"/>
                <a:cs typeface="Andalus" pitchFamily="18" charset="0"/>
              </a:defRPr>
            </a:lvl4pPr>
            <a:lvl5pPr marL="2057400" indent="-228600" eaLnBrk="0" hangingPunct="0">
              <a:defRPr b="1">
                <a:solidFill>
                  <a:schemeClr val="tx1"/>
                </a:solidFill>
                <a:latin typeface="Andalus" pitchFamily="18" charset="0"/>
                <a:cs typeface="Andalus" pitchFamily="18" charset="0"/>
              </a:defRPr>
            </a:lvl5pPr>
            <a:lvl6pPr marL="2514600" indent="-228600" eaLnBrk="0" fontAlgn="base" hangingPunct="0">
              <a:spcBef>
                <a:spcPct val="0"/>
              </a:spcBef>
              <a:spcAft>
                <a:spcPct val="0"/>
              </a:spcAft>
              <a:defRPr b="1">
                <a:solidFill>
                  <a:schemeClr val="tx1"/>
                </a:solidFill>
                <a:latin typeface="Andalus" pitchFamily="18" charset="0"/>
                <a:cs typeface="Andalus" pitchFamily="18" charset="0"/>
              </a:defRPr>
            </a:lvl6pPr>
            <a:lvl7pPr marL="2971800" indent="-228600" eaLnBrk="0" fontAlgn="base" hangingPunct="0">
              <a:spcBef>
                <a:spcPct val="0"/>
              </a:spcBef>
              <a:spcAft>
                <a:spcPct val="0"/>
              </a:spcAft>
              <a:defRPr b="1">
                <a:solidFill>
                  <a:schemeClr val="tx1"/>
                </a:solidFill>
                <a:latin typeface="Andalus" pitchFamily="18" charset="0"/>
                <a:cs typeface="Andalus" pitchFamily="18" charset="0"/>
              </a:defRPr>
            </a:lvl7pPr>
            <a:lvl8pPr marL="3429000" indent="-228600" eaLnBrk="0" fontAlgn="base" hangingPunct="0">
              <a:spcBef>
                <a:spcPct val="0"/>
              </a:spcBef>
              <a:spcAft>
                <a:spcPct val="0"/>
              </a:spcAft>
              <a:defRPr b="1">
                <a:solidFill>
                  <a:schemeClr val="tx1"/>
                </a:solidFill>
                <a:latin typeface="Andalus" pitchFamily="18" charset="0"/>
                <a:cs typeface="Andalus" pitchFamily="18" charset="0"/>
              </a:defRPr>
            </a:lvl8pPr>
            <a:lvl9pPr marL="3886200" indent="-228600" eaLnBrk="0" fontAlgn="base" hangingPunct="0">
              <a:spcBef>
                <a:spcPct val="0"/>
              </a:spcBef>
              <a:spcAft>
                <a:spcPct val="0"/>
              </a:spcAft>
              <a:defRPr b="1">
                <a:solidFill>
                  <a:schemeClr val="tx1"/>
                </a:solidFill>
                <a:latin typeface="Andalus" pitchFamily="18" charset="0"/>
                <a:cs typeface="Andalus" pitchFamily="18" charset="0"/>
              </a:defRPr>
            </a:lvl9pPr>
          </a:lstStyle>
          <a:p>
            <a:pPr eaLnBrk="1" hangingPunct="1"/>
            <a:r>
              <a:rPr lang="en-US" altLang="ru-RU" sz="3200">
                <a:solidFill>
                  <a:srgbClr val="FF9900"/>
                </a:solidFill>
              </a:rPr>
              <a:t>MCHC =</a:t>
            </a:r>
            <a:endParaRPr lang="ru-RU" altLang="ru-RU" sz="3200">
              <a:solidFill>
                <a:srgbClr val="FF9900"/>
              </a:solidFill>
            </a:endParaRPr>
          </a:p>
        </p:txBody>
      </p:sp>
      <p:pic>
        <p:nvPicPr>
          <p:cNvPr id="11273" name="Picture 1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67200" y="2667000"/>
            <a:ext cx="22098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0" y="0"/>
            <a:ext cx="9144000" cy="1143000"/>
          </a:xfrm>
        </p:spPr>
        <p:txBody>
          <a:bodyPr/>
          <a:lstStyle/>
          <a:p>
            <a:r>
              <a:rPr lang="ru-RU" altLang="ru-RU" sz="2400" b="1" smtClean="0">
                <a:solidFill>
                  <a:schemeClr val="tx1"/>
                </a:solidFill>
              </a:rPr>
              <a:t>ICD-10 Chapter III: Diseases of the blood and blood-forming organs, and certain disorders involving the immune mechanism</a:t>
            </a:r>
            <a:endParaRPr lang="ru-RU" altLang="ru-RU" sz="2400" smtClean="0">
              <a:solidFill>
                <a:schemeClr val="tx1"/>
              </a:solidFill>
            </a:endParaRPr>
          </a:p>
        </p:txBody>
      </p:sp>
      <p:sp>
        <p:nvSpPr>
          <p:cNvPr id="12291" name="Rectangle 3"/>
          <p:cNvSpPr>
            <a:spLocks noGrp="1" noChangeArrowheads="1"/>
          </p:cNvSpPr>
          <p:nvPr>
            <p:ph type="body" idx="1"/>
          </p:nvPr>
        </p:nvSpPr>
        <p:spPr/>
        <p:txBody>
          <a:bodyPr/>
          <a:lstStyle/>
          <a:p>
            <a:pPr>
              <a:lnSpc>
                <a:spcPct val="90000"/>
              </a:lnSpc>
              <a:buFontTx/>
              <a:buNone/>
            </a:pPr>
            <a:r>
              <a:rPr lang="ru-RU" altLang="ru-RU" sz="2400" b="1" u="sng" smtClean="0">
                <a:hlinkClick r:id="rId2"/>
              </a:rPr>
              <a:t>1</a:t>
            </a:r>
            <a:r>
              <a:rPr lang="en-US" altLang="ru-RU" sz="2400" b="1" u="sng" smtClean="0">
                <a:hlinkClick r:id="rId2"/>
              </a:rPr>
              <a:t>. </a:t>
            </a:r>
            <a:r>
              <a:rPr lang="ru-RU" altLang="ru-RU" sz="2400" b="1" u="sng" smtClean="0">
                <a:hlinkClick r:id="rId2"/>
              </a:rPr>
              <a:t>D50–D89</a:t>
            </a:r>
            <a:r>
              <a:rPr lang="ru-RU" altLang="ru-RU" sz="2400" u="sng" smtClean="0">
                <a:hlinkClick r:id="rId2"/>
              </a:rPr>
              <a:t> – Diseases of the blood and blood-forming organs and certain disorders involving the immune mechanism</a:t>
            </a:r>
            <a:endParaRPr lang="ru-RU" altLang="ru-RU" sz="2400" u="sng" smtClean="0"/>
          </a:p>
          <a:p>
            <a:pPr>
              <a:lnSpc>
                <a:spcPct val="90000"/>
              </a:lnSpc>
              <a:buFontTx/>
              <a:buNone/>
            </a:pPr>
            <a:r>
              <a:rPr lang="ru-RU" altLang="ru-RU" sz="2400" smtClean="0">
                <a:hlinkClick r:id="rId3"/>
              </a:rPr>
              <a:t>1.1(D50–D53)</a:t>
            </a:r>
            <a:r>
              <a:rPr lang="ru-RU" altLang="ru-RU" sz="2400" u="sng" smtClean="0">
                <a:hlinkClick r:id="rId3"/>
              </a:rPr>
              <a:t> Nutritional anemias</a:t>
            </a:r>
            <a:endParaRPr lang="ru-RU" altLang="ru-RU" sz="2400" u="sng" smtClean="0"/>
          </a:p>
          <a:p>
            <a:pPr>
              <a:lnSpc>
                <a:spcPct val="90000"/>
              </a:lnSpc>
              <a:buFontTx/>
              <a:buNone/>
            </a:pPr>
            <a:r>
              <a:rPr lang="ru-RU" altLang="ru-RU" sz="2400" u="sng" smtClean="0">
                <a:hlinkClick r:id="rId4"/>
              </a:rPr>
              <a:t>1.2(D55–D59) Haemolytic anaemias</a:t>
            </a:r>
            <a:endParaRPr lang="ru-RU" altLang="ru-RU" sz="2400" u="sng" smtClean="0"/>
          </a:p>
          <a:p>
            <a:pPr>
              <a:lnSpc>
                <a:spcPct val="90000"/>
              </a:lnSpc>
              <a:buFontTx/>
              <a:buNone/>
            </a:pPr>
            <a:r>
              <a:rPr lang="ru-RU" altLang="ru-RU" sz="2400" u="sng" smtClean="0">
                <a:hlinkClick r:id="rId5"/>
              </a:rPr>
              <a:t>1.3(D60–D64) Aplastic and other anaemias</a:t>
            </a:r>
            <a:endParaRPr lang="ru-RU" altLang="ru-RU" sz="2400" u="sng" smtClean="0"/>
          </a:p>
          <a:p>
            <a:pPr>
              <a:lnSpc>
                <a:spcPct val="90000"/>
              </a:lnSpc>
              <a:buFontTx/>
              <a:buNone/>
            </a:pPr>
            <a:r>
              <a:rPr lang="ru-RU" altLang="ru-RU" sz="2400" u="sng" smtClean="0">
                <a:hlinkClick r:id="rId6"/>
              </a:rPr>
              <a:t>1.4(D65–D69) Coagulation defects, purpura and other haemorrhagic conditions</a:t>
            </a:r>
            <a:endParaRPr lang="ru-RU" altLang="ru-RU" sz="2400" u="sng" smtClean="0"/>
          </a:p>
          <a:p>
            <a:pPr>
              <a:lnSpc>
                <a:spcPct val="90000"/>
              </a:lnSpc>
              <a:buFontTx/>
              <a:buNone/>
            </a:pPr>
            <a:r>
              <a:rPr lang="ru-RU" altLang="ru-RU" sz="2400" u="sng" smtClean="0">
                <a:hlinkClick r:id="rId7"/>
              </a:rPr>
              <a:t>1.5(D70–D77) Other diseases of blood and blood-forming organs</a:t>
            </a:r>
            <a:endParaRPr lang="ru-RU" altLang="ru-RU" sz="2400" u="sng" smtClean="0"/>
          </a:p>
          <a:p>
            <a:pPr>
              <a:lnSpc>
                <a:spcPct val="90000"/>
              </a:lnSpc>
              <a:buFontTx/>
              <a:buNone/>
            </a:pPr>
            <a:r>
              <a:rPr lang="ru-RU" altLang="ru-RU" sz="2400" u="sng" smtClean="0">
                <a:hlinkClick r:id="rId8"/>
              </a:rPr>
              <a:t>1.6(D80–D89) Certain disorders involving the immune mechanism</a:t>
            </a:r>
            <a:endParaRPr lang="ru-RU" altLang="ru-RU" sz="2400" u="sng" smtClean="0"/>
          </a:p>
          <a:p>
            <a:pPr>
              <a:lnSpc>
                <a:spcPct val="90000"/>
              </a:lnSpc>
            </a:pPr>
            <a:endParaRPr lang="ru-RU" altLang="ru-RU" sz="2400"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0" y="0"/>
            <a:ext cx="8229600" cy="1143000"/>
          </a:xfrm>
        </p:spPr>
        <p:txBody>
          <a:bodyPr/>
          <a:lstStyle/>
          <a:p>
            <a:r>
              <a:rPr lang="en-US" altLang="ru-RU" b="1" smtClean="0">
                <a:solidFill>
                  <a:schemeClr val="hlink"/>
                </a:solidFill>
              </a:rPr>
              <a:t>CLASSIFICATION</a:t>
            </a:r>
            <a:endParaRPr lang="ru-RU" altLang="ru-RU" b="1" smtClean="0">
              <a:solidFill>
                <a:schemeClr val="hlink"/>
              </a:solidFill>
            </a:endParaRPr>
          </a:p>
        </p:txBody>
      </p:sp>
      <p:pic>
        <p:nvPicPr>
          <p:cNvPr id="2" name="Picture 1" descr="red-blood-cells.jpg"/>
          <p:cNvPicPr>
            <a:picLocks noChangeAspect="1"/>
          </p:cNvPicPr>
          <p:nvPr/>
        </p:nvPicPr>
        <p:blipFill>
          <a:blip r:embed="rId2" cstate="print"/>
          <a:stretch>
            <a:fillRect/>
          </a:stretch>
        </p:blipFill>
        <p:spPr>
          <a:xfrm>
            <a:off x="7537450" y="6350"/>
            <a:ext cx="1600200" cy="6858000"/>
          </a:xfrm>
          <a:prstGeom prst="rect">
            <a:avLst/>
          </a:prstGeom>
          <a:effectLst>
            <a:softEdge rad="317500"/>
          </a:effectLst>
        </p:spPr>
      </p:pic>
      <p:pic>
        <p:nvPicPr>
          <p:cNvPr id="13316" name="Picture 2" descr="C:\Users\USER\Downloads\slide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990600"/>
            <a:ext cx="7315200" cy="53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Grp="1" noChangeAspect="1" noChangeArrowheads="1"/>
          </p:cNvPicPr>
          <p:nvPr>
            <p:ph sz="quarter" idx="4294967295"/>
          </p:nvPr>
        </p:nvPicPr>
        <p:blipFill>
          <a:blip r:embed="rId2">
            <a:extLst>
              <a:ext uri="{28A0092B-C50C-407E-A947-70E740481C1C}">
                <a14:useLocalDpi xmlns:a14="http://schemas.microsoft.com/office/drawing/2010/main" val="0"/>
              </a:ext>
            </a:extLst>
          </a:blip>
          <a:srcRect/>
          <a:stretch>
            <a:fillRect/>
          </a:stretch>
        </p:blipFill>
        <p:spPr>
          <a:xfrm>
            <a:off x="381000" y="762000"/>
            <a:ext cx="7315200" cy="5518150"/>
          </a:xfrm>
        </p:spPr>
      </p:pic>
      <p:sp>
        <p:nvSpPr>
          <p:cNvPr id="14339" name="Title 1"/>
          <p:cNvSpPr>
            <a:spLocks noGrp="1"/>
          </p:cNvSpPr>
          <p:nvPr>
            <p:ph type="title" idx="4294967295"/>
          </p:nvPr>
        </p:nvSpPr>
        <p:spPr>
          <a:xfrm>
            <a:off x="0" y="0"/>
            <a:ext cx="8229600" cy="792163"/>
          </a:xfrm>
        </p:spPr>
        <p:txBody>
          <a:bodyPr anchor="b"/>
          <a:lstStyle/>
          <a:p>
            <a:r>
              <a:rPr lang="en-US" altLang="ru-RU" b="1" smtClean="0">
                <a:solidFill>
                  <a:schemeClr val="hlink"/>
                </a:solidFill>
              </a:rPr>
              <a:t>TYPES OF ANEMIA</a:t>
            </a:r>
          </a:p>
        </p:txBody>
      </p:sp>
      <p:pic>
        <p:nvPicPr>
          <p:cNvPr id="2" name="Picture 1" descr="red-blood-cells.jpg"/>
          <p:cNvPicPr>
            <a:picLocks noChangeAspect="1"/>
          </p:cNvPicPr>
          <p:nvPr/>
        </p:nvPicPr>
        <p:blipFill>
          <a:blip r:embed="rId3" cstate="print"/>
          <a:stretch>
            <a:fillRect/>
          </a:stretch>
        </p:blipFill>
        <p:spPr>
          <a:xfrm>
            <a:off x="7537450" y="6350"/>
            <a:ext cx="1600200" cy="6858000"/>
          </a:xfrm>
          <a:prstGeom prst="rect">
            <a:avLst/>
          </a:prstGeom>
          <a:effectLst>
            <a:softEdge rad="317500"/>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ctrTitle"/>
          </p:nvPr>
        </p:nvSpPr>
        <p:spPr>
          <a:xfrm>
            <a:off x="762000" y="0"/>
            <a:ext cx="7772400" cy="914400"/>
          </a:xfrm>
        </p:spPr>
        <p:txBody>
          <a:bodyPr lIns="92075" tIns="46038" rIns="92075" bIns="46038"/>
          <a:lstStyle/>
          <a:p>
            <a:r>
              <a:rPr lang="en-US" altLang="ru-RU" sz="5400" b="1" smtClean="0">
                <a:solidFill>
                  <a:srgbClr val="FFFF66"/>
                </a:solidFill>
              </a:rPr>
              <a:t>Blood Loss</a:t>
            </a:r>
          </a:p>
        </p:txBody>
      </p:sp>
      <p:sp>
        <p:nvSpPr>
          <p:cNvPr id="15363" name="Rectangle 3"/>
          <p:cNvSpPr>
            <a:spLocks noGrp="1" noChangeArrowheads="1"/>
          </p:cNvSpPr>
          <p:nvPr>
            <p:ph type="subTitle" idx="1"/>
          </p:nvPr>
        </p:nvSpPr>
        <p:spPr>
          <a:xfrm>
            <a:off x="685800" y="1066800"/>
            <a:ext cx="7620000" cy="5562600"/>
          </a:xfrm>
        </p:spPr>
        <p:txBody>
          <a:bodyPr lIns="92075" tIns="46038" rIns="92075" bIns="46038"/>
          <a:lstStyle/>
          <a:p>
            <a:pPr marL="609600" indent="-609600" algn="l">
              <a:lnSpc>
                <a:spcPct val="80000"/>
              </a:lnSpc>
              <a:buFontTx/>
              <a:buAutoNum type="arabicPeriod"/>
            </a:pPr>
            <a:r>
              <a:rPr lang="en-US" altLang="ru-RU" sz="2800" b="1" smtClean="0">
                <a:solidFill>
                  <a:srgbClr val="FF9900"/>
                </a:solidFill>
              </a:rPr>
              <a:t>Acute blood loss :</a:t>
            </a:r>
            <a:r>
              <a:rPr lang="en-US" altLang="ru-RU" sz="2400" smtClean="0"/>
              <a:t>    </a:t>
            </a:r>
          </a:p>
          <a:p>
            <a:pPr marL="609600" indent="-609600" algn="l">
              <a:lnSpc>
                <a:spcPct val="80000"/>
              </a:lnSpc>
              <a:buFontTx/>
              <a:buChar char="•"/>
            </a:pPr>
            <a:r>
              <a:rPr lang="en-US" altLang="ru-RU" sz="2400" smtClean="0"/>
              <a:t>Accident (i</a:t>
            </a:r>
            <a:r>
              <a:rPr lang="ru-RU" altLang="ru-RU" sz="2800" smtClean="0"/>
              <a:t>njuries</a:t>
            </a:r>
            <a:r>
              <a:rPr lang="en-US" altLang="ru-RU" sz="2800" smtClean="0"/>
              <a:t>)</a:t>
            </a:r>
            <a:r>
              <a:rPr lang="en-US" altLang="ru-RU" sz="2400" smtClean="0"/>
              <a:t>, </a:t>
            </a:r>
          </a:p>
          <a:p>
            <a:pPr marL="609600" indent="-609600" algn="l">
              <a:lnSpc>
                <a:spcPct val="80000"/>
              </a:lnSpc>
              <a:buFontTx/>
              <a:buChar char="•"/>
            </a:pPr>
            <a:r>
              <a:rPr lang="en-US" altLang="ru-RU" sz="2400" smtClean="0"/>
              <a:t>GI bleeding</a:t>
            </a:r>
          </a:p>
          <a:p>
            <a:pPr marL="609600" indent="-609600" algn="l">
              <a:lnSpc>
                <a:spcPct val="80000"/>
              </a:lnSpc>
              <a:buFontTx/>
              <a:buChar char="•"/>
            </a:pPr>
            <a:r>
              <a:rPr lang="ru-RU" altLang="ru-RU" sz="2800" smtClean="0"/>
              <a:t>Childbirt</a:t>
            </a:r>
            <a:r>
              <a:rPr lang="en-US" altLang="ru-RU" sz="2800" smtClean="0"/>
              <a:t>h</a:t>
            </a:r>
          </a:p>
          <a:p>
            <a:pPr marL="609600" indent="-609600" algn="l">
              <a:lnSpc>
                <a:spcPct val="80000"/>
              </a:lnSpc>
              <a:buFontTx/>
              <a:buChar char="•"/>
            </a:pPr>
            <a:r>
              <a:rPr lang="ru-RU" altLang="ru-RU" sz="2800" smtClean="0"/>
              <a:t>Surgery</a:t>
            </a:r>
            <a:endParaRPr lang="en-US" altLang="ru-RU" sz="2400" smtClean="0"/>
          </a:p>
          <a:p>
            <a:pPr marL="609600" indent="-609600" algn="l">
              <a:lnSpc>
                <a:spcPct val="80000"/>
              </a:lnSpc>
              <a:buFontTx/>
              <a:buAutoNum type="arabicPeriod" startAt="2"/>
            </a:pPr>
            <a:r>
              <a:rPr lang="en-US" altLang="ru-RU" sz="2800" b="1" smtClean="0">
                <a:solidFill>
                  <a:srgbClr val="FF9900"/>
                </a:solidFill>
              </a:rPr>
              <a:t>Chronic blood loss:</a:t>
            </a:r>
            <a:r>
              <a:rPr lang="en-US" altLang="ru-RU" sz="2400" smtClean="0"/>
              <a:t>   </a:t>
            </a:r>
          </a:p>
          <a:p>
            <a:pPr marL="609600" indent="-609600" algn="l">
              <a:lnSpc>
                <a:spcPct val="80000"/>
              </a:lnSpc>
              <a:buFontTx/>
              <a:buChar char="•"/>
            </a:pPr>
            <a:r>
              <a:rPr lang="en-US" altLang="ru-RU" sz="2400" smtClean="0"/>
              <a:t>Hypermenorrhea</a:t>
            </a:r>
          </a:p>
          <a:p>
            <a:pPr marL="609600" indent="-609600" algn="l">
              <a:lnSpc>
                <a:spcPct val="80000"/>
              </a:lnSpc>
              <a:buFontTx/>
              <a:buChar char="•"/>
            </a:pPr>
            <a:r>
              <a:rPr lang="en-US" altLang="ru-RU" sz="2400" smtClean="0"/>
              <a:t>Parasitic infestation</a:t>
            </a:r>
          </a:p>
          <a:p>
            <a:pPr marL="609600" indent="-609600" algn="l">
              <a:lnSpc>
                <a:spcPct val="80000"/>
              </a:lnSpc>
              <a:buFontTx/>
              <a:buChar char="•"/>
            </a:pPr>
            <a:r>
              <a:rPr lang="ru-RU" altLang="ru-RU" sz="2400" smtClean="0"/>
              <a:t>Bladder tumors</a:t>
            </a:r>
            <a:endParaRPr lang="en-US" altLang="ru-RU" sz="2400" smtClean="0"/>
          </a:p>
          <a:p>
            <a:pPr marL="609600" indent="-609600" algn="l">
              <a:lnSpc>
                <a:spcPct val="80000"/>
              </a:lnSpc>
              <a:buFontTx/>
              <a:buChar char="•"/>
            </a:pPr>
            <a:r>
              <a:rPr lang="en-US" altLang="ru-RU" sz="2400" smtClean="0"/>
              <a:t>C</a:t>
            </a:r>
            <a:r>
              <a:rPr lang="ru-RU" altLang="ru-RU" sz="2400" smtClean="0"/>
              <a:t>ancer or polyps in GI tract</a:t>
            </a:r>
            <a:endParaRPr lang="en-US" altLang="ru-RU" sz="2400" smtClean="0"/>
          </a:p>
          <a:p>
            <a:pPr marL="609600" indent="-609600" algn="l">
              <a:lnSpc>
                <a:spcPct val="80000"/>
              </a:lnSpc>
              <a:buFontTx/>
              <a:buChar char="•"/>
            </a:pPr>
            <a:r>
              <a:rPr lang="ru-RU" altLang="ru-RU" sz="2400" smtClean="0"/>
              <a:t>Kidney tumors</a:t>
            </a:r>
            <a:endParaRPr lang="en-US" altLang="ru-RU" sz="2400" smtClean="0"/>
          </a:p>
          <a:p>
            <a:pPr marL="609600" indent="-609600" algn="l">
              <a:lnSpc>
                <a:spcPct val="80000"/>
              </a:lnSpc>
              <a:buFontTx/>
              <a:buChar char="•"/>
            </a:pPr>
            <a:r>
              <a:rPr lang="ru-RU" altLang="ru-RU" sz="2400" smtClean="0"/>
              <a:t>Ulcers in the stomach or</a:t>
            </a:r>
            <a:r>
              <a:rPr lang="en-US" altLang="ru-RU" sz="2400" smtClean="0"/>
              <a:t> </a:t>
            </a:r>
            <a:r>
              <a:rPr lang="ru-RU" altLang="ru-RU" sz="2400" smtClean="0"/>
              <a:t>small intestine</a:t>
            </a:r>
            <a:endParaRPr lang="en-US" altLang="ru-RU" sz="2400" smtClean="0">
              <a:solidFill>
                <a:schemeClr val="bg1"/>
              </a:solidFill>
            </a:endParaRPr>
          </a:p>
          <a:p>
            <a:pPr marL="609600" indent="-609600" algn="l">
              <a:lnSpc>
                <a:spcPct val="80000"/>
              </a:lnSpc>
            </a:pPr>
            <a:r>
              <a:rPr lang="en-US" altLang="ru-RU" sz="2400" smtClean="0">
                <a:solidFill>
                  <a:schemeClr val="bg1"/>
                </a:solidFill>
              </a:rPr>
              <a:t>   </a:t>
            </a:r>
          </a:p>
        </p:txBody>
      </p:sp>
      <p:pic>
        <p:nvPicPr>
          <p:cNvPr id="2" name="Picture 1" descr="red-blood-cells.jpg"/>
          <p:cNvPicPr>
            <a:picLocks noChangeAspect="1"/>
          </p:cNvPicPr>
          <p:nvPr/>
        </p:nvPicPr>
        <p:blipFill>
          <a:blip r:embed="rId2" cstate="print"/>
          <a:stretch>
            <a:fillRect/>
          </a:stretch>
        </p:blipFill>
        <p:spPr>
          <a:xfrm>
            <a:off x="7537450" y="6350"/>
            <a:ext cx="1600200" cy="6858000"/>
          </a:xfrm>
          <a:prstGeom prst="rect">
            <a:avLst/>
          </a:prstGeom>
          <a:effectLst>
            <a:softEdge rad="317500"/>
          </a:effec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Заголовок 1"/>
          <p:cNvSpPr>
            <a:spLocks noGrp="1"/>
          </p:cNvSpPr>
          <p:nvPr>
            <p:ph type="title"/>
          </p:nvPr>
        </p:nvSpPr>
        <p:spPr>
          <a:xfrm>
            <a:off x="457200" y="457200"/>
            <a:ext cx="8229600" cy="563563"/>
          </a:xfrm>
        </p:spPr>
        <p:txBody>
          <a:bodyPr/>
          <a:lstStyle/>
          <a:p>
            <a:r>
              <a:rPr lang="en-US" altLang="ru-RU" b="1" smtClean="0">
                <a:solidFill>
                  <a:srgbClr val="FFFF00"/>
                </a:solidFill>
                <a:latin typeface="Calibri" panose="020F0502020204030204" pitchFamily="34" charset="0"/>
                <a:ea typeface="Calibri" panose="020F0502020204030204" pitchFamily="34" charset="0"/>
                <a:cs typeface="Andalus" pitchFamily="18" charset="0"/>
              </a:rPr>
              <a:t>BLEEDING SEVERETY CRITERIA</a:t>
            </a:r>
            <a:r>
              <a:rPr lang="uk-UA" altLang="ru-RU" sz="800" b="1" smtClean="0">
                <a:solidFill>
                  <a:srgbClr val="FFFF00"/>
                </a:solidFill>
                <a:latin typeface="Andalus" pitchFamily="18" charset="0"/>
                <a:ea typeface="Calibri" panose="020F0502020204030204" pitchFamily="34" charset="0"/>
                <a:cs typeface="Andalus" pitchFamily="18" charset="0"/>
              </a:rPr>
              <a:t/>
            </a:r>
            <a:br>
              <a:rPr lang="uk-UA" altLang="ru-RU" sz="800" b="1" smtClean="0">
                <a:solidFill>
                  <a:srgbClr val="FFFF00"/>
                </a:solidFill>
                <a:latin typeface="Andalus" pitchFamily="18" charset="0"/>
                <a:ea typeface="Calibri" panose="020F0502020204030204" pitchFamily="34" charset="0"/>
                <a:cs typeface="Andalus" pitchFamily="18" charset="0"/>
              </a:rPr>
            </a:br>
            <a:endParaRPr lang="uk-UA" altLang="ru-RU" smtClean="0">
              <a:solidFill>
                <a:srgbClr val="FFFF00"/>
              </a:solidFill>
              <a:ea typeface="Calibri" panose="020F0502020204030204" pitchFamily="34" charset="0"/>
              <a:cs typeface="Andalus" pitchFamily="18" charset="0"/>
            </a:endParaRPr>
          </a:p>
        </p:txBody>
      </p:sp>
      <p:graphicFrame>
        <p:nvGraphicFramePr>
          <p:cNvPr id="4" name="Объект 3"/>
          <p:cNvGraphicFramePr>
            <a:graphicFrameLocks noGrp="1"/>
          </p:cNvGraphicFramePr>
          <p:nvPr>
            <p:ph idx="1"/>
          </p:nvPr>
        </p:nvGraphicFramePr>
        <p:xfrm>
          <a:off x="685800" y="762000"/>
          <a:ext cx="7924800" cy="4800600"/>
        </p:xfrm>
        <a:graphic>
          <a:graphicData uri="http://schemas.openxmlformats.org/drawingml/2006/table">
            <a:tbl>
              <a:tblPr firstRow="1" firstCol="1" bandRow="1">
                <a:tableStyleId>{5C22544A-7EE6-4342-B048-85BDC9FD1C3A}</a:tableStyleId>
              </a:tblPr>
              <a:tblGrid>
                <a:gridCol w="1568877">
                  <a:extLst>
                    <a:ext uri="{9D8B030D-6E8A-4147-A177-3AD203B41FA5}">
                      <a16:colId xmlns:a16="http://schemas.microsoft.com/office/drawing/2014/main" val="20000"/>
                    </a:ext>
                  </a:extLst>
                </a:gridCol>
                <a:gridCol w="1071918">
                  <a:extLst>
                    <a:ext uri="{9D8B030D-6E8A-4147-A177-3AD203B41FA5}">
                      <a16:colId xmlns:a16="http://schemas.microsoft.com/office/drawing/2014/main" val="20001"/>
                    </a:ext>
                  </a:extLst>
                </a:gridCol>
                <a:gridCol w="1320398">
                  <a:extLst>
                    <a:ext uri="{9D8B030D-6E8A-4147-A177-3AD203B41FA5}">
                      <a16:colId xmlns:a16="http://schemas.microsoft.com/office/drawing/2014/main" val="20002"/>
                    </a:ext>
                  </a:extLst>
                </a:gridCol>
                <a:gridCol w="1321202">
                  <a:extLst>
                    <a:ext uri="{9D8B030D-6E8A-4147-A177-3AD203B41FA5}">
                      <a16:colId xmlns:a16="http://schemas.microsoft.com/office/drawing/2014/main" val="20003"/>
                    </a:ext>
                  </a:extLst>
                </a:gridCol>
                <a:gridCol w="1321202">
                  <a:extLst>
                    <a:ext uri="{9D8B030D-6E8A-4147-A177-3AD203B41FA5}">
                      <a16:colId xmlns:a16="http://schemas.microsoft.com/office/drawing/2014/main" val="20004"/>
                    </a:ext>
                  </a:extLst>
                </a:gridCol>
                <a:gridCol w="1321202">
                  <a:extLst>
                    <a:ext uri="{9D8B030D-6E8A-4147-A177-3AD203B41FA5}">
                      <a16:colId xmlns:a16="http://schemas.microsoft.com/office/drawing/2014/main" val="20005"/>
                    </a:ext>
                  </a:extLst>
                </a:gridCol>
              </a:tblGrid>
              <a:tr h="433712">
                <a:tc>
                  <a:txBody>
                    <a:bodyPr/>
                    <a:lstStyle/>
                    <a:p>
                      <a:pPr algn="ctr">
                        <a:lnSpc>
                          <a:spcPct val="115000"/>
                        </a:lnSpc>
                        <a:spcAft>
                          <a:spcPts val="0"/>
                        </a:spcAft>
                      </a:pPr>
                      <a:r>
                        <a:rPr lang="en-US" sz="1100" dirty="0">
                          <a:effectLst/>
                        </a:rPr>
                        <a:t>Index</a:t>
                      </a:r>
                      <a:endParaRPr lang="uk-UA" sz="11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100">
                          <a:effectLst/>
                        </a:rPr>
                        <a:t>N</a:t>
                      </a:r>
                      <a:endParaRPr lang="uk-UA" sz="110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100">
                          <a:effectLst/>
                        </a:rPr>
                        <a:t>Shock I</a:t>
                      </a:r>
                      <a:endParaRPr lang="uk-UA" sz="110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100">
                          <a:effectLst/>
                        </a:rPr>
                        <a:t>Shock II</a:t>
                      </a:r>
                      <a:endParaRPr lang="uk-UA" sz="110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100">
                          <a:effectLst/>
                        </a:rPr>
                        <a:t>Shock III</a:t>
                      </a:r>
                      <a:endParaRPr lang="uk-UA" sz="110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100">
                          <a:effectLst/>
                        </a:rPr>
                        <a:t>Shock IV</a:t>
                      </a:r>
                      <a:endParaRPr lang="uk-UA" sz="1100">
                        <a:effectLst/>
                        <a:latin typeface="Calibri"/>
                        <a:ea typeface="Calibri"/>
                        <a:cs typeface="Times New Roman"/>
                      </a:endParaRPr>
                    </a:p>
                  </a:txBody>
                  <a:tcPr marL="68580" marR="68580" marT="0" marB="0"/>
                </a:tc>
                <a:extLst>
                  <a:ext uri="{0D108BD9-81ED-4DB2-BD59-A6C34878D82A}">
                    <a16:rowId xmlns:a16="http://schemas.microsoft.com/office/drawing/2014/main" val="10000"/>
                  </a:ext>
                </a:extLst>
              </a:tr>
              <a:tr h="433712">
                <a:tc>
                  <a:txBody>
                    <a:bodyPr/>
                    <a:lstStyle/>
                    <a:p>
                      <a:pPr algn="ctr">
                        <a:lnSpc>
                          <a:spcPct val="115000"/>
                        </a:lnSpc>
                        <a:spcAft>
                          <a:spcPts val="0"/>
                        </a:spcAft>
                      </a:pPr>
                      <a:r>
                        <a:rPr lang="en-US" sz="1100">
                          <a:effectLst/>
                        </a:rPr>
                        <a:t>Blood loss (ml)</a:t>
                      </a:r>
                      <a:endParaRPr lang="uk-UA" sz="110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100">
                          <a:effectLst/>
                        </a:rPr>
                        <a:t>‹750</a:t>
                      </a:r>
                      <a:endParaRPr lang="uk-UA" sz="110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100">
                          <a:effectLst/>
                        </a:rPr>
                        <a:t>750-1000</a:t>
                      </a:r>
                      <a:endParaRPr lang="uk-UA" sz="110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100">
                          <a:effectLst/>
                        </a:rPr>
                        <a:t>1000-1500</a:t>
                      </a:r>
                      <a:endParaRPr lang="uk-UA" sz="110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100">
                          <a:effectLst/>
                        </a:rPr>
                        <a:t>1500-2500</a:t>
                      </a:r>
                      <a:endParaRPr lang="uk-UA" sz="110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100">
                          <a:effectLst/>
                        </a:rPr>
                        <a:t>›2500</a:t>
                      </a:r>
                      <a:endParaRPr lang="uk-UA" sz="1100">
                        <a:effectLst/>
                        <a:latin typeface="Calibri"/>
                        <a:ea typeface="Calibri"/>
                        <a:cs typeface="Times New Roman"/>
                      </a:endParaRPr>
                    </a:p>
                  </a:txBody>
                  <a:tcPr marL="68580" marR="68580" marT="0" marB="0"/>
                </a:tc>
                <a:extLst>
                  <a:ext uri="{0D108BD9-81ED-4DB2-BD59-A6C34878D82A}">
                    <a16:rowId xmlns:a16="http://schemas.microsoft.com/office/drawing/2014/main" val="10001"/>
                  </a:ext>
                </a:extLst>
              </a:tr>
              <a:tr h="433712">
                <a:tc>
                  <a:txBody>
                    <a:bodyPr/>
                    <a:lstStyle/>
                    <a:p>
                      <a:pPr algn="ctr">
                        <a:lnSpc>
                          <a:spcPct val="115000"/>
                        </a:lnSpc>
                        <a:spcAft>
                          <a:spcPts val="0"/>
                        </a:spcAft>
                      </a:pPr>
                      <a:r>
                        <a:rPr lang="en-US" sz="1100">
                          <a:effectLst/>
                        </a:rPr>
                        <a:t>Blood loss (%)</a:t>
                      </a:r>
                      <a:endParaRPr lang="uk-UA" sz="110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100">
                          <a:effectLst/>
                        </a:rPr>
                        <a:t>‹15</a:t>
                      </a:r>
                      <a:endParaRPr lang="uk-UA" sz="110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100">
                          <a:effectLst/>
                        </a:rPr>
                        <a:t>15-20</a:t>
                      </a:r>
                      <a:endParaRPr lang="uk-UA" sz="110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100">
                          <a:effectLst/>
                        </a:rPr>
                        <a:t>21-30</a:t>
                      </a:r>
                      <a:endParaRPr lang="uk-UA" sz="110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100">
                          <a:effectLst/>
                        </a:rPr>
                        <a:t>31-40</a:t>
                      </a:r>
                      <a:endParaRPr lang="uk-UA" sz="110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100">
                          <a:effectLst/>
                        </a:rPr>
                        <a:t>›40</a:t>
                      </a:r>
                      <a:endParaRPr lang="uk-UA" sz="1100">
                        <a:effectLst/>
                        <a:latin typeface="Calibri"/>
                        <a:ea typeface="Calibri"/>
                        <a:cs typeface="Times New Roman"/>
                      </a:endParaRPr>
                    </a:p>
                  </a:txBody>
                  <a:tcPr marL="68580" marR="68580" marT="0" marB="0"/>
                </a:tc>
                <a:extLst>
                  <a:ext uri="{0D108BD9-81ED-4DB2-BD59-A6C34878D82A}">
                    <a16:rowId xmlns:a16="http://schemas.microsoft.com/office/drawing/2014/main" val="10002"/>
                  </a:ext>
                </a:extLst>
              </a:tr>
              <a:tr h="433712">
                <a:tc>
                  <a:txBody>
                    <a:bodyPr/>
                    <a:lstStyle/>
                    <a:p>
                      <a:pPr algn="ctr">
                        <a:lnSpc>
                          <a:spcPct val="115000"/>
                        </a:lnSpc>
                        <a:spcAft>
                          <a:spcPts val="0"/>
                        </a:spcAft>
                      </a:pPr>
                      <a:r>
                        <a:rPr lang="en-US" sz="1100">
                          <a:effectLst/>
                        </a:rPr>
                        <a:t>HR /min</a:t>
                      </a:r>
                      <a:endParaRPr lang="uk-UA" sz="110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100">
                          <a:effectLst/>
                        </a:rPr>
                        <a:t>‹100</a:t>
                      </a:r>
                      <a:endParaRPr lang="uk-UA" sz="110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100">
                          <a:effectLst/>
                        </a:rPr>
                        <a:t>100-110</a:t>
                      </a:r>
                      <a:endParaRPr lang="uk-UA" sz="110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100">
                          <a:effectLst/>
                        </a:rPr>
                        <a:t>110-120</a:t>
                      </a:r>
                      <a:endParaRPr lang="uk-UA" sz="110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100">
                          <a:effectLst/>
                        </a:rPr>
                        <a:t>120-140</a:t>
                      </a:r>
                      <a:endParaRPr lang="uk-UA" sz="110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100">
                          <a:effectLst/>
                        </a:rPr>
                        <a:t>›140 or ‹40</a:t>
                      </a:r>
                      <a:endParaRPr lang="uk-UA" sz="1100">
                        <a:effectLst/>
                        <a:latin typeface="Calibri"/>
                        <a:ea typeface="Calibri"/>
                        <a:cs typeface="Times New Roman"/>
                      </a:endParaRPr>
                    </a:p>
                  </a:txBody>
                  <a:tcPr marL="68580" marR="68580" marT="0" marB="0"/>
                </a:tc>
                <a:extLst>
                  <a:ext uri="{0D108BD9-81ED-4DB2-BD59-A6C34878D82A}">
                    <a16:rowId xmlns:a16="http://schemas.microsoft.com/office/drawing/2014/main" val="10003"/>
                  </a:ext>
                </a:extLst>
              </a:tr>
              <a:tr h="433712">
                <a:tc>
                  <a:txBody>
                    <a:bodyPr/>
                    <a:lstStyle/>
                    <a:p>
                      <a:pPr algn="ctr">
                        <a:lnSpc>
                          <a:spcPct val="115000"/>
                        </a:lnSpc>
                        <a:spcAft>
                          <a:spcPts val="0"/>
                        </a:spcAft>
                      </a:pPr>
                      <a:r>
                        <a:rPr lang="en-US" sz="1100">
                          <a:effectLst/>
                        </a:rPr>
                        <a:t>BP syst., mm Hg</a:t>
                      </a:r>
                      <a:endParaRPr lang="uk-UA" sz="110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100">
                          <a:effectLst/>
                        </a:rPr>
                        <a:t>N</a:t>
                      </a:r>
                      <a:endParaRPr lang="uk-UA" sz="110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100">
                          <a:effectLst/>
                        </a:rPr>
                        <a:t>90-100</a:t>
                      </a:r>
                      <a:endParaRPr lang="uk-UA" sz="110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100">
                          <a:effectLst/>
                        </a:rPr>
                        <a:t>70-90</a:t>
                      </a:r>
                      <a:endParaRPr lang="uk-UA" sz="110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100">
                          <a:effectLst/>
                        </a:rPr>
                        <a:t>50-70</a:t>
                      </a:r>
                      <a:endParaRPr lang="uk-UA" sz="110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100">
                          <a:effectLst/>
                        </a:rPr>
                        <a:t>‹50</a:t>
                      </a:r>
                      <a:endParaRPr lang="uk-UA" sz="1100">
                        <a:effectLst/>
                        <a:latin typeface="Calibri"/>
                        <a:ea typeface="Calibri"/>
                        <a:cs typeface="Times New Roman"/>
                      </a:endParaRPr>
                    </a:p>
                  </a:txBody>
                  <a:tcPr marL="68580" marR="68580" marT="0" marB="0"/>
                </a:tc>
                <a:extLst>
                  <a:ext uri="{0D108BD9-81ED-4DB2-BD59-A6C34878D82A}">
                    <a16:rowId xmlns:a16="http://schemas.microsoft.com/office/drawing/2014/main" val="10004"/>
                  </a:ext>
                </a:extLst>
              </a:tr>
              <a:tr h="433712">
                <a:tc>
                  <a:txBody>
                    <a:bodyPr/>
                    <a:lstStyle/>
                    <a:p>
                      <a:pPr algn="ctr">
                        <a:lnSpc>
                          <a:spcPct val="115000"/>
                        </a:lnSpc>
                        <a:spcAft>
                          <a:spcPts val="0"/>
                        </a:spcAft>
                      </a:pPr>
                      <a:r>
                        <a:rPr lang="en-US" sz="1100">
                          <a:effectLst/>
                        </a:rPr>
                        <a:t>Shock index</a:t>
                      </a:r>
                      <a:endParaRPr lang="uk-UA" sz="110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100">
                          <a:effectLst/>
                        </a:rPr>
                        <a:t>0.54-0.8</a:t>
                      </a:r>
                      <a:endParaRPr lang="uk-UA" sz="110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100" dirty="0">
                          <a:effectLst/>
                        </a:rPr>
                        <a:t>0.8-1</a:t>
                      </a:r>
                      <a:endParaRPr lang="uk-UA" sz="11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100">
                          <a:effectLst/>
                        </a:rPr>
                        <a:t>1-1.5</a:t>
                      </a:r>
                      <a:endParaRPr lang="uk-UA" sz="110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100">
                          <a:effectLst/>
                        </a:rPr>
                        <a:t>1.5-2</a:t>
                      </a:r>
                      <a:endParaRPr lang="uk-UA" sz="110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100">
                          <a:effectLst/>
                        </a:rPr>
                        <a:t>›2</a:t>
                      </a:r>
                      <a:endParaRPr lang="uk-UA" sz="1100">
                        <a:effectLst/>
                        <a:latin typeface="Calibri"/>
                        <a:ea typeface="Calibri"/>
                        <a:cs typeface="Times New Roman"/>
                      </a:endParaRPr>
                    </a:p>
                  </a:txBody>
                  <a:tcPr marL="68580" marR="68580" marT="0" marB="0"/>
                </a:tc>
                <a:extLst>
                  <a:ext uri="{0D108BD9-81ED-4DB2-BD59-A6C34878D82A}">
                    <a16:rowId xmlns:a16="http://schemas.microsoft.com/office/drawing/2014/main" val="10005"/>
                  </a:ext>
                </a:extLst>
              </a:tr>
              <a:tr h="433712">
                <a:tc>
                  <a:txBody>
                    <a:bodyPr/>
                    <a:lstStyle/>
                    <a:p>
                      <a:pPr algn="ctr">
                        <a:lnSpc>
                          <a:spcPct val="115000"/>
                        </a:lnSpc>
                        <a:spcAft>
                          <a:spcPts val="0"/>
                        </a:spcAft>
                      </a:pPr>
                      <a:r>
                        <a:rPr lang="en-US" sz="1100">
                          <a:effectLst/>
                        </a:rPr>
                        <a:t>CVP, mm</a:t>
                      </a:r>
                      <a:endParaRPr lang="uk-UA" sz="110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100">
                          <a:effectLst/>
                        </a:rPr>
                        <a:t>60-80</a:t>
                      </a:r>
                      <a:endParaRPr lang="uk-UA" sz="110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100">
                          <a:effectLst/>
                        </a:rPr>
                        <a:t>40-60</a:t>
                      </a:r>
                      <a:endParaRPr lang="uk-UA" sz="110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100">
                          <a:effectLst/>
                        </a:rPr>
                        <a:t>30-40</a:t>
                      </a:r>
                      <a:endParaRPr lang="uk-UA" sz="110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100">
                          <a:effectLst/>
                        </a:rPr>
                        <a:t>0-30</a:t>
                      </a:r>
                      <a:endParaRPr lang="uk-UA" sz="110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100">
                          <a:effectLst/>
                        </a:rPr>
                        <a:t>≤0</a:t>
                      </a:r>
                      <a:endParaRPr lang="uk-UA" sz="1100">
                        <a:effectLst/>
                        <a:latin typeface="Calibri"/>
                        <a:ea typeface="Calibri"/>
                        <a:cs typeface="Times New Roman"/>
                      </a:endParaRPr>
                    </a:p>
                  </a:txBody>
                  <a:tcPr marL="68580" marR="68580" marT="0" marB="0"/>
                </a:tc>
                <a:extLst>
                  <a:ext uri="{0D108BD9-81ED-4DB2-BD59-A6C34878D82A}">
                    <a16:rowId xmlns:a16="http://schemas.microsoft.com/office/drawing/2014/main" val="10006"/>
                  </a:ext>
                </a:extLst>
              </a:tr>
              <a:tr h="433712">
                <a:tc>
                  <a:txBody>
                    <a:bodyPr/>
                    <a:lstStyle/>
                    <a:p>
                      <a:pPr algn="ctr">
                        <a:lnSpc>
                          <a:spcPct val="115000"/>
                        </a:lnSpc>
                        <a:spcAft>
                          <a:spcPts val="0"/>
                        </a:spcAft>
                      </a:pPr>
                      <a:r>
                        <a:rPr lang="en-US" sz="1100" dirty="0" err="1" smtClean="0">
                          <a:effectLst/>
                        </a:rPr>
                        <a:t>Ht</a:t>
                      </a:r>
                      <a:endParaRPr lang="uk-UA" sz="11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100">
                          <a:effectLst/>
                        </a:rPr>
                        <a:t>0.38-0.42</a:t>
                      </a:r>
                      <a:endParaRPr lang="uk-UA" sz="110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100">
                          <a:effectLst/>
                        </a:rPr>
                        <a:t>0.3-0.36</a:t>
                      </a:r>
                      <a:endParaRPr lang="uk-UA" sz="110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100">
                          <a:effectLst/>
                        </a:rPr>
                        <a:t>0.25-0.3</a:t>
                      </a:r>
                      <a:endParaRPr lang="uk-UA" sz="110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100">
                          <a:effectLst/>
                        </a:rPr>
                        <a:t>0.2-0.25</a:t>
                      </a:r>
                      <a:endParaRPr lang="uk-UA" sz="110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100">
                          <a:effectLst/>
                        </a:rPr>
                        <a:t>‹0.2</a:t>
                      </a:r>
                      <a:endParaRPr lang="uk-UA" sz="1100">
                        <a:effectLst/>
                        <a:latin typeface="Calibri"/>
                        <a:ea typeface="Calibri"/>
                        <a:cs typeface="Times New Roman"/>
                      </a:endParaRPr>
                    </a:p>
                  </a:txBody>
                  <a:tcPr marL="68580" marR="68580" marT="0" marB="0"/>
                </a:tc>
                <a:extLst>
                  <a:ext uri="{0D108BD9-81ED-4DB2-BD59-A6C34878D82A}">
                    <a16:rowId xmlns:a16="http://schemas.microsoft.com/office/drawing/2014/main" val="10007"/>
                  </a:ext>
                </a:extLst>
              </a:tr>
              <a:tr h="433712">
                <a:tc>
                  <a:txBody>
                    <a:bodyPr/>
                    <a:lstStyle/>
                    <a:p>
                      <a:pPr algn="ctr">
                        <a:lnSpc>
                          <a:spcPct val="115000"/>
                        </a:lnSpc>
                        <a:spcAft>
                          <a:spcPts val="0"/>
                        </a:spcAft>
                      </a:pPr>
                      <a:r>
                        <a:rPr lang="en-US" sz="1100">
                          <a:effectLst/>
                        </a:rPr>
                        <a:t>RR / min</a:t>
                      </a:r>
                      <a:endParaRPr lang="uk-UA" sz="110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100">
                          <a:effectLst/>
                        </a:rPr>
                        <a:t>14-20</a:t>
                      </a:r>
                      <a:endParaRPr lang="uk-UA" sz="110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100">
                          <a:effectLst/>
                        </a:rPr>
                        <a:t>20-25</a:t>
                      </a:r>
                      <a:endParaRPr lang="uk-UA" sz="110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100" dirty="0">
                          <a:effectLst/>
                        </a:rPr>
                        <a:t>25-30</a:t>
                      </a:r>
                      <a:endParaRPr lang="uk-UA" sz="11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100">
                          <a:effectLst/>
                        </a:rPr>
                        <a:t>30-40</a:t>
                      </a:r>
                      <a:endParaRPr lang="uk-UA" sz="110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100">
                          <a:effectLst/>
                        </a:rPr>
                        <a:t>›40</a:t>
                      </a:r>
                      <a:endParaRPr lang="uk-UA" sz="1100">
                        <a:effectLst/>
                        <a:latin typeface="Calibri"/>
                        <a:ea typeface="Calibri"/>
                        <a:cs typeface="Times New Roman"/>
                      </a:endParaRPr>
                    </a:p>
                  </a:txBody>
                  <a:tcPr marL="68580" marR="68580" marT="0" marB="0"/>
                </a:tc>
                <a:extLst>
                  <a:ext uri="{0D108BD9-81ED-4DB2-BD59-A6C34878D82A}">
                    <a16:rowId xmlns:a16="http://schemas.microsoft.com/office/drawing/2014/main" val="10008"/>
                  </a:ext>
                </a:extLst>
              </a:tr>
              <a:tr h="897192">
                <a:tc>
                  <a:txBody>
                    <a:bodyPr/>
                    <a:lstStyle/>
                    <a:p>
                      <a:pPr algn="ctr">
                        <a:lnSpc>
                          <a:spcPct val="115000"/>
                        </a:lnSpc>
                        <a:spcAft>
                          <a:spcPts val="0"/>
                        </a:spcAft>
                      </a:pPr>
                      <a:r>
                        <a:rPr lang="en-US" sz="1100" dirty="0">
                          <a:effectLst/>
                        </a:rPr>
                        <a:t>Urine output, ml/h</a:t>
                      </a:r>
                      <a:endParaRPr lang="uk-UA" sz="11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100">
                          <a:effectLst/>
                        </a:rPr>
                        <a:t>50</a:t>
                      </a:r>
                      <a:endParaRPr lang="uk-UA" sz="110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100">
                          <a:effectLst/>
                        </a:rPr>
                        <a:t>39-50</a:t>
                      </a:r>
                      <a:endParaRPr lang="uk-UA" sz="110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100">
                          <a:effectLst/>
                        </a:rPr>
                        <a:t>25-30</a:t>
                      </a:r>
                      <a:endParaRPr lang="uk-UA" sz="110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100">
                          <a:effectLst/>
                        </a:rPr>
                        <a:t>5-15</a:t>
                      </a:r>
                      <a:endParaRPr lang="uk-UA" sz="110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100" dirty="0">
                          <a:effectLst/>
                        </a:rPr>
                        <a:t>0-5</a:t>
                      </a:r>
                      <a:endParaRPr lang="uk-UA" sz="1100" dirty="0">
                        <a:effectLst/>
                        <a:latin typeface="Calibri"/>
                        <a:ea typeface="Calibri"/>
                        <a:cs typeface="Times New Roman"/>
                      </a:endParaRPr>
                    </a:p>
                  </a:txBody>
                  <a:tcPr marL="68580" marR="68580" marT="0" marB="0"/>
                </a:tc>
                <a:extLst>
                  <a:ext uri="{0D108BD9-81ED-4DB2-BD59-A6C34878D82A}">
                    <a16:rowId xmlns:a16="http://schemas.microsoft.com/office/drawing/2014/main" val="10009"/>
                  </a:ext>
                </a:extLst>
              </a:tr>
            </a:tbl>
          </a:graphicData>
        </a:graphic>
      </p:graphicFrame>
      <p:sp>
        <p:nvSpPr>
          <p:cNvPr id="16466" name="Rectangle 1"/>
          <p:cNvSpPr>
            <a:spLocks noChangeArrowheads="1"/>
          </p:cNvSpPr>
          <p:nvPr/>
        </p:nvSpPr>
        <p:spPr bwMode="auto">
          <a:xfrm>
            <a:off x="609600" y="5661025"/>
            <a:ext cx="1752600" cy="1046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defRPr b="1">
                <a:solidFill>
                  <a:schemeClr val="tx1"/>
                </a:solidFill>
                <a:latin typeface="Andalus" pitchFamily="18" charset="0"/>
                <a:cs typeface="Andalus" pitchFamily="18" charset="0"/>
              </a:defRPr>
            </a:lvl1pPr>
            <a:lvl2pPr marL="742950" indent="-285750" eaLnBrk="0" hangingPunct="0">
              <a:defRPr b="1">
                <a:solidFill>
                  <a:schemeClr val="tx1"/>
                </a:solidFill>
                <a:latin typeface="Andalus" pitchFamily="18" charset="0"/>
                <a:cs typeface="Andalus" pitchFamily="18" charset="0"/>
              </a:defRPr>
            </a:lvl2pPr>
            <a:lvl3pPr marL="1143000" indent="-228600" eaLnBrk="0" hangingPunct="0">
              <a:defRPr b="1">
                <a:solidFill>
                  <a:schemeClr val="tx1"/>
                </a:solidFill>
                <a:latin typeface="Andalus" pitchFamily="18" charset="0"/>
                <a:cs typeface="Andalus" pitchFamily="18" charset="0"/>
              </a:defRPr>
            </a:lvl3pPr>
            <a:lvl4pPr marL="1600200" indent="-228600" eaLnBrk="0" hangingPunct="0">
              <a:defRPr b="1">
                <a:solidFill>
                  <a:schemeClr val="tx1"/>
                </a:solidFill>
                <a:latin typeface="Andalus" pitchFamily="18" charset="0"/>
                <a:cs typeface="Andalus" pitchFamily="18" charset="0"/>
              </a:defRPr>
            </a:lvl4pPr>
            <a:lvl5pPr marL="2057400" indent="-228600" eaLnBrk="0" hangingPunct="0">
              <a:defRPr b="1">
                <a:solidFill>
                  <a:schemeClr val="tx1"/>
                </a:solidFill>
                <a:latin typeface="Andalus" pitchFamily="18" charset="0"/>
                <a:cs typeface="Andalus" pitchFamily="18" charset="0"/>
              </a:defRPr>
            </a:lvl5pPr>
            <a:lvl6pPr marL="2514600" indent="-228600" eaLnBrk="0" fontAlgn="base" hangingPunct="0">
              <a:spcBef>
                <a:spcPct val="0"/>
              </a:spcBef>
              <a:spcAft>
                <a:spcPct val="0"/>
              </a:spcAft>
              <a:defRPr b="1">
                <a:solidFill>
                  <a:schemeClr val="tx1"/>
                </a:solidFill>
                <a:latin typeface="Andalus" pitchFamily="18" charset="0"/>
                <a:cs typeface="Andalus" pitchFamily="18" charset="0"/>
              </a:defRPr>
            </a:lvl6pPr>
            <a:lvl7pPr marL="2971800" indent="-228600" eaLnBrk="0" fontAlgn="base" hangingPunct="0">
              <a:spcBef>
                <a:spcPct val="0"/>
              </a:spcBef>
              <a:spcAft>
                <a:spcPct val="0"/>
              </a:spcAft>
              <a:defRPr b="1">
                <a:solidFill>
                  <a:schemeClr val="tx1"/>
                </a:solidFill>
                <a:latin typeface="Andalus" pitchFamily="18" charset="0"/>
                <a:cs typeface="Andalus" pitchFamily="18" charset="0"/>
              </a:defRPr>
            </a:lvl7pPr>
            <a:lvl8pPr marL="3429000" indent="-228600" eaLnBrk="0" fontAlgn="base" hangingPunct="0">
              <a:spcBef>
                <a:spcPct val="0"/>
              </a:spcBef>
              <a:spcAft>
                <a:spcPct val="0"/>
              </a:spcAft>
              <a:defRPr b="1">
                <a:solidFill>
                  <a:schemeClr val="tx1"/>
                </a:solidFill>
                <a:latin typeface="Andalus" pitchFamily="18" charset="0"/>
                <a:cs typeface="Andalus" pitchFamily="18" charset="0"/>
              </a:defRPr>
            </a:lvl8pPr>
            <a:lvl9pPr marL="3886200" indent="-228600" eaLnBrk="0" fontAlgn="base" hangingPunct="0">
              <a:spcBef>
                <a:spcPct val="0"/>
              </a:spcBef>
              <a:spcAft>
                <a:spcPct val="0"/>
              </a:spcAft>
              <a:defRPr b="1">
                <a:solidFill>
                  <a:schemeClr val="tx1"/>
                </a:solidFill>
                <a:latin typeface="Andalus" pitchFamily="18" charset="0"/>
                <a:cs typeface="Andalus" pitchFamily="18" charset="0"/>
              </a:defRPr>
            </a:lvl9pPr>
          </a:lstStyle>
          <a:p>
            <a:r>
              <a:rPr lang="en-US" altLang="ru-RU">
                <a:solidFill>
                  <a:srgbClr val="FFFF00"/>
                </a:solidFill>
                <a:latin typeface="Calibri" panose="020F0502020204030204" pitchFamily="34" charset="0"/>
              </a:rPr>
              <a:t>Ht = blood loss:</a:t>
            </a:r>
            <a:endParaRPr lang="uk-UA" altLang="ru-RU">
              <a:solidFill>
                <a:srgbClr val="FFFF00"/>
              </a:solidFill>
            </a:endParaRPr>
          </a:p>
          <a:p>
            <a:r>
              <a:rPr lang="en-US" altLang="ru-RU" sz="1100">
                <a:latin typeface="Calibri" panose="020F0502020204030204" pitchFamily="34" charset="0"/>
              </a:rPr>
              <a:t>0.44-0.4 - ‹500ml;</a:t>
            </a:r>
            <a:endParaRPr lang="uk-UA" altLang="ru-RU" sz="600"/>
          </a:p>
          <a:p>
            <a:r>
              <a:rPr lang="en-US" altLang="ru-RU" sz="1100">
                <a:latin typeface="Calibri" panose="020F0502020204030204" pitchFamily="34" charset="0"/>
              </a:rPr>
              <a:t>0.38-0.32 ~ 1000ml;</a:t>
            </a:r>
            <a:endParaRPr lang="uk-UA" altLang="ru-RU" sz="600"/>
          </a:p>
          <a:p>
            <a:r>
              <a:rPr lang="en-US" altLang="ru-RU" sz="1100">
                <a:latin typeface="Calibri" panose="020F0502020204030204" pitchFamily="34" charset="0"/>
              </a:rPr>
              <a:t>0.3-0.22 ~1500;</a:t>
            </a:r>
            <a:endParaRPr lang="uk-UA" altLang="ru-RU" sz="600"/>
          </a:p>
          <a:p>
            <a:r>
              <a:rPr lang="en-US" altLang="ru-RU" sz="1100">
                <a:latin typeface="Calibri" panose="020F0502020204030204" pitchFamily="34" charset="0"/>
              </a:rPr>
              <a:t>‹0.22 - ›1500 </a:t>
            </a:r>
            <a:endParaRPr lang="en-US" altLang="ru-RU"/>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red-blood-cells.jpg"/>
          <p:cNvPicPr>
            <a:picLocks noChangeAspect="1"/>
          </p:cNvPicPr>
          <p:nvPr/>
        </p:nvPicPr>
        <p:blipFill>
          <a:blip r:embed="rId2" cstate="print"/>
          <a:stretch>
            <a:fillRect/>
          </a:stretch>
        </p:blipFill>
        <p:spPr>
          <a:xfrm>
            <a:off x="7537450" y="6350"/>
            <a:ext cx="1600200" cy="6858000"/>
          </a:xfrm>
          <a:prstGeom prst="rect">
            <a:avLst/>
          </a:prstGeom>
          <a:effectLst>
            <a:softEdge rad="317500"/>
          </a:effectLst>
        </p:spPr>
      </p:pic>
      <p:sp>
        <p:nvSpPr>
          <p:cNvPr id="17411" name="Rectangle 2"/>
          <p:cNvSpPr>
            <a:spLocks noGrp="1" noChangeArrowheads="1"/>
          </p:cNvSpPr>
          <p:nvPr>
            <p:ph type="ctrTitle"/>
          </p:nvPr>
        </p:nvSpPr>
        <p:spPr>
          <a:xfrm>
            <a:off x="762000" y="0"/>
            <a:ext cx="7772400" cy="1143000"/>
          </a:xfrm>
        </p:spPr>
        <p:txBody>
          <a:bodyPr lIns="92075" tIns="46038" rIns="92075" bIns="46038"/>
          <a:lstStyle/>
          <a:p>
            <a:r>
              <a:rPr lang="en-US" altLang="ru-RU" b="1" smtClean="0">
                <a:solidFill>
                  <a:srgbClr val="FFFF66"/>
                </a:solidFill>
              </a:rPr>
              <a:t>Impaired RBC Production</a:t>
            </a:r>
          </a:p>
        </p:txBody>
      </p:sp>
      <p:sp>
        <p:nvSpPr>
          <p:cNvPr id="17412" name="Rectangle 3"/>
          <p:cNvSpPr>
            <a:spLocks noGrp="1" noChangeArrowheads="1"/>
          </p:cNvSpPr>
          <p:nvPr>
            <p:ph type="subTitle" idx="1"/>
          </p:nvPr>
        </p:nvSpPr>
        <p:spPr>
          <a:xfrm>
            <a:off x="304800" y="990600"/>
            <a:ext cx="8534400" cy="5867400"/>
          </a:xfrm>
        </p:spPr>
        <p:txBody>
          <a:bodyPr lIns="92075" tIns="46038" rIns="92075" bIns="46038"/>
          <a:lstStyle/>
          <a:p>
            <a:pPr marL="342900" indent="-342900" algn="l">
              <a:lnSpc>
                <a:spcPct val="90000"/>
              </a:lnSpc>
            </a:pPr>
            <a:r>
              <a:rPr lang="en-US" altLang="ru-RU" sz="1800" b="1" smtClean="0">
                <a:solidFill>
                  <a:srgbClr val="FF9900"/>
                </a:solidFill>
              </a:rPr>
              <a:t>1. </a:t>
            </a:r>
            <a:r>
              <a:rPr lang="ru-RU" altLang="ru-RU" sz="2000" b="1" smtClean="0">
                <a:solidFill>
                  <a:srgbClr val="FF9900"/>
                </a:solidFill>
              </a:rPr>
              <a:t>Microcytic</a:t>
            </a:r>
            <a:r>
              <a:rPr lang="en-US" altLang="ru-RU" sz="2000" b="1" smtClean="0">
                <a:solidFill>
                  <a:srgbClr val="FF9900"/>
                </a:solidFill>
              </a:rPr>
              <a:t> (</a:t>
            </a:r>
            <a:r>
              <a:rPr lang="en-US" altLang="ru-RU" sz="1800" smtClean="0">
                <a:solidFill>
                  <a:srgbClr val="FF9900"/>
                </a:solidFill>
              </a:rPr>
              <a:t>MCV &lt; 80)</a:t>
            </a:r>
            <a:r>
              <a:rPr lang="en-US" altLang="ru-RU" sz="2000" b="1" smtClean="0">
                <a:solidFill>
                  <a:srgbClr val="FF9900"/>
                </a:solidFill>
              </a:rPr>
              <a:t>:</a:t>
            </a:r>
            <a:r>
              <a:rPr lang="ru-RU" altLang="ru-RU" sz="2000" smtClean="0"/>
              <a:t> </a:t>
            </a:r>
            <a:endParaRPr lang="en-US" altLang="ru-RU" sz="1800" smtClean="0"/>
          </a:p>
          <a:p>
            <a:pPr marL="342900" indent="-342900" algn="l">
              <a:lnSpc>
                <a:spcPct val="80000"/>
              </a:lnSpc>
              <a:buFontTx/>
              <a:buChar char="•"/>
            </a:pPr>
            <a:r>
              <a:rPr lang="ru-RU" altLang="ru-RU" sz="1600" smtClean="0"/>
              <a:t>Iron deficiency</a:t>
            </a:r>
          </a:p>
          <a:p>
            <a:pPr marL="342900" indent="-342900" algn="l">
              <a:lnSpc>
                <a:spcPct val="80000"/>
              </a:lnSpc>
              <a:buFontTx/>
              <a:buChar char="•"/>
            </a:pPr>
            <a:r>
              <a:rPr lang="ru-RU" altLang="ru-RU" sz="1600" smtClean="0"/>
              <a:t>Iron-transport deficiency</a:t>
            </a:r>
          </a:p>
          <a:p>
            <a:pPr marL="342900" indent="-342900" algn="l">
              <a:lnSpc>
                <a:spcPct val="80000"/>
              </a:lnSpc>
              <a:buFontTx/>
              <a:buChar char="•"/>
            </a:pPr>
            <a:r>
              <a:rPr lang="ru-RU" altLang="ru-RU" sz="1600" smtClean="0"/>
              <a:t>Iron utilization defect</a:t>
            </a:r>
          </a:p>
          <a:p>
            <a:pPr marL="342900" indent="-342900" algn="l">
              <a:lnSpc>
                <a:spcPct val="80000"/>
              </a:lnSpc>
              <a:buFontTx/>
              <a:buChar char="•"/>
            </a:pPr>
            <a:r>
              <a:rPr lang="ru-RU" altLang="ru-RU" sz="1600" smtClean="0"/>
              <a:t>Iron reutilization defect</a:t>
            </a:r>
          </a:p>
          <a:p>
            <a:pPr marL="342900" indent="-342900" algn="l">
              <a:lnSpc>
                <a:spcPct val="80000"/>
              </a:lnSpc>
              <a:buFontTx/>
              <a:buChar char="•"/>
            </a:pPr>
            <a:r>
              <a:rPr lang="ru-RU" altLang="ru-RU" sz="1600" smtClean="0"/>
              <a:t>Thalassemias (also classified under excessive hemolysis due to intrinsic RBC defects)</a:t>
            </a:r>
            <a:endParaRPr lang="en-US" altLang="ru-RU" sz="1600" smtClean="0"/>
          </a:p>
          <a:p>
            <a:pPr marL="342900" indent="-342900" algn="l">
              <a:lnSpc>
                <a:spcPct val="90000"/>
              </a:lnSpc>
            </a:pPr>
            <a:r>
              <a:rPr lang="en-US" altLang="ru-RU" sz="2000" b="1" smtClean="0">
                <a:solidFill>
                  <a:srgbClr val="FF9900"/>
                </a:solidFill>
              </a:rPr>
              <a:t>2. </a:t>
            </a:r>
            <a:r>
              <a:rPr lang="ru-RU" altLang="ru-RU" sz="2000" b="1" smtClean="0">
                <a:solidFill>
                  <a:srgbClr val="FF9900"/>
                </a:solidFill>
              </a:rPr>
              <a:t>Macrocytic</a:t>
            </a:r>
            <a:r>
              <a:rPr lang="ru-RU" altLang="ru-RU" sz="2000" smtClean="0"/>
              <a:t> </a:t>
            </a:r>
            <a:r>
              <a:rPr lang="en-US" altLang="ru-RU" sz="2000" b="1" smtClean="0">
                <a:solidFill>
                  <a:srgbClr val="FF9900"/>
                </a:solidFill>
              </a:rPr>
              <a:t>(</a:t>
            </a:r>
            <a:r>
              <a:rPr lang="en-US" altLang="ru-RU" sz="1800" b="1" smtClean="0">
                <a:solidFill>
                  <a:srgbClr val="FF9900"/>
                </a:solidFill>
              </a:rPr>
              <a:t>MCV &gt; 94):</a:t>
            </a:r>
            <a:endParaRPr lang="en-US" altLang="ru-RU" sz="2000" b="1" smtClean="0">
              <a:solidFill>
                <a:srgbClr val="FF9900"/>
              </a:solidFill>
            </a:endParaRPr>
          </a:p>
          <a:p>
            <a:pPr marL="342900" indent="-342900" algn="l">
              <a:lnSpc>
                <a:spcPct val="80000"/>
              </a:lnSpc>
              <a:buFontTx/>
              <a:buChar char="•"/>
            </a:pPr>
            <a:r>
              <a:rPr lang="ru-RU" altLang="ru-RU" sz="1600" smtClean="0"/>
              <a:t>Copper deficiency</a:t>
            </a:r>
          </a:p>
          <a:p>
            <a:pPr marL="342900" indent="-342900" algn="l">
              <a:lnSpc>
                <a:spcPct val="80000"/>
              </a:lnSpc>
              <a:buFontTx/>
              <a:buChar char="•"/>
            </a:pPr>
            <a:r>
              <a:rPr lang="ru-RU" altLang="ru-RU" sz="1600" smtClean="0"/>
              <a:t>Folate deficiency</a:t>
            </a:r>
          </a:p>
          <a:p>
            <a:pPr marL="342900" indent="-342900" algn="l">
              <a:lnSpc>
                <a:spcPct val="80000"/>
              </a:lnSpc>
              <a:buFontTx/>
              <a:buChar char="•"/>
            </a:pPr>
            <a:r>
              <a:rPr lang="ru-RU" altLang="ru-RU" sz="1600" smtClean="0"/>
              <a:t>Vitamin B12 deficiency</a:t>
            </a:r>
          </a:p>
          <a:p>
            <a:pPr marL="342900" indent="-342900" algn="l">
              <a:lnSpc>
                <a:spcPct val="80000"/>
              </a:lnSpc>
              <a:buFontTx/>
              <a:buChar char="•"/>
            </a:pPr>
            <a:r>
              <a:rPr lang="ru-RU" altLang="ru-RU" sz="1600" smtClean="0"/>
              <a:t>Vitamin C deficiency</a:t>
            </a:r>
            <a:endParaRPr lang="en-US" altLang="ru-RU" sz="1600" smtClean="0"/>
          </a:p>
          <a:p>
            <a:pPr marL="342900" indent="-342900" algn="l">
              <a:lnSpc>
                <a:spcPct val="80000"/>
              </a:lnSpc>
              <a:buFontTx/>
              <a:buAutoNum type="arabicPeriod" startAt="3"/>
            </a:pPr>
            <a:r>
              <a:rPr lang="ru-RU" altLang="ru-RU" sz="2000" b="1" smtClean="0">
                <a:solidFill>
                  <a:srgbClr val="FF9900"/>
                </a:solidFill>
              </a:rPr>
              <a:t>Normochromic-normocytic</a:t>
            </a:r>
            <a:r>
              <a:rPr lang="ru-RU" altLang="ru-RU" sz="2000" b="1" smtClean="0"/>
              <a:t> </a:t>
            </a:r>
            <a:r>
              <a:rPr lang="en-US" altLang="ru-RU" sz="2000" b="1" smtClean="0">
                <a:solidFill>
                  <a:srgbClr val="FF9900"/>
                </a:solidFill>
              </a:rPr>
              <a:t>(MCV 82 – 92, MCHC &gt; 30):</a:t>
            </a:r>
          </a:p>
          <a:p>
            <a:pPr marL="342900" indent="-342900" algn="l">
              <a:lnSpc>
                <a:spcPct val="80000"/>
              </a:lnSpc>
              <a:buFontTx/>
              <a:buChar char="•"/>
            </a:pPr>
            <a:r>
              <a:rPr lang="ru-RU" altLang="ru-RU" sz="1600" smtClean="0"/>
              <a:t>Aplastic anemia</a:t>
            </a:r>
            <a:r>
              <a:rPr lang="en-US" altLang="ru-RU" sz="1600" smtClean="0"/>
              <a:t>, incl. drug-induced (</a:t>
            </a:r>
            <a:r>
              <a:rPr lang="ru-RU" altLang="ru-RU" sz="1600" smtClean="0"/>
              <a:t>zidovudine,</a:t>
            </a:r>
            <a:r>
              <a:rPr lang="en-US" altLang="ru-RU" sz="1600" smtClean="0"/>
              <a:t> </a:t>
            </a:r>
            <a:r>
              <a:rPr lang="ru-RU" altLang="ru-RU" sz="1600" smtClean="0"/>
              <a:t>carbamazepine,</a:t>
            </a:r>
            <a:r>
              <a:rPr lang="en-US" altLang="ru-RU" sz="1600" smtClean="0"/>
              <a:t> </a:t>
            </a:r>
            <a:r>
              <a:rPr lang="ru-RU" altLang="ru-RU" sz="1600" smtClean="0"/>
              <a:t>karbimazol,</a:t>
            </a:r>
            <a:r>
              <a:rPr lang="en-US" altLang="ru-RU" sz="1600" smtClean="0"/>
              <a:t> </a:t>
            </a:r>
            <a:r>
              <a:rPr lang="ru-RU" altLang="ru-RU" sz="1600" smtClean="0"/>
              <a:t>mefenitoin,</a:t>
            </a:r>
            <a:r>
              <a:rPr lang="en-US" altLang="ru-RU" sz="1600" smtClean="0"/>
              <a:t> </a:t>
            </a:r>
            <a:r>
              <a:rPr lang="ru-RU" altLang="ru-RU" sz="1600" smtClean="0"/>
              <a:t>oksyfenbutazon,</a:t>
            </a:r>
            <a:r>
              <a:rPr lang="en-US" altLang="ru-RU" sz="1600" smtClean="0"/>
              <a:t> </a:t>
            </a:r>
            <a:r>
              <a:rPr lang="ru-RU" altLang="ru-RU" sz="1600" smtClean="0"/>
              <a:t>propylthiouracil,</a:t>
            </a:r>
            <a:r>
              <a:rPr lang="en-US" altLang="ru-RU" sz="1600" smtClean="0"/>
              <a:t> </a:t>
            </a:r>
            <a:r>
              <a:rPr lang="ru-RU" altLang="ru-RU" sz="1600" smtClean="0"/>
              <a:t>sulfonamides,</a:t>
            </a:r>
            <a:r>
              <a:rPr lang="en-US" altLang="ru-RU" sz="1600" smtClean="0"/>
              <a:t> </a:t>
            </a:r>
            <a:r>
              <a:rPr lang="ru-RU" altLang="ru-RU" sz="1600" smtClean="0"/>
              <a:t>thiazide diuretics</a:t>
            </a:r>
            <a:r>
              <a:rPr lang="en-US" altLang="ru-RU" sz="1600" smtClean="0"/>
              <a:t> </a:t>
            </a:r>
            <a:r>
              <a:rPr lang="ru-RU" altLang="ru-RU" sz="1600" smtClean="0"/>
              <a:t>trimetadion,</a:t>
            </a:r>
            <a:r>
              <a:rPr lang="en-US" altLang="ru-RU" sz="1600" smtClean="0"/>
              <a:t> </a:t>
            </a:r>
            <a:r>
              <a:rPr lang="ru-RU" altLang="ru-RU" sz="1600" smtClean="0"/>
              <a:t>phenylbutazone,</a:t>
            </a:r>
            <a:r>
              <a:rPr lang="en-US" altLang="ru-RU" sz="1600" smtClean="0"/>
              <a:t> </a:t>
            </a:r>
            <a:r>
              <a:rPr lang="ru-RU" altLang="ru-RU" sz="1600" smtClean="0"/>
              <a:t>chloramphenicol,</a:t>
            </a:r>
            <a:r>
              <a:rPr lang="en-US" altLang="ru-RU" sz="1600" smtClean="0"/>
              <a:t> </a:t>
            </a:r>
            <a:r>
              <a:rPr lang="ru-RU" altLang="ru-RU" sz="1600" smtClean="0"/>
              <a:t>cytostatics </a:t>
            </a:r>
            <a:r>
              <a:rPr lang="en-US" altLang="ru-RU" sz="1600" smtClean="0"/>
              <a:t>- </a:t>
            </a:r>
            <a:r>
              <a:rPr lang="ru-RU" altLang="ru-RU" sz="1600" smtClean="0"/>
              <a:t>melphalan, alkeran</a:t>
            </a:r>
            <a:r>
              <a:rPr lang="en-US" altLang="ru-RU" sz="1600" smtClean="0"/>
              <a:t>)</a:t>
            </a:r>
            <a:r>
              <a:rPr lang="ru-RU" altLang="ru-RU" sz="1600" smtClean="0"/>
              <a:t>.</a:t>
            </a:r>
          </a:p>
          <a:p>
            <a:pPr marL="342900" indent="-342900" algn="l">
              <a:lnSpc>
                <a:spcPct val="80000"/>
              </a:lnSpc>
              <a:buFontTx/>
              <a:buChar char="•"/>
            </a:pPr>
            <a:r>
              <a:rPr lang="ru-RU" altLang="ru-RU" sz="1600" smtClean="0"/>
              <a:t>Hypoproliferation</a:t>
            </a:r>
          </a:p>
          <a:p>
            <a:pPr marL="342900" indent="-342900" algn="l">
              <a:lnSpc>
                <a:spcPct val="80000"/>
              </a:lnSpc>
              <a:buFontTx/>
              <a:buChar char="•"/>
            </a:pPr>
            <a:r>
              <a:rPr lang="ru-RU" altLang="ru-RU" sz="1600" smtClean="0"/>
              <a:t>In kidney disease</a:t>
            </a:r>
          </a:p>
          <a:p>
            <a:pPr marL="342900" indent="-342900" algn="l">
              <a:lnSpc>
                <a:spcPct val="80000"/>
              </a:lnSpc>
              <a:buFontTx/>
              <a:buChar char="•"/>
            </a:pPr>
            <a:r>
              <a:rPr lang="ru-RU" altLang="ru-RU" sz="1600" smtClean="0"/>
              <a:t>In endocrine failure (thyroid, pituitary)</a:t>
            </a:r>
          </a:p>
          <a:p>
            <a:pPr marL="342900" indent="-342900" algn="l">
              <a:lnSpc>
                <a:spcPct val="80000"/>
              </a:lnSpc>
              <a:buFontTx/>
              <a:buChar char="•"/>
            </a:pPr>
            <a:r>
              <a:rPr lang="ru-RU" altLang="ru-RU" sz="1600" smtClean="0"/>
              <a:t>In protein depletion</a:t>
            </a:r>
          </a:p>
          <a:p>
            <a:pPr marL="342900" indent="-342900" algn="l">
              <a:lnSpc>
                <a:spcPct val="80000"/>
              </a:lnSpc>
              <a:buFontTx/>
              <a:buChar char="•"/>
            </a:pPr>
            <a:r>
              <a:rPr lang="ru-RU" altLang="ru-RU" sz="1600" smtClean="0"/>
              <a:t>Myelodysplasia</a:t>
            </a:r>
          </a:p>
          <a:p>
            <a:pPr marL="342900" indent="-342900" algn="l">
              <a:lnSpc>
                <a:spcPct val="80000"/>
              </a:lnSpc>
              <a:buFontTx/>
              <a:buChar char="•"/>
            </a:pPr>
            <a:r>
              <a:rPr lang="ru-RU" altLang="ru-RU" sz="1600" smtClean="0"/>
              <a:t>Myelophthisis</a:t>
            </a:r>
            <a:endParaRPr lang="en-US" altLang="ru-RU" sz="1600" smtClean="0"/>
          </a:p>
        </p:txBody>
      </p:sp>
      <p:sp>
        <p:nvSpPr>
          <p:cNvPr id="17413" name="Line 4"/>
          <p:cNvSpPr>
            <a:spLocks noChangeShapeType="1"/>
          </p:cNvSpPr>
          <p:nvPr/>
        </p:nvSpPr>
        <p:spPr bwMode="auto">
          <a:xfrm>
            <a:off x="7696200" y="4344988"/>
            <a:ext cx="0" cy="379412"/>
          </a:xfrm>
          <a:prstGeom prst="line">
            <a:avLst/>
          </a:prstGeom>
          <a:noFill/>
          <a:ln w="12700">
            <a:solidFill>
              <a:schemeClr val="bg1"/>
            </a:solidFill>
            <a:round/>
            <a:headEnd type="none" w="sm" len="sm"/>
            <a:tailEnd type="stealth" w="med" len="lg"/>
          </a:ln>
          <a:extLst>
            <a:ext uri="{909E8E84-426E-40DD-AFC4-6F175D3DCCD1}">
              <a14:hiddenFill xmlns:a14="http://schemas.microsoft.com/office/drawing/2010/main">
                <a:noFill/>
              </a14:hiddenFill>
            </a:ext>
          </a:extLst>
        </p:spPr>
        <p:txBody>
          <a:bodyPr wrap="none" anchor="ctr"/>
          <a:lstStyle/>
          <a:p>
            <a:endParaRPr lang="ru-RU"/>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red-blood-cells.jpg"/>
          <p:cNvPicPr>
            <a:picLocks noChangeAspect="1"/>
          </p:cNvPicPr>
          <p:nvPr/>
        </p:nvPicPr>
        <p:blipFill>
          <a:blip r:embed="rId2" cstate="print"/>
          <a:stretch>
            <a:fillRect/>
          </a:stretch>
        </p:blipFill>
        <p:spPr>
          <a:xfrm>
            <a:off x="7537450" y="6350"/>
            <a:ext cx="1600200" cy="6858000"/>
          </a:xfrm>
          <a:prstGeom prst="rect">
            <a:avLst/>
          </a:prstGeom>
          <a:effectLst>
            <a:softEdge rad="317500"/>
          </a:effectLst>
        </p:spPr>
      </p:pic>
      <p:sp>
        <p:nvSpPr>
          <p:cNvPr id="18435" name="Rectangle 2"/>
          <p:cNvSpPr>
            <a:spLocks noGrp="1" noChangeArrowheads="1"/>
          </p:cNvSpPr>
          <p:nvPr>
            <p:ph type="ctrTitle"/>
          </p:nvPr>
        </p:nvSpPr>
        <p:spPr>
          <a:xfrm>
            <a:off x="0" y="152400"/>
            <a:ext cx="9144000" cy="1524000"/>
          </a:xfrm>
        </p:spPr>
        <p:txBody>
          <a:bodyPr lIns="92075" tIns="46038" rIns="92075" bIns="46038"/>
          <a:lstStyle/>
          <a:p>
            <a:r>
              <a:rPr lang="en-US" altLang="ru-RU" sz="4000" b="1" smtClean="0">
                <a:solidFill>
                  <a:schemeClr val="hlink"/>
                </a:solidFill>
              </a:rPr>
              <a:t>Excessive Destruction of RBC (1)</a:t>
            </a:r>
            <a:r>
              <a:rPr lang="en-US" altLang="ru-RU" sz="4000" b="1" smtClean="0">
                <a:solidFill>
                  <a:srgbClr val="FF9900"/>
                </a:solidFill>
              </a:rPr>
              <a:t/>
            </a:r>
            <a:br>
              <a:rPr lang="en-US" altLang="ru-RU" sz="4000" b="1" smtClean="0">
                <a:solidFill>
                  <a:srgbClr val="FF9900"/>
                </a:solidFill>
              </a:rPr>
            </a:br>
            <a:r>
              <a:rPr lang="ru-RU" altLang="ru-RU" sz="2800" b="1" smtClean="0">
                <a:solidFill>
                  <a:schemeClr val="hlink"/>
                </a:solidFill>
              </a:rPr>
              <a:t>Excessive hemolysis due to extrinsic RBC defects</a:t>
            </a:r>
            <a:r>
              <a:rPr lang="ru-RU" altLang="ru-RU" sz="4000" smtClean="0"/>
              <a:t> </a:t>
            </a:r>
            <a:endParaRPr lang="en-US" altLang="ru-RU" sz="4000" smtClean="0"/>
          </a:p>
        </p:txBody>
      </p:sp>
      <p:sp>
        <p:nvSpPr>
          <p:cNvPr id="18436" name="Rectangle 3"/>
          <p:cNvSpPr>
            <a:spLocks noGrp="1" noChangeArrowheads="1"/>
          </p:cNvSpPr>
          <p:nvPr>
            <p:ph type="subTitle" idx="1"/>
          </p:nvPr>
        </p:nvSpPr>
        <p:spPr>
          <a:xfrm>
            <a:off x="152400" y="1828800"/>
            <a:ext cx="8763000" cy="4648200"/>
          </a:xfrm>
        </p:spPr>
        <p:txBody>
          <a:bodyPr lIns="92075" tIns="46038" rIns="92075" bIns="46038"/>
          <a:lstStyle/>
          <a:p>
            <a:pPr marL="342900" indent="-342900" algn="l">
              <a:lnSpc>
                <a:spcPct val="80000"/>
              </a:lnSpc>
            </a:pPr>
            <a:r>
              <a:rPr lang="en-US" altLang="ru-RU" sz="2400" b="1" smtClean="0">
                <a:solidFill>
                  <a:srgbClr val="FF9900"/>
                </a:solidFill>
              </a:rPr>
              <a:t>1. </a:t>
            </a:r>
            <a:r>
              <a:rPr lang="ru-RU" altLang="ru-RU" sz="2400" b="1" smtClean="0">
                <a:solidFill>
                  <a:srgbClr val="FF9900"/>
                </a:solidFill>
              </a:rPr>
              <a:t>Reticuloendothelial hyperactivity with splenomegaly</a:t>
            </a:r>
            <a:r>
              <a:rPr lang="en-US" altLang="ru-RU" sz="2400" b="1" smtClean="0">
                <a:solidFill>
                  <a:srgbClr val="FF9900"/>
                </a:solidFill>
              </a:rPr>
              <a:t> - </a:t>
            </a:r>
            <a:r>
              <a:rPr lang="en-US" altLang="ru-RU" sz="2400" b="1" smtClean="0"/>
              <a:t>h</a:t>
            </a:r>
            <a:r>
              <a:rPr lang="ru-RU" altLang="ru-RU" sz="2400" b="1" smtClean="0"/>
              <a:t>ypersplenism</a:t>
            </a:r>
            <a:endParaRPr lang="en-US" altLang="ru-RU" sz="2400" b="1" smtClean="0"/>
          </a:p>
          <a:p>
            <a:pPr marL="342900" indent="-342900" algn="l">
              <a:lnSpc>
                <a:spcPct val="80000"/>
              </a:lnSpc>
            </a:pPr>
            <a:r>
              <a:rPr lang="en-US" altLang="ru-RU" sz="2400" b="1" smtClean="0">
                <a:solidFill>
                  <a:srgbClr val="FF9900"/>
                </a:solidFill>
              </a:rPr>
              <a:t>2. </a:t>
            </a:r>
            <a:r>
              <a:rPr lang="ru-RU" altLang="ru-RU" sz="2400" b="1" smtClean="0">
                <a:solidFill>
                  <a:srgbClr val="FF9900"/>
                </a:solidFill>
              </a:rPr>
              <a:t>Immunologic abnormalities</a:t>
            </a:r>
            <a:r>
              <a:rPr lang="en-US" altLang="ru-RU" sz="2400" b="1" smtClean="0">
                <a:solidFill>
                  <a:srgbClr val="FF9900"/>
                </a:solidFill>
              </a:rPr>
              <a:t>:</a:t>
            </a:r>
          </a:p>
          <a:p>
            <a:pPr marL="342900" indent="-342900" algn="l">
              <a:lnSpc>
                <a:spcPct val="80000"/>
              </a:lnSpc>
              <a:buFontTx/>
              <a:buChar char="•"/>
            </a:pPr>
            <a:r>
              <a:rPr lang="ru-RU" altLang="ru-RU" sz="2400" smtClean="0"/>
              <a:t>Autoimmune hemolysis</a:t>
            </a:r>
          </a:p>
          <a:p>
            <a:pPr marL="342900" indent="-342900" algn="l">
              <a:lnSpc>
                <a:spcPct val="80000"/>
              </a:lnSpc>
              <a:buFontTx/>
              <a:buChar char="•"/>
            </a:pPr>
            <a:r>
              <a:rPr lang="ru-RU" altLang="ru-RU" sz="2400" smtClean="0"/>
              <a:t>Cold antibody hemolysis (paroxysmal cold hemoglobinuria)</a:t>
            </a:r>
          </a:p>
          <a:p>
            <a:pPr marL="342900" indent="-342900" algn="l">
              <a:lnSpc>
                <a:spcPct val="80000"/>
              </a:lnSpc>
              <a:buFontTx/>
              <a:buChar char="•"/>
            </a:pPr>
            <a:r>
              <a:rPr lang="ru-RU" altLang="ru-RU" sz="2400" smtClean="0"/>
              <a:t>Warm antibody hemolysis</a:t>
            </a:r>
          </a:p>
          <a:p>
            <a:pPr marL="342900" indent="-342900" algn="l">
              <a:lnSpc>
                <a:spcPct val="80000"/>
              </a:lnSpc>
              <a:buFontTx/>
              <a:buChar char="•"/>
            </a:pPr>
            <a:r>
              <a:rPr lang="ru-RU" altLang="ru-RU" sz="2400" smtClean="0"/>
              <a:t>Isoimmune (isoagglutinin) hemolysis</a:t>
            </a:r>
            <a:endParaRPr lang="en-US" altLang="ru-RU" sz="2400" smtClean="0"/>
          </a:p>
          <a:p>
            <a:pPr marL="342900" indent="-342900" algn="l">
              <a:lnSpc>
                <a:spcPct val="80000"/>
              </a:lnSpc>
            </a:pPr>
            <a:r>
              <a:rPr lang="en-US" altLang="ru-RU" sz="2400" b="1" smtClean="0">
                <a:solidFill>
                  <a:srgbClr val="FF9900"/>
                </a:solidFill>
              </a:rPr>
              <a:t>3. </a:t>
            </a:r>
            <a:r>
              <a:rPr lang="ru-RU" altLang="ru-RU" sz="2400" b="1" smtClean="0">
                <a:solidFill>
                  <a:srgbClr val="FF9900"/>
                </a:solidFill>
              </a:rPr>
              <a:t>Mechanical injury</a:t>
            </a:r>
            <a:r>
              <a:rPr lang="ru-RU" altLang="ru-RU" sz="2400" smtClean="0"/>
              <a:t> </a:t>
            </a:r>
            <a:endParaRPr lang="en-US" altLang="ru-RU" sz="2400" b="1" smtClean="0">
              <a:solidFill>
                <a:srgbClr val="FF9900"/>
              </a:solidFill>
            </a:endParaRPr>
          </a:p>
          <a:p>
            <a:pPr marL="342900" indent="-342900" algn="l">
              <a:lnSpc>
                <a:spcPct val="80000"/>
              </a:lnSpc>
              <a:buFontTx/>
              <a:buChar char="•"/>
            </a:pPr>
            <a:r>
              <a:rPr lang="ru-RU" altLang="ru-RU" sz="2400" smtClean="0"/>
              <a:t>Infection</a:t>
            </a:r>
          </a:p>
          <a:p>
            <a:pPr marL="342900" indent="-342900" algn="l">
              <a:lnSpc>
                <a:spcPct val="80000"/>
              </a:lnSpc>
              <a:buFontTx/>
              <a:buChar char="•"/>
            </a:pPr>
            <a:r>
              <a:rPr lang="ru-RU" altLang="ru-RU" sz="2400" smtClean="0"/>
              <a:t>Trauma</a:t>
            </a:r>
            <a:endParaRPr lang="en-US" altLang="ru-RU" sz="2400" smtClean="0"/>
          </a:p>
          <a:p>
            <a:pPr marL="342900" indent="-342900" algn="l">
              <a:lnSpc>
                <a:spcPct val="80000"/>
              </a:lnSpc>
            </a:pPr>
            <a:r>
              <a:rPr lang="en-US" altLang="ru-RU" sz="800" smtClean="0">
                <a:solidFill>
                  <a:schemeClr val="bg1"/>
                </a:solidFill>
              </a:rPr>
              <a:t>     </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red-blood-cells.jpg"/>
          <p:cNvPicPr>
            <a:picLocks noChangeAspect="1"/>
          </p:cNvPicPr>
          <p:nvPr/>
        </p:nvPicPr>
        <p:blipFill>
          <a:blip r:embed="rId2" cstate="print"/>
          <a:stretch>
            <a:fillRect/>
          </a:stretch>
        </p:blipFill>
        <p:spPr>
          <a:xfrm>
            <a:off x="7537450" y="6350"/>
            <a:ext cx="1600200" cy="6858000"/>
          </a:xfrm>
          <a:prstGeom prst="rect">
            <a:avLst/>
          </a:prstGeom>
          <a:effectLst>
            <a:softEdge rad="317500"/>
          </a:effectLst>
        </p:spPr>
      </p:pic>
      <p:sp>
        <p:nvSpPr>
          <p:cNvPr id="19459" name="Rectangle 2"/>
          <p:cNvSpPr>
            <a:spLocks noGrp="1" noChangeArrowheads="1"/>
          </p:cNvSpPr>
          <p:nvPr>
            <p:ph type="title"/>
          </p:nvPr>
        </p:nvSpPr>
        <p:spPr>
          <a:xfrm>
            <a:off x="304800" y="0"/>
            <a:ext cx="8686800" cy="1143000"/>
          </a:xfrm>
        </p:spPr>
        <p:txBody>
          <a:bodyPr/>
          <a:lstStyle/>
          <a:p>
            <a:r>
              <a:rPr lang="en-US" altLang="ru-RU" sz="4000" b="1" smtClean="0">
                <a:solidFill>
                  <a:schemeClr val="hlink"/>
                </a:solidFill>
              </a:rPr>
              <a:t>Excessive Destruction of RBC (2)</a:t>
            </a:r>
            <a:br>
              <a:rPr lang="en-US" altLang="ru-RU" sz="4000" b="1" smtClean="0">
                <a:solidFill>
                  <a:schemeClr val="hlink"/>
                </a:solidFill>
              </a:rPr>
            </a:br>
            <a:r>
              <a:rPr lang="ru-RU" altLang="ru-RU" sz="2800" b="1" smtClean="0">
                <a:solidFill>
                  <a:schemeClr val="hlink"/>
                </a:solidFill>
              </a:rPr>
              <a:t>Excessive hemolysis due to intrinsic RBC defects</a:t>
            </a:r>
            <a:r>
              <a:rPr lang="ru-RU" altLang="ru-RU" sz="4000" smtClean="0"/>
              <a:t> </a:t>
            </a:r>
          </a:p>
        </p:txBody>
      </p:sp>
      <p:sp>
        <p:nvSpPr>
          <p:cNvPr id="19460" name="Rectangle 3"/>
          <p:cNvSpPr>
            <a:spLocks noGrp="1" noChangeArrowheads="1"/>
          </p:cNvSpPr>
          <p:nvPr>
            <p:ph type="body" idx="1"/>
          </p:nvPr>
        </p:nvSpPr>
        <p:spPr>
          <a:xfrm>
            <a:off x="381000" y="1371600"/>
            <a:ext cx="8763000" cy="5486400"/>
          </a:xfrm>
        </p:spPr>
        <p:txBody>
          <a:bodyPr/>
          <a:lstStyle/>
          <a:p>
            <a:pPr>
              <a:lnSpc>
                <a:spcPct val="80000"/>
              </a:lnSpc>
              <a:buFontTx/>
              <a:buNone/>
            </a:pPr>
            <a:r>
              <a:rPr lang="en-US" altLang="ru-RU" sz="2400" b="1" smtClean="0">
                <a:solidFill>
                  <a:srgbClr val="FF9900"/>
                </a:solidFill>
              </a:rPr>
              <a:t>1. </a:t>
            </a:r>
            <a:r>
              <a:rPr lang="ru-RU" altLang="ru-RU" sz="2400" b="1" smtClean="0">
                <a:solidFill>
                  <a:srgbClr val="FF9900"/>
                </a:solidFill>
              </a:rPr>
              <a:t>Membrane alterations, congenital</a:t>
            </a:r>
            <a:r>
              <a:rPr lang="en-US" altLang="ru-RU" sz="2400" b="1" smtClean="0">
                <a:solidFill>
                  <a:srgbClr val="FF9900"/>
                </a:solidFill>
              </a:rPr>
              <a:t>:</a:t>
            </a:r>
          </a:p>
          <a:p>
            <a:pPr>
              <a:lnSpc>
                <a:spcPct val="80000"/>
              </a:lnSpc>
            </a:pPr>
            <a:r>
              <a:rPr lang="ru-RU" altLang="ru-RU" sz="1800" b="1" smtClean="0"/>
              <a:t>Hereditary elliptocytosis</a:t>
            </a:r>
          </a:p>
          <a:p>
            <a:pPr>
              <a:lnSpc>
                <a:spcPct val="80000"/>
              </a:lnSpc>
            </a:pPr>
            <a:r>
              <a:rPr lang="ru-RU" altLang="ru-RU" sz="1800" b="1" smtClean="0"/>
              <a:t>Hereditary spherocytosis</a:t>
            </a:r>
            <a:endParaRPr lang="en-US" altLang="ru-RU" sz="1800" b="1" smtClean="0"/>
          </a:p>
          <a:p>
            <a:pPr>
              <a:lnSpc>
                <a:spcPct val="80000"/>
              </a:lnSpc>
              <a:buFontTx/>
              <a:buNone/>
            </a:pPr>
            <a:r>
              <a:rPr lang="en-US" altLang="ru-RU" sz="2400" b="1" smtClean="0">
                <a:solidFill>
                  <a:srgbClr val="FF9900"/>
                </a:solidFill>
              </a:rPr>
              <a:t>2. </a:t>
            </a:r>
            <a:r>
              <a:rPr lang="ru-RU" altLang="ru-RU" sz="2400" b="1" smtClean="0">
                <a:solidFill>
                  <a:srgbClr val="FF9900"/>
                </a:solidFill>
              </a:rPr>
              <a:t>Membrane alterations, acquired</a:t>
            </a:r>
            <a:r>
              <a:rPr lang="en-US" altLang="ru-RU" sz="2400" b="1" smtClean="0">
                <a:solidFill>
                  <a:srgbClr val="FF9900"/>
                </a:solidFill>
              </a:rPr>
              <a:t>:</a:t>
            </a:r>
          </a:p>
          <a:p>
            <a:pPr>
              <a:lnSpc>
                <a:spcPct val="80000"/>
              </a:lnSpc>
            </a:pPr>
            <a:r>
              <a:rPr lang="ru-RU" altLang="ru-RU" sz="1800" b="1" smtClean="0"/>
              <a:t>Hypophosphatemia</a:t>
            </a:r>
          </a:p>
          <a:p>
            <a:pPr>
              <a:lnSpc>
                <a:spcPct val="80000"/>
              </a:lnSpc>
            </a:pPr>
            <a:r>
              <a:rPr lang="ru-RU" altLang="ru-RU" sz="1800" b="1" smtClean="0"/>
              <a:t>Paroxysmal nocturnal hemoglobinuria</a:t>
            </a:r>
            <a:endParaRPr lang="en-US" altLang="ru-RU" sz="1800" b="1" smtClean="0"/>
          </a:p>
          <a:p>
            <a:pPr>
              <a:lnSpc>
                <a:spcPct val="80000"/>
              </a:lnSpc>
            </a:pPr>
            <a:r>
              <a:rPr lang="ru-RU" altLang="ru-RU" sz="1800" b="1" smtClean="0"/>
              <a:t>Stomatocytosis</a:t>
            </a:r>
            <a:endParaRPr lang="en-US" altLang="ru-RU" sz="1800" b="1" smtClean="0"/>
          </a:p>
          <a:p>
            <a:pPr>
              <a:lnSpc>
                <a:spcPct val="80000"/>
              </a:lnSpc>
              <a:buFontTx/>
              <a:buNone/>
            </a:pPr>
            <a:r>
              <a:rPr lang="en-US" altLang="ru-RU" sz="2400" b="1" smtClean="0">
                <a:solidFill>
                  <a:srgbClr val="FF9900"/>
                </a:solidFill>
              </a:rPr>
              <a:t>3. </a:t>
            </a:r>
            <a:r>
              <a:rPr lang="ru-RU" altLang="ru-RU" sz="2400" b="1" smtClean="0">
                <a:solidFill>
                  <a:srgbClr val="FF9900"/>
                </a:solidFill>
              </a:rPr>
              <a:t>Metabolic disorders (inherited enzyme deficiencies)</a:t>
            </a:r>
            <a:r>
              <a:rPr lang="en-US" altLang="ru-RU" sz="2400" b="1" smtClean="0">
                <a:solidFill>
                  <a:srgbClr val="FF9900"/>
                </a:solidFill>
              </a:rPr>
              <a:t>:</a:t>
            </a:r>
          </a:p>
          <a:p>
            <a:pPr>
              <a:lnSpc>
                <a:spcPct val="80000"/>
              </a:lnSpc>
            </a:pPr>
            <a:r>
              <a:rPr lang="ru-RU" altLang="ru-RU" sz="1800" b="1" smtClean="0"/>
              <a:t>Embden-Meyerhof pathway defects</a:t>
            </a:r>
          </a:p>
          <a:p>
            <a:pPr>
              <a:lnSpc>
                <a:spcPct val="80000"/>
              </a:lnSpc>
            </a:pPr>
            <a:r>
              <a:rPr lang="ru-RU" altLang="ru-RU" sz="1800" b="1" smtClean="0"/>
              <a:t>G6PD deficiency</a:t>
            </a:r>
            <a:endParaRPr lang="en-US" altLang="ru-RU" sz="1800" b="1" smtClean="0"/>
          </a:p>
          <a:p>
            <a:pPr>
              <a:lnSpc>
                <a:spcPct val="80000"/>
              </a:lnSpc>
              <a:buFontTx/>
              <a:buNone/>
            </a:pPr>
            <a:r>
              <a:rPr lang="en-US" altLang="ru-RU" sz="2400" b="1" smtClean="0">
                <a:solidFill>
                  <a:srgbClr val="FF9900"/>
                </a:solidFill>
              </a:rPr>
              <a:t>4. </a:t>
            </a:r>
            <a:r>
              <a:rPr lang="ru-RU" altLang="ru-RU" sz="2400" b="1" smtClean="0">
                <a:solidFill>
                  <a:srgbClr val="FF9900"/>
                </a:solidFill>
              </a:rPr>
              <a:t>Hemoglobinopathies</a:t>
            </a:r>
            <a:r>
              <a:rPr lang="en-US" altLang="ru-RU" sz="2400" b="1" smtClean="0">
                <a:solidFill>
                  <a:srgbClr val="FF9900"/>
                </a:solidFill>
              </a:rPr>
              <a:t>:</a:t>
            </a:r>
          </a:p>
          <a:p>
            <a:pPr>
              <a:lnSpc>
                <a:spcPct val="80000"/>
              </a:lnSpc>
            </a:pPr>
            <a:r>
              <a:rPr lang="ru-RU" altLang="ru-RU" sz="2000" smtClean="0"/>
              <a:t>Hb C disease</a:t>
            </a:r>
          </a:p>
          <a:p>
            <a:pPr>
              <a:lnSpc>
                <a:spcPct val="80000"/>
              </a:lnSpc>
            </a:pPr>
            <a:r>
              <a:rPr lang="ru-RU" altLang="ru-RU" sz="2000" smtClean="0"/>
              <a:t>Hb E disease</a:t>
            </a:r>
          </a:p>
          <a:p>
            <a:pPr>
              <a:lnSpc>
                <a:spcPct val="80000"/>
              </a:lnSpc>
            </a:pPr>
            <a:r>
              <a:rPr lang="ru-RU" altLang="ru-RU" sz="2000" smtClean="0"/>
              <a:t>Hb S-C disease</a:t>
            </a:r>
          </a:p>
          <a:p>
            <a:pPr>
              <a:lnSpc>
                <a:spcPct val="80000"/>
              </a:lnSpc>
            </a:pPr>
            <a:r>
              <a:rPr lang="ru-RU" altLang="ru-RU" sz="2000" smtClean="0"/>
              <a:t>Hb S–β-thalassemia disease</a:t>
            </a:r>
          </a:p>
          <a:p>
            <a:pPr>
              <a:lnSpc>
                <a:spcPct val="80000"/>
              </a:lnSpc>
            </a:pPr>
            <a:r>
              <a:rPr lang="ru-RU" altLang="ru-RU" sz="2000" smtClean="0"/>
              <a:t>Sickle cell disease (Hb S)</a:t>
            </a:r>
          </a:p>
          <a:p>
            <a:pPr>
              <a:lnSpc>
                <a:spcPct val="80000"/>
              </a:lnSpc>
            </a:pPr>
            <a:r>
              <a:rPr lang="ru-RU" altLang="ru-RU" sz="2000" smtClean="0"/>
              <a:t>Thalassemias (β,β-δ, and α)</a:t>
            </a:r>
            <a:r>
              <a:rPr lang="ru-RU" altLang="ru-RU" sz="2800" smtClean="0">
                <a:solidFill>
                  <a:srgbClr val="FF9900"/>
                </a:solidFill>
              </a:rPr>
              <a:t>    </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red-blood-cells.jpg"/>
          <p:cNvPicPr>
            <a:picLocks noChangeAspect="1"/>
          </p:cNvPicPr>
          <p:nvPr/>
        </p:nvPicPr>
        <p:blipFill>
          <a:blip r:embed="rId2" cstate="print"/>
          <a:stretch>
            <a:fillRect/>
          </a:stretch>
        </p:blipFill>
        <p:spPr>
          <a:xfrm>
            <a:off x="7537450" y="6350"/>
            <a:ext cx="1600200" cy="6858000"/>
          </a:xfrm>
          <a:prstGeom prst="rect">
            <a:avLst/>
          </a:prstGeom>
          <a:effectLst>
            <a:softEdge rad="317500"/>
          </a:effectLst>
        </p:spPr>
      </p:pic>
      <p:sp>
        <p:nvSpPr>
          <p:cNvPr id="20483" name="Rectangle 2"/>
          <p:cNvSpPr>
            <a:spLocks noGrp="1" noChangeArrowheads="1"/>
          </p:cNvSpPr>
          <p:nvPr>
            <p:ph type="ctrTitle"/>
          </p:nvPr>
        </p:nvSpPr>
        <p:spPr>
          <a:xfrm>
            <a:off x="762000" y="0"/>
            <a:ext cx="7772400" cy="762000"/>
          </a:xfrm>
        </p:spPr>
        <p:txBody>
          <a:bodyPr lIns="92075" tIns="46038" rIns="92075" bIns="46038"/>
          <a:lstStyle/>
          <a:p>
            <a:r>
              <a:rPr lang="en-US" altLang="ru-RU" smtClean="0">
                <a:solidFill>
                  <a:srgbClr val="FFFF66"/>
                </a:solidFill>
              </a:rPr>
              <a:t>Macrocytic Anemia</a:t>
            </a:r>
          </a:p>
        </p:txBody>
      </p:sp>
      <p:sp>
        <p:nvSpPr>
          <p:cNvPr id="20484" name="Rectangle 3"/>
          <p:cNvSpPr>
            <a:spLocks noGrp="1" noChangeArrowheads="1"/>
          </p:cNvSpPr>
          <p:nvPr>
            <p:ph type="subTitle" idx="1"/>
          </p:nvPr>
        </p:nvSpPr>
        <p:spPr>
          <a:xfrm>
            <a:off x="762000" y="685800"/>
            <a:ext cx="7847013" cy="5791200"/>
          </a:xfrm>
        </p:spPr>
        <p:txBody>
          <a:bodyPr lIns="92075" tIns="46038" rIns="92075" bIns="46038"/>
          <a:lstStyle/>
          <a:p>
            <a:pPr marL="342900" indent="-342900" algn="l">
              <a:lnSpc>
                <a:spcPct val="80000"/>
              </a:lnSpc>
            </a:pPr>
            <a:r>
              <a:rPr lang="en-US" altLang="ru-RU" smtClean="0">
                <a:solidFill>
                  <a:schemeClr val="bg1"/>
                </a:solidFill>
              </a:rPr>
              <a:t>                      </a:t>
            </a:r>
            <a:r>
              <a:rPr lang="en-US" altLang="ru-RU" smtClean="0">
                <a:solidFill>
                  <a:schemeClr val="hlink"/>
                </a:solidFill>
              </a:rPr>
              <a:t>MCV     &gt; 94</a:t>
            </a:r>
          </a:p>
          <a:p>
            <a:pPr marL="342900" indent="-342900" algn="l">
              <a:lnSpc>
                <a:spcPct val="80000"/>
              </a:lnSpc>
            </a:pPr>
            <a:r>
              <a:rPr lang="en-US" altLang="ru-RU" smtClean="0">
                <a:solidFill>
                  <a:schemeClr val="hlink"/>
                </a:solidFill>
              </a:rPr>
              <a:t>                      MCHC  &gt; 31</a:t>
            </a:r>
          </a:p>
          <a:p>
            <a:pPr marL="342900" indent="-342900" algn="l">
              <a:lnSpc>
                <a:spcPct val="80000"/>
              </a:lnSpc>
            </a:pPr>
            <a:r>
              <a:rPr lang="en-US" altLang="ru-RU" sz="2000" b="1" smtClean="0">
                <a:solidFill>
                  <a:srgbClr val="FF9900"/>
                </a:solidFill>
              </a:rPr>
              <a:t>●</a:t>
            </a:r>
            <a:r>
              <a:rPr lang="en-US" altLang="ru-RU" sz="3600" b="1" smtClean="0">
                <a:solidFill>
                  <a:srgbClr val="FF9900"/>
                </a:solidFill>
              </a:rPr>
              <a:t> </a:t>
            </a:r>
            <a:r>
              <a:rPr lang="en-US" altLang="ru-RU" sz="2000" b="1" smtClean="0">
                <a:solidFill>
                  <a:srgbClr val="FF9900"/>
                </a:solidFill>
              </a:rPr>
              <a:t>Megaloblastic dyspoiesis:</a:t>
            </a:r>
            <a:r>
              <a:rPr lang="en-US" altLang="ru-RU" sz="2000" smtClean="0">
                <a:solidFill>
                  <a:srgbClr val="FF9900"/>
                </a:solidFill>
              </a:rPr>
              <a:t> </a:t>
            </a:r>
          </a:p>
          <a:p>
            <a:pPr marL="342900" indent="-342900" algn="l">
              <a:lnSpc>
                <a:spcPct val="80000"/>
              </a:lnSpc>
            </a:pPr>
            <a:r>
              <a:rPr lang="en-US" altLang="ru-RU" sz="2000" smtClean="0"/>
              <a:t>- Pernicious anaemia</a:t>
            </a:r>
          </a:p>
          <a:p>
            <a:pPr marL="342900" indent="-342900" algn="l">
              <a:lnSpc>
                <a:spcPct val="80000"/>
              </a:lnSpc>
            </a:pPr>
            <a:r>
              <a:rPr lang="en-US" altLang="ru-RU" sz="2000" smtClean="0"/>
              <a:t>- Vitamin B12 deficiency</a:t>
            </a:r>
          </a:p>
          <a:p>
            <a:pPr marL="342900" indent="-342900" algn="l">
              <a:lnSpc>
                <a:spcPct val="80000"/>
              </a:lnSpc>
              <a:buFontTx/>
              <a:buChar char="-"/>
            </a:pPr>
            <a:r>
              <a:rPr lang="en-US" altLang="ru-RU" sz="2000" smtClean="0"/>
              <a:t>Folate deficiency</a:t>
            </a:r>
          </a:p>
          <a:p>
            <a:pPr marL="342900" indent="-342900" algn="l">
              <a:lnSpc>
                <a:spcPct val="80000"/>
              </a:lnSpc>
              <a:buFontTx/>
              <a:buChar char="-"/>
            </a:pPr>
            <a:r>
              <a:rPr lang="en-US" altLang="ru-RU" sz="2000" smtClean="0"/>
              <a:t>Sprue, other malabsorption</a:t>
            </a:r>
          </a:p>
          <a:p>
            <a:pPr marL="342900" indent="-342900" algn="l">
              <a:lnSpc>
                <a:spcPct val="80000"/>
              </a:lnSpc>
            </a:pPr>
            <a:r>
              <a:rPr lang="en-US" altLang="ru-RU" sz="2000" b="1" smtClean="0">
                <a:solidFill>
                  <a:srgbClr val="FF9900"/>
                </a:solidFill>
              </a:rPr>
              <a:t>● Alcoholism</a:t>
            </a:r>
          </a:p>
          <a:p>
            <a:pPr marL="342900" indent="-342900" algn="l">
              <a:lnSpc>
                <a:spcPct val="80000"/>
              </a:lnSpc>
            </a:pPr>
            <a:r>
              <a:rPr lang="en-US" altLang="ru-RU" sz="2000" b="1" smtClean="0">
                <a:solidFill>
                  <a:srgbClr val="FF9900"/>
                </a:solidFill>
              </a:rPr>
              <a:t>● Liver disease</a:t>
            </a:r>
          </a:p>
          <a:p>
            <a:pPr marL="342900" indent="-342900" algn="l">
              <a:lnSpc>
                <a:spcPct val="80000"/>
              </a:lnSpc>
            </a:pPr>
            <a:r>
              <a:rPr lang="en-US" altLang="ru-RU" sz="2000" b="1" smtClean="0">
                <a:solidFill>
                  <a:srgbClr val="FF9900"/>
                </a:solidFill>
              </a:rPr>
              <a:t>● Hypothyroidism</a:t>
            </a:r>
          </a:p>
          <a:p>
            <a:pPr marL="342900" indent="-342900" algn="l">
              <a:lnSpc>
                <a:spcPct val="80000"/>
              </a:lnSpc>
            </a:pPr>
            <a:r>
              <a:rPr lang="en-US" altLang="ru-RU" sz="2000" b="1" smtClean="0">
                <a:solidFill>
                  <a:srgbClr val="FF9900"/>
                </a:solidFill>
              </a:rPr>
              <a:t>● Hyperthyroidism (Graves’ disease)</a:t>
            </a:r>
          </a:p>
          <a:p>
            <a:pPr marL="342900" indent="-342900" algn="l">
              <a:lnSpc>
                <a:spcPct val="80000"/>
              </a:lnSpc>
            </a:pPr>
            <a:r>
              <a:rPr lang="en-US" altLang="ru-RU" sz="2000" b="1" smtClean="0">
                <a:solidFill>
                  <a:srgbClr val="FF9900"/>
                </a:solidFill>
              </a:rPr>
              <a:t>● Addison’s disease</a:t>
            </a:r>
          </a:p>
          <a:p>
            <a:pPr marL="342900" indent="-342900" algn="l">
              <a:lnSpc>
                <a:spcPct val="80000"/>
              </a:lnSpc>
            </a:pPr>
            <a:r>
              <a:rPr lang="en-US" altLang="ru-RU" sz="2000" b="1" smtClean="0">
                <a:solidFill>
                  <a:srgbClr val="FF9900"/>
                </a:solidFill>
              </a:rPr>
              <a:t>● Marrow infiltration</a:t>
            </a:r>
          </a:p>
          <a:p>
            <a:pPr marL="342900" indent="-342900" algn="l">
              <a:lnSpc>
                <a:spcPct val="80000"/>
              </a:lnSpc>
            </a:pPr>
            <a:r>
              <a:rPr lang="en-US" altLang="ru-RU" sz="2000" b="1" smtClean="0">
                <a:solidFill>
                  <a:srgbClr val="FF9900"/>
                </a:solidFill>
              </a:rPr>
              <a:t>● Drugs, e.g. Chemotherapy</a:t>
            </a:r>
            <a:r>
              <a:rPr lang="en-US" altLang="ru-RU" sz="2000" smtClean="0"/>
              <a:t> (azathioprine, methotrexate), Anticonvulsant, Oral contraceptives, pentamidine, triamterene, trimethoprim, fenitoin, phenobarbital.</a:t>
            </a:r>
          </a:p>
          <a:p>
            <a:pPr marL="342900" indent="-342900" algn="l">
              <a:lnSpc>
                <a:spcPct val="80000"/>
              </a:lnSpc>
            </a:pPr>
            <a:r>
              <a:rPr lang="en-US" altLang="ru-RU" sz="2000" b="1" smtClean="0">
                <a:solidFill>
                  <a:srgbClr val="FF9900"/>
                </a:solidFill>
              </a:rPr>
              <a:t>● Metabolism disoders:</a:t>
            </a:r>
            <a:r>
              <a:rPr lang="en-US" altLang="ru-RU" sz="2000" smtClean="0"/>
              <a:t> Orotic aciduria, etc.</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381000" y="0"/>
            <a:ext cx="8229600" cy="1143000"/>
          </a:xfrm>
        </p:spPr>
        <p:txBody>
          <a:bodyPr/>
          <a:lstStyle/>
          <a:p>
            <a:pPr eaLnBrk="1" hangingPunct="1"/>
            <a:r>
              <a:rPr lang="en-US" altLang="ru-RU" b="1" smtClean="0">
                <a:solidFill>
                  <a:schemeClr val="hlink"/>
                </a:solidFill>
              </a:rPr>
              <a:t>DEFINITION</a:t>
            </a:r>
          </a:p>
        </p:txBody>
      </p:sp>
      <p:sp>
        <p:nvSpPr>
          <p:cNvPr id="3075" name="Rectangle 3"/>
          <p:cNvSpPr>
            <a:spLocks noGrp="1" noChangeArrowheads="1"/>
          </p:cNvSpPr>
          <p:nvPr>
            <p:ph type="body" idx="1"/>
          </p:nvPr>
        </p:nvSpPr>
        <p:spPr>
          <a:xfrm>
            <a:off x="228600" y="914400"/>
            <a:ext cx="7620000" cy="4038600"/>
          </a:xfrm>
        </p:spPr>
        <p:txBody>
          <a:bodyPr/>
          <a:lstStyle/>
          <a:p>
            <a:pPr eaLnBrk="1" hangingPunct="1">
              <a:buFontTx/>
              <a:buNone/>
            </a:pPr>
            <a:r>
              <a:rPr lang="en-US" altLang="ru-RU" sz="4000" smtClean="0">
                <a:solidFill>
                  <a:schemeClr val="hlink"/>
                </a:solidFill>
              </a:rPr>
              <a:t>Anemia</a:t>
            </a:r>
            <a:r>
              <a:rPr lang="en-US" altLang="ru-RU" sz="4000" smtClean="0"/>
              <a:t> (An-without,emia-blood) is a decrease in the RBC count, hemoglobin and/or Hematocrit values resulting in a lower ability for the blood to carry oxygen to body tissues.</a:t>
            </a:r>
          </a:p>
          <a:p>
            <a:pPr eaLnBrk="1" hangingPunct="1">
              <a:buFontTx/>
              <a:buNone/>
            </a:pPr>
            <a:endParaRPr lang="en-US" altLang="ru-RU" sz="2800" smtClean="0"/>
          </a:p>
          <a:p>
            <a:pPr eaLnBrk="1" hangingPunct="1"/>
            <a:endParaRPr lang="en-US" altLang="ru-RU" sz="2800" smtClean="0"/>
          </a:p>
        </p:txBody>
      </p:sp>
      <p:pic>
        <p:nvPicPr>
          <p:cNvPr id="2" name="Picture 1" descr="red-blood-cells.jpg"/>
          <p:cNvPicPr>
            <a:picLocks noChangeAspect="1"/>
          </p:cNvPicPr>
          <p:nvPr/>
        </p:nvPicPr>
        <p:blipFill>
          <a:blip r:embed="rId2" cstate="print"/>
          <a:stretch>
            <a:fillRect/>
          </a:stretch>
        </p:blipFill>
        <p:spPr>
          <a:xfrm>
            <a:off x="7537450" y="-6350"/>
            <a:ext cx="1600200" cy="6858000"/>
          </a:xfrm>
          <a:prstGeom prst="rect">
            <a:avLst/>
          </a:prstGeom>
          <a:effectLst>
            <a:softEdge rad="317500"/>
          </a:effectLst>
        </p:spPr>
      </p:pic>
      <p:pic>
        <p:nvPicPr>
          <p:cNvPr id="3077"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4800600"/>
            <a:ext cx="22098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8"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38600" y="4800600"/>
            <a:ext cx="22860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red-blood-cells.jpg"/>
          <p:cNvPicPr>
            <a:picLocks noChangeAspect="1"/>
          </p:cNvPicPr>
          <p:nvPr/>
        </p:nvPicPr>
        <p:blipFill>
          <a:blip r:embed="rId2" cstate="print"/>
          <a:stretch>
            <a:fillRect/>
          </a:stretch>
        </p:blipFill>
        <p:spPr>
          <a:xfrm>
            <a:off x="7537450" y="6350"/>
            <a:ext cx="1600200" cy="6858000"/>
          </a:xfrm>
          <a:prstGeom prst="rect">
            <a:avLst/>
          </a:prstGeom>
          <a:effectLst>
            <a:softEdge rad="317500"/>
          </a:effectLst>
        </p:spPr>
      </p:pic>
      <p:sp>
        <p:nvSpPr>
          <p:cNvPr id="21507" name="Rectangle 2"/>
          <p:cNvSpPr>
            <a:spLocks noGrp="1" noChangeArrowheads="1"/>
          </p:cNvSpPr>
          <p:nvPr>
            <p:ph type="ctrTitle"/>
          </p:nvPr>
        </p:nvSpPr>
        <p:spPr>
          <a:xfrm>
            <a:off x="0" y="0"/>
            <a:ext cx="9144000" cy="1143000"/>
          </a:xfrm>
        </p:spPr>
        <p:txBody>
          <a:bodyPr lIns="92075" tIns="46038" rIns="92075" bIns="46038"/>
          <a:lstStyle/>
          <a:p>
            <a:r>
              <a:rPr lang="en-US" altLang="ru-RU" smtClean="0">
                <a:solidFill>
                  <a:srgbClr val="FFFF66"/>
                </a:solidFill>
              </a:rPr>
              <a:t>Microcytic (Hypochromic) Anemia</a:t>
            </a:r>
          </a:p>
        </p:txBody>
      </p:sp>
      <p:sp>
        <p:nvSpPr>
          <p:cNvPr id="21508" name="Rectangle 3"/>
          <p:cNvSpPr>
            <a:spLocks noGrp="1" noChangeArrowheads="1"/>
          </p:cNvSpPr>
          <p:nvPr>
            <p:ph type="subTitle" idx="1"/>
          </p:nvPr>
        </p:nvSpPr>
        <p:spPr>
          <a:xfrm>
            <a:off x="0" y="914400"/>
            <a:ext cx="7847013" cy="5943600"/>
          </a:xfrm>
        </p:spPr>
        <p:txBody>
          <a:bodyPr lIns="92075" tIns="46038" rIns="92075" bIns="46038"/>
          <a:lstStyle/>
          <a:p>
            <a:pPr marL="342900" indent="-342900" algn="l">
              <a:lnSpc>
                <a:spcPct val="90000"/>
              </a:lnSpc>
            </a:pPr>
            <a:r>
              <a:rPr lang="en-US" altLang="ru-RU" sz="2400" smtClean="0">
                <a:solidFill>
                  <a:schemeClr val="bg1"/>
                </a:solidFill>
              </a:rPr>
              <a:t>                      </a:t>
            </a:r>
            <a:r>
              <a:rPr lang="en-US" altLang="ru-RU" sz="2400" smtClean="0">
                <a:solidFill>
                  <a:srgbClr val="FF9900"/>
                </a:solidFill>
              </a:rPr>
              <a:t>MCV     &lt; 80</a:t>
            </a:r>
          </a:p>
          <a:p>
            <a:pPr marL="342900" indent="-342900" algn="l">
              <a:lnSpc>
                <a:spcPct val="90000"/>
              </a:lnSpc>
            </a:pPr>
            <a:r>
              <a:rPr lang="en-US" altLang="ru-RU" sz="2400" smtClean="0">
                <a:solidFill>
                  <a:srgbClr val="FF9900"/>
                </a:solidFill>
              </a:rPr>
              <a:t>                      MCHC   &lt; 31</a:t>
            </a:r>
          </a:p>
          <a:p>
            <a:pPr marL="342900" indent="-342900" algn="l">
              <a:lnSpc>
                <a:spcPct val="90000"/>
              </a:lnSpc>
            </a:pPr>
            <a:r>
              <a:rPr lang="en-US" altLang="ru-RU" sz="2400" b="1" smtClean="0">
                <a:solidFill>
                  <a:srgbClr val="FF9900"/>
                </a:solidFill>
              </a:rPr>
              <a:t>1.  </a:t>
            </a:r>
            <a:r>
              <a:rPr lang="en-US" altLang="ru-RU" sz="2800" b="1" smtClean="0">
                <a:solidFill>
                  <a:srgbClr val="FF9900"/>
                </a:solidFill>
              </a:rPr>
              <a:t>Iron deficiency anemia :</a:t>
            </a:r>
            <a:r>
              <a:rPr lang="en-US" altLang="ru-RU" sz="2800" smtClean="0"/>
              <a:t> Chronic blood loss,   </a:t>
            </a:r>
          </a:p>
          <a:p>
            <a:pPr marL="342900" indent="-342900" algn="l">
              <a:lnSpc>
                <a:spcPct val="80000"/>
              </a:lnSpc>
            </a:pPr>
            <a:r>
              <a:rPr lang="en-US" altLang="ru-RU" sz="2800" smtClean="0"/>
              <a:t>     Inadequate diet, Malabsorption, Increased  </a:t>
            </a:r>
          </a:p>
          <a:p>
            <a:pPr marL="342900" indent="-342900" algn="l">
              <a:lnSpc>
                <a:spcPct val="80000"/>
              </a:lnSpc>
            </a:pPr>
            <a:r>
              <a:rPr lang="en-US" altLang="ru-RU" sz="2800" smtClean="0"/>
              <a:t>     demand, etc.</a:t>
            </a:r>
          </a:p>
          <a:p>
            <a:pPr marL="342900" indent="-342900" algn="l">
              <a:lnSpc>
                <a:spcPct val="80000"/>
              </a:lnSpc>
            </a:pPr>
            <a:r>
              <a:rPr lang="en-US" altLang="ru-RU" sz="2800" b="1" smtClean="0">
                <a:solidFill>
                  <a:srgbClr val="FF9900"/>
                </a:solidFill>
              </a:rPr>
              <a:t>2. Anaemia of chronic disease.</a:t>
            </a:r>
          </a:p>
          <a:p>
            <a:pPr marL="342900" indent="-342900" algn="l">
              <a:lnSpc>
                <a:spcPct val="90000"/>
              </a:lnSpc>
            </a:pPr>
            <a:r>
              <a:rPr lang="en-US" altLang="ru-RU" sz="2800" b="1" smtClean="0">
                <a:solidFill>
                  <a:srgbClr val="FF9900"/>
                </a:solidFill>
              </a:rPr>
              <a:t>3. Abnormal globin synthesis :</a:t>
            </a:r>
            <a:r>
              <a:rPr lang="en-US" altLang="ru-RU" sz="2800" smtClean="0"/>
              <a:t> Thalassemia with or without Hemoglobinopathies</a:t>
            </a:r>
          </a:p>
          <a:p>
            <a:pPr marL="342900" indent="-342900" algn="l">
              <a:lnSpc>
                <a:spcPct val="90000"/>
              </a:lnSpc>
            </a:pPr>
            <a:r>
              <a:rPr lang="en-US" altLang="ru-RU" sz="2800" b="1" smtClean="0">
                <a:solidFill>
                  <a:srgbClr val="FF9900"/>
                </a:solidFill>
              </a:rPr>
              <a:t>4.  Abnormal porphyrin and heme synthesis:</a:t>
            </a:r>
            <a:r>
              <a:rPr lang="en-US" altLang="ru-RU" sz="2800" smtClean="0"/>
              <a:t> </a:t>
            </a:r>
          </a:p>
          <a:p>
            <a:pPr marL="342900" indent="-342900" algn="l">
              <a:lnSpc>
                <a:spcPct val="80000"/>
              </a:lnSpc>
            </a:pPr>
            <a:r>
              <a:rPr lang="en-US" altLang="ru-RU" sz="2800" smtClean="0"/>
              <a:t>     Pyridoxine responsive anemia, etc.</a:t>
            </a:r>
          </a:p>
          <a:p>
            <a:pPr marL="342900" indent="-342900" algn="l">
              <a:lnSpc>
                <a:spcPct val="90000"/>
              </a:lnSpc>
            </a:pPr>
            <a:r>
              <a:rPr lang="en-US" altLang="ru-RU" sz="2800" b="1" smtClean="0">
                <a:solidFill>
                  <a:srgbClr val="FF9900"/>
                </a:solidFill>
              </a:rPr>
              <a:t>5.  Other abnormal Fe metabolism. </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red-blood-cells.jpg"/>
          <p:cNvPicPr>
            <a:picLocks noChangeAspect="1"/>
          </p:cNvPicPr>
          <p:nvPr/>
        </p:nvPicPr>
        <p:blipFill>
          <a:blip r:embed="rId2" cstate="print"/>
          <a:stretch>
            <a:fillRect/>
          </a:stretch>
        </p:blipFill>
        <p:spPr>
          <a:xfrm>
            <a:off x="7537450" y="6350"/>
            <a:ext cx="1600200" cy="6858000"/>
          </a:xfrm>
          <a:prstGeom prst="rect">
            <a:avLst/>
          </a:prstGeom>
          <a:effectLst>
            <a:softEdge rad="317500"/>
          </a:effectLst>
        </p:spPr>
      </p:pic>
      <p:sp>
        <p:nvSpPr>
          <p:cNvPr id="22531" name="Rectangle 2"/>
          <p:cNvSpPr>
            <a:spLocks noGrp="1" noChangeArrowheads="1"/>
          </p:cNvSpPr>
          <p:nvPr>
            <p:ph type="ctrTitle"/>
          </p:nvPr>
        </p:nvSpPr>
        <p:spPr>
          <a:xfrm>
            <a:off x="0" y="0"/>
            <a:ext cx="9144000" cy="1143000"/>
          </a:xfrm>
        </p:spPr>
        <p:txBody>
          <a:bodyPr lIns="92075" tIns="46038" rIns="92075" bIns="46038"/>
          <a:lstStyle/>
          <a:p>
            <a:r>
              <a:rPr lang="en-US" altLang="ru-RU" smtClean="0">
                <a:solidFill>
                  <a:srgbClr val="FFFF66"/>
                </a:solidFill>
              </a:rPr>
              <a:t>Normocytic Normochromic Anemia</a:t>
            </a:r>
          </a:p>
        </p:txBody>
      </p:sp>
      <p:sp>
        <p:nvSpPr>
          <p:cNvPr id="22532" name="Rectangle 3"/>
          <p:cNvSpPr>
            <a:spLocks noGrp="1" noChangeArrowheads="1"/>
          </p:cNvSpPr>
          <p:nvPr>
            <p:ph type="subTitle" idx="1"/>
          </p:nvPr>
        </p:nvSpPr>
        <p:spPr>
          <a:xfrm>
            <a:off x="228600" y="914400"/>
            <a:ext cx="8456613" cy="5638800"/>
          </a:xfrm>
        </p:spPr>
        <p:txBody>
          <a:bodyPr lIns="92075" tIns="46038" rIns="92075" bIns="46038"/>
          <a:lstStyle/>
          <a:p>
            <a:pPr marL="381000" indent="-381000" algn="l">
              <a:lnSpc>
                <a:spcPct val="80000"/>
              </a:lnSpc>
            </a:pPr>
            <a:r>
              <a:rPr lang="en-US" altLang="ru-RU" sz="1600" smtClean="0">
                <a:solidFill>
                  <a:schemeClr val="bg1"/>
                </a:solidFill>
              </a:rPr>
              <a:t>                      </a:t>
            </a:r>
            <a:r>
              <a:rPr lang="en-US" altLang="ru-RU" sz="1600" smtClean="0">
                <a:solidFill>
                  <a:srgbClr val="FF9900"/>
                </a:solidFill>
              </a:rPr>
              <a:t>MCV 82 – 92, MCHC &gt; 30</a:t>
            </a:r>
          </a:p>
          <a:p>
            <a:pPr marL="381000" indent="-381000" algn="l">
              <a:lnSpc>
                <a:spcPct val="80000"/>
              </a:lnSpc>
            </a:pPr>
            <a:r>
              <a:rPr lang="en-US" altLang="ru-RU" sz="1600" b="1" smtClean="0">
                <a:solidFill>
                  <a:srgbClr val="FF9900"/>
                </a:solidFill>
              </a:rPr>
              <a:t>1.  Acute blood loss</a:t>
            </a:r>
          </a:p>
          <a:p>
            <a:pPr marL="381000" indent="-381000" algn="l">
              <a:lnSpc>
                <a:spcPct val="80000"/>
              </a:lnSpc>
            </a:pPr>
            <a:r>
              <a:rPr lang="en-US" altLang="ru-RU" sz="1600" b="1" smtClean="0">
                <a:solidFill>
                  <a:srgbClr val="FF9900"/>
                </a:solidFill>
              </a:rPr>
              <a:t>2.  Increased plasma volume : Pregnancy, Overhydration</a:t>
            </a:r>
          </a:p>
          <a:p>
            <a:pPr marL="381000" indent="-381000" algn="l">
              <a:lnSpc>
                <a:spcPct val="80000"/>
              </a:lnSpc>
            </a:pPr>
            <a:r>
              <a:rPr lang="en-US" altLang="ru-RU" sz="1600" b="1" smtClean="0">
                <a:solidFill>
                  <a:srgbClr val="FF9900"/>
                </a:solidFill>
              </a:rPr>
              <a:t>3.  Hemolytic anemia :</a:t>
            </a:r>
            <a:r>
              <a:rPr lang="en-US" altLang="ru-RU" sz="1600" smtClean="0"/>
              <a:t> </a:t>
            </a:r>
          </a:p>
          <a:p>
            <a:pPr marL="381000" indent="-381000" algn="l">
              <a:lnSpc>
                <a:spcPct val="80000"/>
              </a:lnSpc>
            </a:pPr>
            <a:r>
              <a:rPr lang="en-US" altLang="ru-RU" sz="1600" smtClean="0"/>
              <a:t>● Hereditary spherocytosis</a:t>
            </a:r>
          </a:p>
          <a:p>
            <a:pPr marL="381000" indent="-381000" algn="l">
              <a:lnSpc>
                <a:spcPct val="80000"/>
              </a:lnSpc>
            </a:pPr>
            <a:r>
              <a:rPr lang="en-US" altLang="ru-RU" sz="1600" smtClean="0"/>
              <a:t>● Sickle cell disease (most common in sub-Saharan Africa)</a:t>
            </a:r>
          </a:p>
          <a:p>
            <a:pPr marL="381000" indent="-381000" algn="l">
              <a:lnSpc>
                <a:spcPct val="80000"/>
              </a:lnSpc>
            </a:pPr>
            <a:r>
              <a:rPr lang="en-US" altLang="ru-RU" sz="1600" smtClean="0"/>
              <a:t>● G6PD deficiency (varies with ethnicity)</a:t>
            </a:r>
          </a:p>
          <a:p>
            <a:pPr marL="381000" indent="-381000" algn="l">
              <a:lnSpc>
                <a:spcPct val="80000"/>
              </a:lnSpc>
            </a:pPr>
            <a:r>
              <a:rPr lang="en-US" altLang="ru-RU" sz="1600" smtClean="0"/>
              <a:t>● Autoimmune haemolytic anaemia (due to respiratory tract infections with mycoplasma,</a:t>
            </a:r>
          </a:p>
          <a:p>
            <a:pPr marL="381000" indent="-381000">
              <a:lnSpc>
                <a:spcPct val="80000"/>
              </a:lnSpc>
            </a:pPr>
            <a:r>
              <a:rPr lang="en-US" altLang="ru-RU" sz="1600" smtClean="0"/>
              <a:t>infectious mononucleosis; lymphomas and connective tissue diseases)</a:t>
            </a:r>
          </a:p>
          <a:p>
            <a:pPr marL="381000" indent="-381000" algn="l">
              <a:lnSpc>
                <a:spcPct val="80000"/>
              </a:lnSpc>
            </a:pPr>
            <a:r>
              <a:rPr lang="en-US" altLang="ru-RU" sz="1600" smtClean="0"/>
              <a:t>● Malaria (geographic variability)</a:t>
            </a:r>
          </a:p>
          <a:p>
            <a:pPr marL="381000" indent="-381000" algn="l">
              <a:lnSpc>
                <a:spcPct val="80000"/>
              </a:lnSpc>
            </a:pPr>
            <a:r>
              <a:rPr lang="en-US" altLang="ru-RU" sz="1600" smtClean="0"/>
              <a:t>● Drugs (e.g. dapsone, quinine, sulphonamides)</a:t>
            </a:r>
          </a:p>
          <a:p>
            <a:pPr marL="381000" indent="-381000" algn="l">
              <a:lnSpc>
                <a:spcPct val="80000"/>
              </a:lnSpc>
            </a:pPr>
            <a:r>
              <a:rPr lang="en-US" altLang="ru-RU" sz="1600" smtClean="0"/>
              <a:t>● Red cell trauma (burns, mechanical heart valves)</a:t>
            </a:r>
          </a:p>
          <a:p>
            <a:pPr marL="381000" indent="-381000" algn="l">
              <a:lnSpc>
                <a:spcPct val="80000"/>
              </a:lnSpc>
              <a:buFontTx/>
              <a:buAutoNum type="arabicPeriod" startAt="4"/>
            </a:pPr>
            <a:r>
              <a:rPr lang="en-US" altLang="ru-RU" sz="1600" b="1" smtClean="0">
                <a:solidFill>
                  <a:srgbClr val="FF9900"/>
                </a:solidFill>
              </a:rPr>
              <a:t>Hypoplastic marrow :</a:t>
            </a:r>
            <a:r>
              <a:rPr lang="en-US" altLang="ru-RU" sz="1600" smtClean="0"/>
              <a:t> Aplastic anemia, RBC aplasia due to:</a:t>
            </a:r>
          </a:p>
          <a:p>
            <a:pPr marL="381000" indent="-381000" algn="l">
              <a:lnSpc>
                <a:spcPct val="80000"/>
              </a:lnSpc>
            </a:pPr>
            <a:r>
              <a:rPr lang="en-US" altLang="ru-RU" sz="1600" smtClean="0"/>
              <a:t>viral hepatitis</a:t>
            </a:r>
          </a:p>
          <a:p>
            <a:pPr marL="381000" indent="-381000" algn="l">
              <a:lnSpc>
                <a:spcPct val="80000"/>
              </a:lnSpc>
            </a:pPr>
            <a:r>
              <a:rPr lang="en-US" altLang="ru-RU" sz="1600" smtClean="0"/>
              <a:t>exposure to radiation</a:t>
            </a:r>
          </a:p>
          <a:p>
            <a:pPr marL="381000" indent="-381000" algn="l">
              <a:lnSpc>
                <a:spcPct val="80000"/>
              </a:lnSpc>
            </a:pPr>
            <a:r>
              <a:rPr lang="en-US" altLang="ru-RU" sz="1600" smtClean="0"/>
              <a:t>drugs (chemotherapeutic agents, chloramphenicol and sulphonamides)</a:t>
            </a:r>
          </a:p>
          <a:p>
            <a:pPr marL="381000" indent="-381000" algn="l">
              <a:lnSpc>
                <a:spcPct val="80000"/>
              </a:lnSpc>
            </a:pPr>
            <a:r>
              <a:rPr lang="en-US" altLang="ru-RU" sz="1600" b="1" smtClean="0">
                <a:solidFill>
                  <a:srgbClr val="FF9900"/>
                </a:solidFill>
              </a:rPr>
              <a:t>5. Bone marrow failure,</a:t>
            </a:r>
            <a:r>
              <a:rPr lang="en-US" altLang="ru-RU" sz="1800" b="1" smtClean="0">
                <a:solidFill>
                  <a:srgbClr val="FF9900"/>
                </a:solidFill>
              </a:rPr>
              <a:t> </a:t>
            </a:r>
            <a:r>
              <a:rPr lang="en-US" altLang="ru-RU" sz="1600" b="1" smtClean="0">
                <a:solidFill>
                  <a:srgbClr val="FF9900"/>
                </a:solidFill>
              </a:rPr>
              <a:t>Infiltrate bone marrow:</a:t>
            </a:r>
            <a:r>
              <a:rPr lang="en-US" altLang="ru-RU" sz="1600" smtClean="0"/>
              <a:t> Leukemia, Multiple myeloma, </a:t>
            </a:r>
          </a:p>
          <a:p>
            <a:pPr marL="381000" indent="-381000" algn="l">
              <a:lnSpc>
                <a:spcPct val="80000"/>
              </a:lnSpc>
            </a:pPr>
            <a:r>
              <a:rPr lang="en-US" altLang="ru-RU" sz="1600" smtClean="0"/>
              <a:t>       Myelofibrosis, etc.</a:t>
            </a:r>
          </a:p>
          <a:p>
            <a:pPr marL="381000" indent="-381000" algn="l">
              <a:lnSpc>
                <a:spcPct val="80000"/>
              </a:lnSpc>
            </a:pPr>
            <a:r>
              <a:rPr lang="en-US" altLang="ru-RU" sz="1600" b="1" smtClean="0">
                <a:solidFill>
                  <a:srgbClr val="FF9900"/>
                </a:solidFill>
              </a:rPr>
              <a:t>6.  Abnormal endocrine :</a:t>
            </a:r>
            <a:r>
              <a:rPr lang="en-US" altLang="ru-RU" sz="1600" smtClean="0"/>
              <a:t> Hypothyroidism, Adrenal insufficiency, etc.</a:t>
            </a:r>
          </a:p>
          <a:p>
            <a:pPr marL="381000" indent="-381000" algn="l">
              <a:lnSpc>
                <a:spcPct val="80000"/>
              </a:lnSpc>
              <a:buFontTx/>
              <a:buAutoNum type="arabicPeriod" startAt="7"/>
            </a:pPr>
            <a:r>
              <a:rPr lang="en-US" altLang="ru-RU" sz="1600" b="1" smtClean="0">
                <a:solidFill>
                  <a:srgbClr val="FF9900"/>
                </a:solidFill>
              </a:rPr>
              <a:t>Secondary anaemia:</a:t>
            </a:r>
            <a:r>
              <a:rPr lang="en-US" altLang="ru-RU" sz="1600" smtClean="0"/>
              <a:t> Kidney disease / Liver disease / Cirrhosis</a:t>
            </a:r>
          </a:p>
          <a:p>
            <a:pPr marL="381000" indent="-381000" algn="l">
              <a:lnSpc>
                <a:spcPct val="80000"/>
              </a:lnSpc>
              <a:buFontTx/>
              <a:buAutoNum type="arabicPeriod" startAt="7"/>
            </a:pPr>
            <a:r>
              <a:rPr lang="en-US" altLang="ru-RU" sz="1600" b="1" smtClean="0">
                <a:solidFill>
                  <a:srgbClr val="FF9900"/>
                </a:solidFill>
              </a:rPr>
              <a:t>Mixed deficiencies</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r>
              <a:rPr lang="en-US" altLang="ru-RU" smtClean="0">
                <a:solidFill>
                  <a:schemeClr val="hlink"/>
                </a:solidFill>
              </a:rPr>
              <a:t>SEVERITY</a:t>
            </a:r>
            <a:endParaRPr lang="ru-RU" altLang="ru-RU" smtClean="0">
              <a:solidFill>
                <a:schemeClr val="hlink"/>
              </a:solidFill>
            </a:endParaRPr>
          </a:p>
        </p:txBody>
      </p:sp>
      <p:sp>
        <p:nvSpPr>
          <p:cNvPr id="23555" name="Rectangle 3"/>
          <p:cNvSpPr>
            <a:spLocks noGrp="1" noChangeArrowheads="1"/>
          </p:cNvSpPr>
          <p:nvPr>
            <p:ph type="body" idx="1"/>
          </p:nvPr>
        </p:nvSpPr>
        <p:spPr>
          <a:xfrm>
            <a:off x="381000" y="1295400"/>
            <a:ext cx="8229600" cy="4525963"/>
          </a:xfrm>
        </p:spPr>
        <p:txBody>
          <a:bodyPr/>
          <a:lstStyle/>
          <a:p>
            <a:pPr>
              <a:buFontTx/>
              <a:buNone/>
            </a:pPr>
            <a:endParaRPr lang="ru-RU" altLang="ru-RU" smtClean="0"/>
          </a:p>
          <a:p>
            <a:pPr>
              <a:buFontTx/>
              <a:buNone/>
            </a:pPr>
            <a:r>
              <a:rPr lang="en-US" altLang="ru-RU" smtClean="0"/>
              <a:t>Mild </a:t>
            </a:r>
            <a:r>
              <a:rPr lang="ru-RU" altLang="ru-RU" smtClean="0"/>
              <a:t>(І) – Н</a:t>
            </a:r>
            <a:r>
              <a:rPr lang="en-US" altLang="ru-RU" smtClean="0"/>
              <a:t>b</a:t>
            </a:r>
            <a:r>
              <a:rPr lang="ru-RU" altLang="ru-RU" smtClean="0"/>
              <a:t> – 110-91 </a:t>
            </a:r>
            <a:r>
              <a:rPr lang="en-US" altLang="ru-RU" smtClean="0"/>
              <a:t>g/l</a:t>
            </a:r>
            <a:r>
              <a:rPr lang="ru-RU" altLang="ru-RU" smtClean="0"/>
              <a:t>,</a:t>
            </a:r>
          </a:p>
          <a:p>
            <a:pPr>
              <a:buFontTx/>
              <a:buNone/>
            </a:pPr>
            <a:r>
              <a:rPr lang="en-US" altLang="ru-RU" smtClean="0"/>
              <a:t>Moderate</a:t>
            </a:r>
            <a:r>
              <a:rPr lang="ru-RU" altLang="ru-RU" smtClean="0"/>
              <a:t> (ІІ) – Н</a:t>
            </a:r>
            <a:r>
              <a:rPr lang="en-US" altLang="ru-RU" smtClean="0"/>
              <a:t>b</a:t>
            </a:r>
            <a:r>
              <a:rPr lang="ru-RU" altLang="ru-RU" smtClean="0"/>
              <a:t> – 90-71 </a:t>
            </a:r>
            <a:r>
              <a:rPr lang="en-US" altLang="ru-RU" smtClean="0"/>
              <a:t>g/l</a:t>
            </a:r>
            <a:r>
              <a:rPr lang="ru-RU" altLang="ru-RU" smtClean="0"/>
              <a:t>,</a:t>
            </a:r>
            <a:endParaRPr lang="en-US" altLang="ru-RU" smtClean="0"/>
          </a:p>
          <a:p>
            <a:pPr>
              <a:buFontTx/>
              <a:buNone/>
            </a:pPr>
            <a:r>
              <a:rPr lang="en-US" altLang="ru-RU" smtClean="0"/>
              <a:t>Severe (III) – Hb – 70-51 g/l,</a:t>
            </a:r>
          </a:p>
          <a:p>
            <a:pPr>
              <a:buFontTx/>
              <a:buNone/>
            </a:pPr>
            <a:r>
              <a:rPr lang="en-US" altLang="ru-RU" smtClean="0"/>
              <a:t>Very Severe – Hb ˂51 g/l.</a:t>
            </a:r>
          </a:p>
        </p:txBody>
      </p:sp>
      <p:pic>
        <p:nvPicPr>
          <p:cNvPr id="2" name="Picture 1" descr="red-blood-cells.jpg"/>
          <p:cNvPicPr>
            <a:picLocks noChangeAspect="1"/>
          </p:cNvPicPr>
          <p:nvPr/>
        </p:nvPicPr>
        <p:blipFill>
          <a:blip r:embed="rId2" cstate="print"/>
          <a:stretch>
            <a:fillRect/>
          </a:stretch>
        </p:blipFill>
        <p:spPr>
          <a:xfrm>
            <a:off x="7537450" y="6350"/>
            <a:ext cx="1600200" cy="6858000"/>
          </a:xfrm>
          <a:prstGeom prst="rect">
            <a:avLst/>
          </a:prstGeom>
          <a:effectLst>
            <a:softEdge rad="317500"/>
          </a:effec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0" y="0"/>
            <a:ext cx="8229600" cy="1143000"/>
          </a:xfrm>
        </p:spPr>
        <p:txBody>
          <a:bodyPr/>
          <a:lstStyle/>
          <a:p>
            <a:r>
              <a:rPr lang="en-US" altLang="ru-RU" sz="3600" b="1" smtClean="0">
                <a:solidFill>
                  <a:schemeClr val="hlink"/>
                </a:solidFill>
              </a:rPr>
              <a:t>SIGNS &amp; SYMPTOMS</a:t>
            </a:r>
            <a:endParaRPr lang="ru-RU" altLang="ru-RU" sz="3600" b="1" smtClean="0">
              <a:solidFill>
                <a:schemeClr val="hlink"/>
              </a:solidFill>
            </a:endParaRPr>
          </a:p>
        </p:txBody>
      </p:sp>
      <p:pic>
        <p:nvPicPr>
          <p:cNvPr id="24579" name="Picture 1"/>
          <p:cNvPicPr>
            <a:picLocks noGrp="1"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609600" y="1600200"/>
            <a:ext cx="8077200" cy="4876800"/>
          </a:xfrm>
        </p:spPr>
      </p:pic>
      <p:pic>
        <p:nvPicPr>
          <p:cNvPr id="2" name="Picture 1" descr="red-blood-cells.jpg"/>
          <p:cNvPicPr>
            <a:picLocks noChangeAspect="1"/>
          </p:cNvPicPr>
          <p:nvPr/>
        </p:nvPicPr>
        <p:blipFill>
          <a:blip r:embed="rId3" cstate="print"/>
          <a:stretch>
            <a:fillRect/>
          </a:stretch>
        </p:blipFill>
        <p:spPr>
          <a:xfrm>
            <a:off x="7537450" y="6350"/>
            <a:ext cx="1600200" cy="6858000"/>
          </a:xfrm>
          <a:prstGeom prst="rect">
            <a:avLst/>
          </a:prstGeom>
          <a:effectLst>
            <a:softEdge rad="317500"/>
          </a:effec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red-blood-cells.jpg"/>
          <p:cNvPicPr>
            <a:picLocks noChangeAspect="1"/>
          </p:cNvPicPr>
          <p:nvPr/>
        </p:nvPicPr>
        <p:blipFill>
          <a:blip r:embed="rId3" cstate="print"/>
          <a:stretch>
            <a:fillRect/>
          </a:stretch>
        </p:blipFill>
        <p:spPr>
          <a:xfrm>
            <a:off x="7537450" y="6350"/>
            <a:ext cx="1600200" cy="6858000"/>
          </a:xfrm>
          <a:prstGeom prst="rect">
            <a:avLst/>
          </a:prstGeom>
          <a:effectLst>
            <a:softEdge rad="317500"/>
          </a:effectLst>
        </p:spPr>
      </p:pic>
      <p:pic>
        <p:nvPicPr>
          <p:cNvPr id="3" name="Picture 1" descr="red-blood-cells.jpg"/>
          <p:cNvPicPr>
            <a:picLocks noChangeAspect="1"/>
          </p:cNvPicPr>
          <p:nvPr/>
        </p:nvPicPr>
        <p:blipFill>
          <a:blip r:embed="rId3" cstate="print"/>
          <a:stretch>
            <a:fillRect/>
          </a:stretch>
        </p:blipFill>
        <p:spPr>
          <a:xfrm>
            <a:off x="7537450" y="6350"/>
            <a:ext cx="1600200" cy="6858000"/>
          </a:xfrm>
          <a:prstGeom prst="rect">
            <a:avLst/>
          </a:prstGeom>
          <a:effectLst>
            <a:softEdge rad="317500"/>
          </a:effectLst>
        </p:spPr>
      </p:pic>
      <p:pic>
        <p:nvPicPr>
          <p:cNvPr id="25604" name="Picture 3" descr="C:\Users\USER\Downloads\Symptoms_of_anemia.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77724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381000" y="152400"/>
            <a:ext cx="8229600" cy="1143000"/>
          </a:xfrm>
        </p:spPr>
        <p:txBody>
          <a:bodyPr/>
          <a:lstStyle/>
          <a:p>
            <a:r>
              <a:rPr lang="en-US" altLang="ru-RU" b="1" smtClean="0">
                <a:solidFill>
                  <a:schemeClr val="hlink"/>
                </a:solidFill>
              </a:rPr>
              <a:t>HISTORY</a:t>
            </a:r>
            <a:endParaRPr lang="ru-RU" altLang="ru-RU" b="1" smtClean="0">
              <a:solidFill>
                <a:schemeClr val="hlink"/>
              </a:solidFill>
            </a:endParaRPr>
          </a:p>
        </p:txBody>
      </p:sp>
      <p:sp>
        <p:nvSpPr>
          <p:cNvPr id="26627" name="Rectangle 3"/>
          <p:cNvSpPr>
            <a:spLocks noGrp="1" noChangeArrowheads="1"/>
          </p:cNvSpPr>
          <p:nvPr>
            <p:ph type="body" idx="1"/>
          </p:nvPr>
        </p:nvSpPr>
        <p:spPr>
          <a:xfrm>
            <a:off x="0" y="1143000"/>
            <a:ext cx="8229600" cy="4525963"/>
          </a:xfrm>
        </p:spPr>
        <p:txBody>
          <a:bodyPr/>
          <a:lstStyle/>
          <a:p>
            <a:r>
              <a:rPr lang="ru-RU" altLang="ru-RU" b="1" smtClean="0"/>
              <a:t>History of the underlying disorder</a:t>
            </a:r>
            <a:r>
              <a:rPr lang="en-US" altLang="ru-RU" b="1" smtClean="0"/>
              <a:t>;</a:t>
            </a:r>
          </a:p>
          <a:p>
            <a:r>
              <a:rPr lang="ru-RU" altLang="ru-RU" b="1" smtClean="0"/>
              <a:t>Dietary history</a:t>
            </a:r>
            <a:r>
              <a:rPr lang="en-US" altLang="ru-RU" b="1" smtClean="0"/>
              <a:t>;</a:t>
            </a:r>
          </a:p>
          <a:p>
            <a:r>
              <a:rPr lang="ru-RU" altLang="ru-RU" b="1" smtClean="0"/>
              <a:t>Past medical and drug history</a:t>
            </a:r>
            <a:r>
              <a:rPr lang="en-US" altLang="ru-RU" b="1" smtClean="0"/>
              <a:t>;</a:t>
            </a:r>
          </a:p>
          <a:p>
            <a:r>
              <a:rPr lang="ru-RU" altLang="ru-RU" b="1" smtClean="0"/>
              <a:t>Family history</a:t>
            </a:r>
            <a:r>
              <a:rPr lang="en-US" altLang="ru-RU" b="1" smtClean="0"/>
              <a:t>.</a:t>
            </a:r>
            <a:endParaRPr lang="ru-RU" altLang="ru-RU" b="1" smtClean="0"/>
          </a:p>
        </p:txBody>
      </p:sp>
      <p:pic>
        <p:nvPicPr>
          <p:cNvPr id="2" name="Picture 1" descr="red-blood-cells.jpg"/>
          <p:cNvPicPr>
            <a:picLocks noChangeAspect="1"/>
          </p:cNvPicPr>
          <p:nvPr/>
        </p:nvPicPr>
        <p:blipFill>
          <a:blip r:embed="rId2" cstate="print"/>
          <a:stretch>
            <a:fillRect/>
          </a:stretch>
        </p:blipFill>
        <p:spPr>
          <a:xfrm>
            <a:off x="7537450" y="6350"/>
            <a:ext cx="1600200" cy="6858000"/>
          </a:xfrm>
          <a:prstGeom prst="rect">
            <a:avLst/>
          </a:prstGeom>
          <a:effectLst>
            <a:softEdge rad="317500"/>
          </a:effectLst>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381000" y="0"/>
            <a:ext cx="8229600" cy="1143000"/>
          </a:xfrm>
        </p:spPr>
        <p:txBody>
          <a:bodyPr/>
          <a:lstStyle/>
          <a:p>
            <a:r>
              <a:rPr lang="en-US" altLang="ru-RU" sz="4000" b="1" smtClean="0">
                <a:solidFill>
                  <a:srgbClr val="FF9900"/>
                </a:solidFill>
              </a:rPr>
              <a:t>INVESTIGATIONS</a:t>
            </a:r>
            <a:r>
              <a:rPr lang="en-US" altLang="ru-RU" sz="4000" smtClean="0"/>
              <a:t> </a:t>
            </a:r>
            <a:br>
              <a:rPr lang="en-US" altLang="ru-RU" sz="4000" smtClean="0"/>
            </a:br>
            <a:r>
              <a:rPr lang="en-US" altLang="ru-RU" sz="4000" smtClean="0"/>
              <a:t>(</a:t>
            </a:r>
            <a:r>
              <a:rPr lang="ru-RU" altLang="ru-RU" sz="4000" b="1" smtClean="0"/>
              <a:t>Microcytic anaemia</a:t>
            </a:r>
            <a:r>
              <a:rPr lang="en-US" altLang="ru-RU" sz="4000" b="1" smtClean="0"/>
              <a:t>)</a:t>
            </a:r>
            <a:endParaRPr lang="ru-RU" altLang="ru-RU" sz="4000" b="1" smtClean="0"/>
          </a:p>
        </p:txBody>
      </p:sp>
      <p:sp>
        <p:nvSpPr>
          <p:cNvPr id="27651" name="Rectangle 3"/>
          <p:cNvSpPr>
            <a:spLocks noGrp="1" noChangeArrowheads="1"/>
          </p:cNvSpPr>
          <p:nvPr>
            <p:ph type="body" idx="1"/>
          </p:nvPr>
        </p:nvSpPr>
        <p:spPr>
          <a:xfrm>
            <a:off x="381000" y="1143000"/>
            <a:ext cx="8229600" cy="4525963"/>
          </a:xfrm>
        </p:spPr>
        <p:txBody>
          <a:bodyPr/>
          <a:lstStyle/>
          <a:p>
            <a:pPr>
              <a:lnSpc>
                <a:spcPct val="90000"/>
              </a:lnSpc>
            </a:pPr>
            <a:r>
              <a:rPr lang="ru-RU" altLang="ru-RU" b="1" smtClean="0"/>
              <a:t>FBC and blood film</a:t>
            </a:r>
          </a:p>
          <a:p>
            <a:pPr>
              <a:lnSpc>
                <a:spcPct val="90000"/>
              </a:lnSpc>
            </a:pPr>
            <a:r>
              <a:rPr lang="ru-RU" altLang="ru-RU" b="1" smtClean="0"/>
              <a:t>Serum iron</a:t>
            </a:r>
            <a:r>
              <a:rPr lang="en-US" altLang="ru-RU" b="1" smtClean="0"/>
              <a:t> and TIBC</a:t>
            </a:r>
          </a:p>
          <a:p>
            <a:pPr>
              <a:lnSpc>
                <a:spcPct val="90000"/>
              </a:lnSpc>
            </a:pPr>
            <a:r>
              <a:rPr lang="ru-RU" altLang="ru-RU" b="1" smtClean="0"/>
              <a:t>Serum ferritin</a:t>
            </a:r>
          </a:p>
          <a:p>
            <a:pPr>
              <a:lnSpc>
                <a:spcPct val="90000"/>
              </a:lnSpc>
            </a:pPr>
            <a:r>
              <a:rPr lang="ru-RU" altLang="ru-RU" b="1" smtClean="0"/>
              <a:t>Serum ferritin</a:t>
            </a:r>
            <a:r>
              <a:rPr lang="en-US" altLang="ru-RU" b="1" smtClean="0"/>
              <a:t> </a:t>
            </a:r>
          </a:p>
          <a:p>
            <a:pPr>
              <a:lnSpc>
                <a:spcPct val="90000"/>
              </a:lnSpc>
            </a:pPr>
            <a:r>
              <a:rPr lang="ru-RU" altLang="ru-RU" b="1" smtClean="0"/>
              <a:t>Faecal occult blood and faecal microscopy</a:t>
            </a:r>
          </a:p>
          <a:p>
            <a:pPr>
              <a:lnSpc>
                <a:spcPct val="90000"/>
              </a:lnSpc>
            </a:pPr>
            <a:r>
              <a:rPr lang="ru-RU" altLang="ru-RU" b="1" smtClean="0"/>
              <a:t>Free erythrocyte protoporphyrin</a:t>
            </a:r>
          </a:p>
          <a:p>
            <a:pPr>
              <a:lnSpc>
                <a:spcPct val="90000"/>
              </a:lnSpc>
            </a:pPr>
            <a:r>
              <a:rPr lang="ru-RU" altLang="ru-RU" b="1" smtClean="0"/>
              <a:t>Hb electrophoresis</a:t>
            </a:r>
            <a:endParaRPr lang="en-US" altLang="ru-RU" b="1" smtClean="0"/>
          </a:p>
          <a:p>
            <a:pPr>
              <a:lnSpc>
                <a:spcPct val="90000"/>
              </a:lnSpc>
              <a:buFontTx/>
              <a:buNone/>
            </a:pPr>
            <a:endParaRPr lang="ru-RU" altLang="ru-RU" b="1" smtClean="0"/>
          </a:p>
        </p:txBody>
      </p:sp>
      <p:pic>
        <p:nvPicPr>
          <p:cNvPr id="2" name="Picture 1" descr="red-blood-cells.jpg"/>
          <p:cNvPicPr>
            <a:picLocks noChangeAspect="1"/>
          </p:cNvPicPr>
          <p:nvPr/>
        </p:nvPicPr>
        <p:blipFill>
          <a:blip r:embed="rId2" cstate="print"/>
          <a:stretch>
            <a:fillRect/>
          </a:stretch>
        </p:blipFill>
        <p:spPr>
          <a:xfrm>
            <a:off x="7537450" y="6350"/>
            <a:ext cx="1600200" cy="6858000"/>
          </a:xfrm>
          <a:prstGeom prst="rect">
            <a:avLst/>
          </a:prstGeom>
          <a:effectLst>
            <a:softEdge rad="317500"/>
          </a:effectLst>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457200" y="0"/>
            <a:ext cx="8229600" cy="1143000"/>
          </a:xfrm>
        </p:spPr>
        <p:txBody>
          <a:bodyPr/>
          <a:lstStyle/>
          <a:p>
            <a:r>
              <a:rPr lang="en-US" altLang="ru-RU" sz="4000" b="1" smtClean="0">
                <a:solidFill>
                  <a:srgbClr val="FF9900"/>
                </a:solidFill>
              </a:rPr>
              <a:t>INVESTIGATIONS</a:t>
            </a:r>
            <a:r>
              <a:rPr lang="en-US" altLang="ru-RU" sz="4000" smtClean="0"/>
              <a:t> </a:t>
            </a:r>
            <a:br>
              <a:rPr lang="en-US" altLang="ru-RU" sz="4000" smtClean="0"/>
            </a:br>
            <a:r>
              <a:rPr lang="en-US" altLang="ru-RU" sz="4000" smtClean="0"/>
              <a:t>(</a:t>
            </a:r>
            <a:r>
              <a:rPr lang="en-US" altLang="ru-RU" sz="4000" b="1" smtClean="0"/>
              <a:t>Normo</a:t>
            </a:r>
            <a:r>
              <a:rPr lang="ru-RU" altLang="ru-RU" sz="4000" b="1" smtClean="0"/>
              <a:t>cytic anaemia</a:t>
            </a:r>
            <a:r>
              <a:rPr lang="en-US" altLang="ru-RU" sz="4000" b="1" smtClean="0"/>
              <a:t>)</a:t>
            </a:r>
            <a:endParaRPr lang="ru-RU" altLang="ru-RU" sz="4000" b="1" smtClean="0"/>
          </a:p>
        </p:txBody>
      </p:sp>
      <p:sp>
        <p:nvSpPr>
          <p:cNvPr id="28675" name="Rectangle 3"/>
          <p:cNvSpPr>
            <a:spLocks noGrp="1" noChangeArrowheads="1"/>
          </p:cNvSpPr>
          <p:nvPr>
            <p:ph type="body" idx="1"/>
          </p:nvPr>
        </p:nvSpPr>
        <p:spPr>
          <a:xfrm>
            <a:off x="381000" y="1295400"/>
            <a:ext cx="8229600" cy="4525963"/>
          </a:xfrm>
        </p:spPr>
        <p:txBody>
          <a:bodyPr/>
          <a:lstStyle/>
          <a:p>
            <a:r>
              <a:rPr lang="ru-RU" altLang="ru-RU" b="1" smtClean="0"/>
              <a:t>FBC and film</a:t>
            </a:r>
            <a:r>
              <a:rPr lang="en-US" altLang="ru-RU" b="1" smtClean="0"/>
              <a:t>;</a:t>
            </a:r>
          </a:p>
          <a:p>
            <a:r>
              <a:rPr lang="ru-RU" altLang="ru-RU" b="1" smtClean="0"/>
              <a:t>Tests for haemolysis</a:t>
            </a:r>
            <a:r>
              <a:rPr lang="en-US" altLang="ru-RU" b="1" smtClean="0"/>
              <a:t>;</a:t>
            </a:r>
          </a:p>
          <a:p>
            <a:r>
              <a:rPr lang="ru-RU" altLang="ru-RU" b="1" smtClean="0"/>
              <a:t>Urinalysis</a:t>
            </a:r>
            <a:r>
              <a:rPr lang="en-US" altLang="ru-RU" b="1" smtClean="0"/>
              <a:t>;</a:t>
            </a:r>
          </a:p>
          <a:p>
            <a:r>
              <a:rPr lang="ru-RU" altLang="ru-RU" b="1" smtClean="0"/>
              <a:t>Bone marrow aspiration</a:t>
            </a:r>
          </a:p>
        </p:txBody>
      </p:sp>
      <p:pic>
        <p:nvPicPr>
          <p:cNvPr id="2" name="Picture 1" descr="red-blood-cells.jpg"/>
          <p:cNvPicPr>
            <a:picLocks noChangeAspect="1"/>
          </p:cNvPicPr>
          <p:nvPr/>
        </p:nvPicPr>
        <p:blipFill>
          <a:blip r:embed="rId2" cstate="print"/>
          <a:stretch>
            <a:fillRect/>
          </a:stretch>
        </p:blipFill>
        <p:spPr>
          <a:xfrm>
            <a:off x="7537450" y="6350"/>
            <a:ext cx="1600200" cy="6858000"/>
          </a:xfrm>
          <a:prstGeom prst="rect">
            <a:avLst/>
          </a:prstGeom>
          <a:effectLst>
            <a:softEdge rad="317500"/>
          </a:effectLst>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r>
              <a:rPr lang="en-US" altLang="ru-RU" sz="4000" b="1" smtClean="0">
                <a:solidFill>
                  <a:srgbClr val="FF9900"/>
                </a:solidFill>
              </a:rPr>
              <a:t>INVESTIGATIONS</a:t>
            </a:r>
            <a:r>
              <a:rPr lang="en-US" altLang="ru-RU" sz="4000" smtClean="0"/>
              <a:t> </a:t>
            </a:r>
            <a:br>
              <a:rPr lang="en-US" altLang="ru-RU" sz="4000" smtClean="0"/>
            </a:br>
            <a:r>
              <a:rPr lang="en-US" altLang="ru-RU" sz="4000" smtClean="0"/>
              <a:t>(</a:t>
            </a:r>
            <a:r>
              <a:rPr lang="en-US" altLang="ru-RU" sz="4000" b="1" smtClean="0"/>
              <a:t>Macro</a:t>
            </a:r>
            <a:r>
              <a:rPr lang="ru-RU" altLang="ru-RU" sz="4000" b="1" smtClean="0"/>
              <a:t>cytic anaemia</a:t>
            </a:r>
            <a:r>
              <a:rPr lang="en-US" altLang="ru-RU" sz="4000" b="1" smtClean="0"/>
              <a:t>)</a:t>
            </a:r>
            <a:endParaRPr lang="ru-RU" altLang="ru-RU" sz="4000" b="1" smtClean="0"/>
          </a:p>
        </p:txBody>
      </p:sp>
      <p:sp>
        <p:nvSpPr>
          <p:cNvPr id="29699" name="Rectangle 3"/>
          <p:cNvSpPr>
            <a:spLocks noGrp="1" noChangeArrowheads="1"/>
          </p:cNvSpPr>
          <p:nvPr>
            <p:ph type="body" idx="1"/>
          </p:nvPr>
        </p:nvSpPr>
        <p:spPr/>
        <p:txBody>
          <a:bodyPr/>
          <a:lstStyle/>
          <a:p>
            <a:r>
              <a:rPr lang="ru-RU" altLang="ru-RU" b="1" smtClean="0"/>
              <a:t>FBC and film</a:t>
            </a:r>
          </a:p>
          <a:p>
            <a:r>
              <a:rPr lang="ru-RU" altLang="ru-RU" b="1" smtClean="0"/>
              <a:t>Serum vitamin B12 </a:t>
            </a:r>
            <a:r>
              <a:rPr lang="en-US" altLang="ru-RU" b="1" smtClean="0"/>
              <a:t>level</a:t>
            </a:r>
            <a:endParaRPr lang="ru-RU" altLang="ru-RU" b="1" smtClean="0"/>
          </a:p>
          <a:p>
            <a:r>
              <a:rPr lang="ru-RU" altLang="ru-RU" b="1" smtClean="0"/>
              <a:t>Antiparietal cell antibodies and anti-intrinsic factor antibodies</a:t>
            </a:r>
          </a:p>
          <a:p>
            <a:r>
              <a:rPr lang="ru-RU" altLang="ru-RU" b="1" smtClean="0"/>
              <a:t>Serum and red cell folate</a:t>
            </a:r>
          </a:p>
          <a:p>
            <a:r>
              <a:rPr lang="ru-RU" altLang="ru-RU" b="1" smtClean="0"/>
              <a:t>Bone marrow aspiration</a:t>
            </a:r>
          </a:p>
          <a:p>
            <a:r>
              <a:rPr lang="ru-RU" altLang="ru-RU" b="1" smtClean="0"/>
              <a:t>Further tests</a:t>
            </a:r>
          </a:p>
        </p:txBody>
      </p:sp>
      <p:pic>
        <p:nvPicPr>
          <p:cNvPr id="2" name="Picture 1" descr="red-blood-cells.jpg"/>
          <p:cNvPicPr>
            <a:picLocks noChangeAspect="1"/>
          </p:cNvPicPr>
          <p:nvPr/>
        </p:nvPicPr>
        <p:blipFill>
          <a:blip r:embed="rId2" cstate="print"/>
          <a:stretch>
            <a:fillRect/>
          </a:stretch>
        </p:blipFill>
        <p:spPr>
          <a:xfrm>
            <a:off x="7537450" y="6350"/>
            <a:ext cx="1600200" cy="6858000"/>
          </a:xfrm>
          <a:prstGeom prst="rect">
            <a:avLst/>
          </a:prstGeom>
          <a:effectLst>
            <a:softEdge rad="317500"/>
          </a:effectLst>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red-blood-cells.jpg"/>
          <p:cNvPicPr>
            <a:picLocks noChangeAspect="1"/>
          </p:cNvPicPr>
          <p:nvPr/>
        </p:nvPicPr>
        <p:blipFill>
          <a:blip r:embed="rId2" cstate="print"/>
          <a:stretch>
            <a:fillRect/>
          </a:stretch>
        </p:blipFill>
        <p:spPr>
          <a:xfrm>
            <a:off x="7537450" y="6350"/>
            <a:ext cx="1600200" cy="6858000"/>
          </a:xfrm>
          <a:prstGeom prst="rect">
            <a:avLst/>
          </a:prstGeom>
          <a:effectLst>
            <a:softEdge rad="317500"/>
          </a:effectLst>
        </p:spPr>
      </p:pic>
      <p:sp>
        <p:nvSpPr>
          <p:cNvPr id="30723" name="Rectangle 2"/>
          <p:cNvSpPr>
            <a:spLocks noGrp="1" noChangeArrowheads="1"/>
          </p:cNvSpPr>
          <p:nvPr>
            <p:ph type="title"/>
          </p:nvPr>
        </p:nvSpPr>
        <p:spPr>
          <a:xfrm>
            <a:off x="0" y="0"/>
            <a:ext cx="8686800" cy="1143000"/>
          </a:xfrm>
        </p:spPr>
        <p:txBody>
          <a:bodyPr/>
          <a:lstStyle/>
          <a:p>
            <a:r>
              <a:rPr lang="en-US" altLang="ru-RU" sz="3600" b="1" smtClean="0">
                <a:solidFill>
                  <a:schemeClr val="hlink"/>
                </a:solidFill>
              </a:rPr>
              <a:t>Special Considerations in Determining Anemia</a:t>
            </a:r>
            <a:r>
              <a:rPr lang="en-US" altLang="ru-RU" sz="4000" smtClean="0"/>
              <a:t>	</a:t>
            </a:r>
          </a:p>
        </p:txBody>
      </p:sp>
      <p:sp>
        <p:nvSpPr>
          <p:cNvPr id="30724" name="Rectangle 3"/>
          <p:cNvSpPr>
            <a:spLocks noGrp="1" noChangeArrowheads="1"/>
          </p:cNvSpPr>
          <p:nvPr>
            <p:ph type="body" idx="1"/>
          </p:nvPr>
        </p:nvSpPr>
        <p:spPr>
          <a:xfrm>
            <a:off x="0" y="1371600"/>
            <a:ext cx="7239000" cy="4876800"/>
          </a:xfrm>
        </p:spPr>
        <p:txBody>
          <a:bodyPr/>
          <a:lstStyle/>
          <a:p>
            <a:pPr>
              <a:lnSpc>
                <a:spcPct val="80000"/>
              </a:lnSpc>
            </a:pPr>
            <a:r>
              <a:rPr lang="en-US" altLang="ru-RU" sz="2800" b="1" smtClean="0">
                <a:solidFill>
                  <a:schemeClr val="hlink"/>
                </a:solidFill>
              </a:rPr>
              <a:t>Acute Bleeding</a:t>
            </a:r>
          </a:p>
          <a:p>
            <a:pPr lvl="2">
              <a:lnSpc>
                <a:spcPct val="80000"/>
              </a:lnSpc>
            </a:pPr>
            <a:r>
              <a:rPr lang="en-US" altLang="ru-RU" sz="2200" smtClean="0"/>
              <a:t>Drop in Hb or Hct may not be shown until 36 to 48 hours after acute bleeding (even though patient may be hypotensive)</a:t>
            </a:r>
          </a:p>
          <a:p>
            <a:pPr>
              <a:lnSpc>
                <a:spcPct val="80000"/>
              </a:lnSpc>
            </a:pPr>
            <a:r>
              <a:rPr lang="en-US" altLang="ru-RU" sz="2800" b="1" smtClean="0">
                <a:solidFill>
                  <a:schemeClr val="hlink"/>
                </a:solidFill>
              </a:rPr>
              <a:t>Pregnancy</a:t>
            </a:r>
          </a:p>
          <a:p>
            <a:pPr lvl="2">
              <a:lnSpc>
                <a:spcPct val="80000"/>
              </a:lnSpc>
            </a:pPr>
            <a:r>
              <a:rPr lang="en-US" altLang="ru-RU" sz="2200" smtClean="0"/>
              <a:t>In third trimester, RBC and plasma volume are expanded by 25 and 50%, respectively.</a:t>
            </a:r>
          </a:p>
          <a:p>
            <a:pPr lvl="2">
              <a:lnSpc>
                <a:spcPct val="80000"/>
              </a:lnSpc>
            </a:pPr>
            <a:r>
              <a:rPr lang="en-US" altLang="ru-RU" sz="2200" smtClean="0"/>
              <a:t>Labs will show reductions in Hgb, Hct, and RBC count, often to anemic levels, but according to RBC mass, they are actually polycythemic</a:t>
            </a:r>
          </a:p>
          <a:p>
            <a:pPr>
              <a:lnSpc>
                <a:spcPct val="80000"/>
              </a:lnSpc>
            </a:pPr>
            <a:r>
              <a:rPr lang="en-US" altLang="ru-RU" sz="2800" b="1" smtClean="0">
                <a:solidFill>
                  <a:schemeClr val="hlink"/>
                </a:solidFill>
              </a:rPr>
              <a:t>Volume Depletion</a:t>
            </a:r>
          </a:p>
          <a:p>
            <a:pPr lvl="2">
              <a:lnSpc>
                <a:spcPct val="80000"/>
              </a:lnSpc>
            </a:pPr>
            <a:r>
              <a:rPr lang="en-US" altLang="ru-RU" sz="2200" smtClean="0"/>
              <a:t>Patient’s who are severely volume depleted may not show anemia until after rehydrated </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0" y="0"/>
            <a:ext cx="9144000" cy="1143000"/>
          </a:xfrm>
        </p:spPr>
        <p:txBody>
          <a:bodyPr/>
          <a:lstStyle/>
          <a:p>
            <a:r>
              <a:rPr lang="ru-RU" altLang="ru-RU" sz="4000" b="1" smtClean="0"/>
              <a:t>Normal</a:t>
            </a:r>
            <a:br>
              <a:rPr lang="ru-RU" altLang="ru-RU" sz="4000" b="1" smtClean="0"/>
            </a:br>
            <a:r>
              <a:rPr lang="ru-RU" altLang="ru-RU" sz="4000" b="1" smtClean="0"/>
              <a:t>Peripheral Blood Smear</a:t>
            </a:r>
          </a:p>
        </p:txBody>
      </p:sp>
      <p:sp>
        <p:nvSpPr>
          <p:cNvPr id="4099" name="Rectangle 3"/>
          <p:cNvSpPr>
            <a:spLocks noGrp="1" noChangeArrowheads="1"/>
          </p:cNvSpPr>
          <p:nvPr>
            <p:ph type="body" idx="1"/>
          </p:nvPr>
        </p:nvSpPr>
        <p:spPr>
          <a:xfrm>
            <a:off x="457200" y="5562600"/>
            <a:ext cx="8229600" cy="1295400"/>
          </a:xfrm>
        </p:spPr>
        <p:txBody>
          <a:bodyPr/>
          <a:lstStyle/>
          <a:p>
            <a:pPr>
              <a:lnSpc>
                <a:spcPct val="80000"/>
              </a:lnSpc>
            </a:pPr>
            <a:r>
              <a:rPr lang="ru-RU" altLang="ru-RU" sz="1200" b="1" smtClean="0"/>
              <a:t>A drop of blood is applied against a glass slide that is subsequently stained with polychrome stains (Wright-Giemsa) to permit identification of the various cell types. </a:t>
            </a:r>
            <a:endParaRPr lang="en-US" altLang="ru-RU" sz="1200" b="1" smtClean="0"/>
          </a:p>
          <a:p>
            <a:pPr>
              <a:lnSpc>
                <a:spcPct val="80000"/>
              </a:lnSpc>
            </a:pPr>
            <a:r>
              <a:rPr lang="ru-RU" altLang="ru-RU" sz="1200" b="1" smtClean="0"/>
              <a:t>These stains are mixtures of basic dyes (methylene blue) that are blue and acidic dyes (eosin) that are red. </a:t>
            </a:r>
            <a:endParaRPr lang="en-US" altLang="ru-RU" sz="1200" b="1" smtClean="0"/>
          </a:p>
          <a:p>
            <a:pPr>
              <a:lnSpc>
                <a:spcPct val="80000"/>
              </a:lnSpc>
            </a:pPr>
            <a:r>
              <a:rPr lang="ru-RU" altLang="ru-RU" sz="1200" b="1" smtClean="0"/>
              <a:t>Thus, acid components of the cell (nucleus, cytoplasmic RNA, basophilic granules) stain blue or purple, and basic components of the cell (eosinophilic granules) stain red or orange. </a:t>
            </a:r>
          </a:p>
        </p:txBody>
      </p:sp>
      <p:pic>
        <p:nvPicPr>
          <p:cNvPr id="4100" name="Picture 5" descr="Nor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1524000"/>
            <a:ext cx="647700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red-blood-cells.jpg"/>
          <p:cNvPicPr>
            <a:picLocks noChangeAspect="1"/>
          </p:cNvPicPr>
          <p:nvPr/>
        </p:nvPicPr>
        <p:blipFill>
          <a:blip r:embed="rId2" cstate="print"/>
          <a:stretch>
            <a:fillRect/>
          </a:stretch>
        </p:blipFill>
        <p:spPr>
          <a:xfrm>
            <a:off x="7537450" y="6350"/>
            <a:ext cx="1600200" cy="6858000"/>
          </a:xfrm>
          <a:prstGeom prst="rect">
            <a:avLst/>
          </a:prstGeom>
          <a:effectLst>
            <a:softEdge rad="317500"/>
          </a:effectLst>
        </p:spPr>
      </p:pic>
      <p:sp>
        <p:nvSpPr>
          <p:cNvPr id="4" name="Текст 3"/>
          <p:cNvSpPr>
            <a:spLocks noGrp="1"/>
          </p:cNvSpPr>
          <p:nvPr>
            <p:ph type="body" idx="4294967295"/>
          </p:nvPr>
        </p:nvSpPr>
        <p:spPr>
          <a:xfrm>
            <a:off x="609600" y="1143000"/>
            <a:ext cx="3895725" cy="722313"/>
          </a:xfrm>
          <a:ln w="15875" cap="rnd" algn="ctr"/>
          <a:effectLst>
            <a:outerShdw blurRad="50800" dist="25400" dir="5400000" rotWithShape="0">
              <a:srgbClr val="000000">
                <a:alpha val="35000"/>
              </a:srgbClr>
            </a:outerShdw>
          </a:effectLst>
        </p:spPr>
        <p:txBody>
          <a:bodyPr anchor="ctr">
            <a:noAutofit/>
          </a:bodyPr>
          <a:lstStyle/>
          <a:p>
            <a:pPr marL="0" indent="0">
              <a:buFontTx/>
              <a:buNone/>
              <a:defRPr/>
            </a:pPr>
            <a:r>
              <a:rPr lang="en-US" sz="2700" b="1" smtClean="0">
                <a:solidFill>
                  <a:srgbClr val="FF9900"/>
                </a:solidFill>
              </a:rPr>
              <a:t>Sign / Index</a:t>
            </a:r>
            <a:r>
              <a:rPr lang="uk-UA" sz="2700" b="1" smtClean="0">
                <a:solidFill>
                  <a:srgbClr val="FF9900"/>
                </a:solidFill>
              </a:rPr>
              <a:t> </a:t>
            </a:r>
            <a:endParaRPr lang="ru-RU" sz="2700" b="1" smtClean="0">
              <a:solidFill>
                <a:srgbClr val="FF9900"/>
              </a:solidFill>
            </a:endParaRPr>
          </a:p>
        </p:txBody>
      </p:sp>
      <p:sp>
        <p:nvSpPr>
          <p:cNvPr id="6" name="Текст 5"/>
          <p:cNvSpPr>
            <a:spLocks noGrp="1"/>
          </p:cNvSpPr>
          <p:nvPr>
            <p:ph type="body" sz="half" idx="4294967295"/>
          </p:nvPr>
        </p:nvSpPr>
        <p:spPr>
          <a:xfrm>
            <a:off x="4800600" y="1143000"/>
            <a:ext cx="4343400" cy="720725"/>
          </a:xfrm>
          <a:ln w="15875" cap="rnd" algn="ctr"/>
          <a:effectLst>
            <a:outerShdw blurRad="50800" dist="25400" dir="5400000" rotWithShape="0">
              <a:srgbClr val="000000">
                <a:alpha val="35000"/>
              </a:srgbClr>
            </a:outerShdw>
          </a:effectLst>
        </p:spPr>
        <p:txBody>
          <a:bodyPr anchor="ctr">
            <a:noAutofit/>
          </a:bodyPr>
          <a:lstStyle/>
          <a:p>
            <a:pPr marL="0" indent="0">
              <a:buFontTx/>
              <a:buNone/>
              <a:defRPr/>
            </a:pPr>
            <a:r>
              <a:rPr lang="en-US" sz="2700" b="1" smtClean="0">
                <a:solidFill>
                  <a:srgbClr val="FF9900"/>
                </a:solidFill>
              </a:rPr>
              <a:t>IRON DEFICIENT ANEMIA</a:t>
            </a:r>
            <a:endParaRPr lang="ru-RU" sz="2700" b="1" smtClean="0">
              <a:solidFill>
                <a:srgbClr val="FF9900"/>
              </a:solidFill>
            </a:endParaRPr>
          </a:p>
        </p:txBody>
      </p:sp>
      <p:sp>
        <p:nvSpPr>
          <p:cNvPr id="31749" name="Содержимое 4"/>
          <p:cNvSpPr>
            <a:spLocks noGrp="1"/>
          </p:cNvSpPr>
          <p:nvPr>
            <p:ph sz="quarter" idx="4294967295"/>
          </p:nvPr>
        </p:nvSpPr>
        <p:spPr>
          <a:xfrm>
            <a:off x="457200" y="1981200"/>
            <a:ext cx="4041775" cy="3817938"/>
          </a:xfrm>
        </p:spPr>
        <p:txBody>
          <a:bodyPr/>
          <a:lstStyle/>
          <a:p>
            <a:pPr marL="273050" indent="-273050">
              <a:lnSpc>
                <a:spcPct val="80000"/>
              </a:lnSpc>
              <a:buFontTx/>
              <a:buNone/>
            </a:pPr>
            <a:r>
              <a:rPr lang="en-US" altLang="ru-RU" sz="2900" b="1" smtClean="0"/>
              <a:t>Hb</a:t>
            </a:r>
            <a:endParaRPr lang="uk-UA" altLang="ru-RU" sz="2900" b="1" smtClean="0"/>
          </a:p>
          <a:p>
            <a:pPr marL="273050" indent="-273050">
              <a:lnSpc>
                <a:spcPct val="80000"/>
              </a:lnSpc>
              <a:buFontTx/>
              <a:buNone/>
            </a:pPr>
            <a:r>
              <a:rPr lang="en-US" altLang="ru-RU" sz="2900" b="1" smtClean="0"/>
              <a:t>RBC</a:t>
            </a:r>
            <a:endParaRPr lang="uk-UA" altLang="ru-RU" sz="2900" b="1" smtClean="0"/>
          </a:p>
          <a:p>
            <a:pPr marL="273050" indent="-273050">
              <a:lnSpc>
                <a:spcPct val="80000"/>
              </a:lnSpc>
              <a:buFontTx/>
              <a:buNone/>
            </a:pPr>
            <a:r>
              <a:rPr lang="en-US" altLang="ru-RU" sz="2900" b="1" smtClean="0"/>
              <a:t>CI</a:t>
            </a:r>
            <a:endParaRPr lang="uk-UA" altLang="ru-RU" sz="2900" b="1" smtClean="0"/>
          </a:p>
          <a:p>
            <a:pPr marL="273050" indent="-273050">
              <a:lnSpc>
                <a:spcPct val="80000"/>
              </a:lnSpc>
              <a:buFontTx/>
              <a:buNone/>
            </a:pPr>
            <a:r>
              <a:rPr lang="en-US" altLang="ru-RU" sz="2900" b="1" smtClean="0"/>
              <a:t>RBC diameter</a:t>
            </a:r>
            <a:endParaRPr lang="uk-UA" altLang="ru-RU" sz="2900" b="1" smtClean="0"/>
          </a:p>
          <a:p>
            <a:pPr marL="273050" indent="-273050">
              <a:lnSpc>
                <a:spcPct val="80000"/>
              </a:lnSpc>
              <a:buFontTx/>
              <a:buNone/>
            </a:pPr>
            <a:r>
              <a:rPr lang="uk-UA" altLang="ru-RU" sz="2900" b="1" smtClean="0"/>
              <a:t>МС</a:t>
            </a:r>
            <a:r>
              <a:rPr lang="en-US" altLang="ru-RU" sz="2900" b="1" smtClean="0"/>
              <a:t>V</a:t>
            </a:r>
          </a:p>
          <a:p>
            <a:pPr marL="273050" indent="-273050">
              <a:lnSpc>
                <a:spcPct val="80000"/>
              </a:lnSpc>
              <a:buFontTx/>
              <a:buNone/>
            </a:pPr>
            <a:r>
              <a:rPr lang="uk-UA" altLang="ru-RU" sz="2900" b="1" smtClean="0"/>
              <a:t>МСН</a:t>
            </a:r>
          </a:p>
          <a:p>
            <a:pPr marL="273050" indent="-273050">
              <a:lnSpc>
                <a:spcPct val="80000"/>
              </a:lnSpc>
              <a:buFontTx/>
              <a:buNone/>
            </a:pPr>
            <a:r>
              <a:rPr lang="uk-UA" altLang="ru-RU" sz="2900" b="1" smtClean="0"/>
              <a:t>МССН</a:t>
            </a:r>
          </a:p>
          <a:p>
            <a:pPr marL="273050" indent="-273050">
              <a:lnSpc>
                <a:spcPct val="80000"/>
              </a:lnSpc>
              <a:buFontTx/>
              <a:buNone/>
            </a:pPr>
            <a:r>
              <a:rPr lang="en-US" altLang="ru-RU" sz="2900" b="1" smtClean="0"/>
              <a:t>R</a:t>
            </a:r>
            <a:r>
              <a:rPr lang="uk-UA" altLang="ru-RU" sz="2900" b="1" smtClean="0"/>
              <a:t>eticulocytes</a:t>
            </a:r>
            <a:r>
              <a:rPr lang="uk-UA" altLang="ru-RU" sz="2900" smtClean="0"/>
              <a:t> </a:t>
            </a:r>
            <a:endParaRPr lang="ru-RU" altLang="ru-RU" sz="2900" smtClean="0"/>
          </a:p>
        </p:txBody>
      </p:sp>
      <p:sp>
        <p:nvSpPr>
          <p:cNvPr id="31750" name="Содержимое 6"/>
          <p:cNvSpPr>
            <a:spLocks noGrp="1"/>
          </p:cNvSpPr>
          <p:nvPr>
            <p:ph sz="quarter" idx="4294967295"/>
          </p:nvPr>
        </p:nvSpPr>
        <p:spPr>
          <a:xfrm>
            <a:off x="5105400" y="1905000"/>
            <a:ext cx="4038600" cy="3822700"/>
          </a:xfrm>
        </p:spPr>
        <p:txBody>
          <a:bodyPr/>
          <a:lstStyle/>
          <a:p>
            <a:pPr marL="273050" indent="-273050">
              <a:lnSpc>
                <a:spcPct val="90000"/>
              </a:lnSpc>
              <a:buFontTx/>
              <a:buNone/>
            </a:pPr>
            <a:r>
              <a:rPr lang="en-US" altLang="ru-RU" sz="2800" smtClean="0"/>
              <a:t>Decreased</a:t>
            </a:r>
            <a:endParaRPr lang="uk-UA" altLang="ru-RU" sz="2800" smtClean="0"/>
          </a:p>
          <a:p>
            <a:pPr marL="273050" indent="-273050">
              <a:lnSpc>
                <a:spcPct val="90000"/>
              </a:lnSpc>
              <a:buFontTx/>
              <a:buNone/>
            </a:pPr>
            <a:r>
              <a:rPr lang="en-US" altLang="ru-RU" sz="2800" smtClean="0"/>
              <a:t>Decreased</a:t>
            </a:r>
            <a:endParaRPr lang="uk-UA" altLang="ru-RU" sz="2800" smtClean="0"/>
          </a:p>
          <a:p>
            <a:pPr marL="273050" indent="-273050">
              <a:lnSpc>
                <a:spcPct val="90000"/>
              </a:lnSpc>
              <a:buFontTx/>
              <a:buNone/>
            </a:pPr>
            <a:r>
              <a:rPr lang="en-US" altLang="ru-RU" sz="2800" smtClean="0"/>
              <a:t>Decreased</a:t>
            </a:r>
            <a:endParaRPr lang="uk-UA" altLang="ru-RU" sz="2800" smtClean="0"/>
          </a:p>
          <a:p>
            <a:pPr marL="273050" indent="-273050">
              <a:lnSpc>
                <a:spcPct val="90000"/>
              </a:lnSpc>
              <a:buFontTx/>
              <a:buNone/>
            </a:pPr>
            <a:r>
              <a:rPr lang="en-US" altLang="ru-RU" sz="2800" smtClean="0"/>
              <a:t>Decreased</a:t>
            </a:r>
            <a:endParaRPr lang="uk-UA" altLang="ru-RU" sz="2800" smtClean="0"/>
          </a:p>
          <a:p>
            <a:pPr marL="273050" indent="-273050">
              <a:lnSpc>
                <a:spcPct val="90000"/>
              </a:lnSpc>
              <a:buFontTx/>
              <a:buNone/>
            </a:pPr>
            <a:r>
              <a:rPr lang="en-US" altLang="ru-RU" sz="2800" smtClean="0"/>
              <a:t>N (Decreased)</a:t>
            </a:r>
            <a:endParaRPr lang="uk-UA" altLang="ru-RU" sz="2800" smtClean="0"/>
          </a:p>
          <a:p>
            <a:pPr marL="273050" indent="-273050">
              <a:lnSpc>
                <a:spcPct val="90000"/>
              </a:lnSpc>
              <a:buFontTx/>
              <a:buNone/>
            </a:pPr>
            <a:r>
              <a:rPr lang="en-US" altLang="ru-RU" sz="2800" smtClean="0"/>
              <a:t>Decreased</a:t>
            </a:r>
            <a:endParaRPr lang="uk-UA" altLang="ru-RU" sz="2800" smtClean="0"/>
          </a:p>
          <a:p>
            <a:pPr marL="273050" indent="-273050">
              <a:lnSpc>
                <a:spcPct val="90000"/>
              </a:lnSpc>
              <a:buFontTx/>
              <a:buNone/>
            </a:pPr>
            <a:r>
              <a:rPr lang="en-US" altLang="ru-RU" sz="2800" smtClean="0"/>
              <a:t>Decreased</a:t>
            </a:r>
            <a:endParaRPr lang="uk-UA" altLang="ru-RU" sz="2800" smtClean="0"/>
          </a:p>
          <a:p>
            <a:pPr marL="273050" indent="-273050">
              <a:lnSpc>
                <a:spcPct val="90000"/>
              </a:lnSpc>
              <a:buFontTx/>
              <a:buNone/>
            </a:pPr>
            <a:r>
              <a:rPr lang="en-US" altLang="ru-RU" sz="2800" smtClean="0"/>
              <a:t>N</a:t>
            </a:r>
            <a:endParaRPr lang="uk-UA" altLang="ru-RU" sz="2800" smtClean="0"/>
          </a:p>
          <a:p>
            <a:pPr marL="273050" indent="-273050">
              <a:lnSpc>
                <a:spcPct val="90000"/>
              </a:lnSpc>
            </a:pPr>
            <a:endParaRPr lang="ru-RU" altLang="ru-RU" sz="2800" smtClean="0"/>
          </a:p>
        </p:txBody>
      </p:sp>
      <p:sp>
        <p:nvSpPr>
          <p:cNvPr id="31751" name="Заголовок 1"/>
          <p:cNvSpPr>
            <a:spLocks noGrp="1"/>
          </p:cNvSpPr>
          <p:nvPr>
            <p:ph type="title" idx="4294967295"/>
          </p:nvPr>
        </p:nvSpPr>
        <p:spPr>
          <a:xfrm>
            <a:off x="0" y="0"/>
            <a:ext cx="8229600" cy="1143000"/>
          </a:xfrm>
        </p:spPr>
        <p:txBody>
          <a:bodyPr anchor="b"/>
          <a:lstStyle/>
          <a:p>
            <a:r>
              <a:rPr lang="en-US" altLang="ru-RU" sz="4000" b="1" smtClean="0"/>
              <a:t>ANEMIA EVALUATION (CBC) - 1</a:t>
            </a:r>
            <a:endParaRPr lang="ru-RU" altLang="ru-RU" sz="4000" b="1" smtClean="0"/>
          </a:p>
        </p:txBody>
      </p:sp>
      <p:sp>
        <p:nvSpPr>
          <p:cNvPr id="8" name="Стрелка вправо 7"/>
          <p:cNvSpPr/>
          <p:nvPr/>
        </p:nvSpPr>
        <p:spPr>
          <a:xfrm>
            <a:off x="3429000" y="2057400"/>
            <a:ext cx="1357313" cy="2143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b="0"/>
          </a:p>
        </p:txBody>
      </p:sp>
      <p:sp>
        <p:nvSpPr>
          <p:cNvPr id="9" name="Стрелка вправо 8"/>
          <p:cNvSpPr/>
          <p:nvPr/>
        </p:nvSpPr>
        <p:spPr>
          <a:xfrm>
            <a:off x="1905000" y="4419600"/>
            <a:ext cx="2957513" cy="2143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b="0"/>
          </a:p>
        </p:txBody>
      </p:sp>
      <p:sp>
        <p:nvSpPr>
          <p:cNvPr id="10" name="Стрелка вправо 9"/>
          <p:cNvSpPr/>
          <p:nvPr/>
        </p:nvSpPr>
        <p:spPr>
          <a:xfrm>
            <a:off x="2057400" y="4800600"/>
            <a:ext cx="2762250" cy="228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b="0"/>
          </a:p>
        </p:txBody>
      </p:sp>
      <p:sp>
        <p:nvSpPr>
          <p:cNvPr id="11" name="Стрелка вправо 10"/>
          <p:cNvSpPr/>
          <p:nvPr/>
        </p:nvSpPr>
        <p:spPr>
          <a:xfrm>
            <a:off x="3429000" y="5257800"/>
            <a:ext cx="1357313" cy="2143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b="0"/>
          </a:p>
        </p:txBody>
      </p:sp>
      <p:sp>
        <p:nvSpPr>
          <p:cNvPr id="12" name="Стрелка вправо 11"/>
          <p:cNvSpPr/>
          <p:nvPr/>
        </p:nvSpPr>
        <p:spPr>
          <a:xfrm>
            <a:off x="2362200" y="3886200"/>
            <a:ext cx="2514600" cy="2143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b="0"/>
          </a:p>
        </p:txBody>
      </p:sp>
      <p:sp>
        <p:nvSpPr>
          <p:cNvPr id="13" name="Стрелка вправо 12"/>
          <p:cNvSpPr/>
          <p:nvPr/>
        </p:nvSpPr>
        <p:spPr>
          <a:xfrm>
            <a:off x="3505200" y="3429000"/>
            <a:ext cx="1295400" cy="228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b="0"/>
          </a:p>
        </p:txBody>
      </p:sp>
      <p:sp>
        <p:nvSpPr>
          <p:cNvPr id="14" name="Стрелка вправо 13"/>
          <p:cNvSpPr/>
          <p:nvPr/>
        </p:nvSpPr>
        <p:spPr>
          <a:xfrm>
            <a:off x="2209800" y="2971800"/>
            <a:ext cx="2581275" cy="2143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b="0"/>
          </a:p>
        </p:txBody>
      </p:sp>
      <p:sp>
        <p:nvSpPr>
          <p:cNvPr id="15" name="Стрелка вправо 14"/>
          <p:cNvSpPr/>
          <p:nvPr/>
        </p:nvSpPr>
        <p:spPr>
          <a:xfrm>
            <a:off x="3124200" y="2514600"/>
            <a:ext cx="1724025" cy="2143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b="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red-blood-cells.jpg"/>
          <p:cNvPicPr>
            <a:picLocks noChangeAspect="1"/>
          </p:cNvPicPr>
          <p:nvPr/>
        </p:nvPicPr>
        <p:blipFill>
          <a:blip r:embed="rId2" cstate="print"/>
          <a:stretch>
            <a:fillRect/>
          </a:stretch>
        </p:blipFill>
        <p:spPr>
          <a:xfrm>
            <a:off x="7537450" y="6350"/>
            <a:ext cx="1600200" cy="6858000"/>
          </a:xfrm>
          <a:prstGeom prst="rect">
            <a:avLst/>
          </a:prstGeom>
          <a:effectLst>
            <a:softEdge rad="317500"/>
          </a:effectLst>
        </p:spPr>
      </p:pic>
      <p:sp>
        <p:nvSpPr>
          <p:cNvPr id="4" name="Текст 3"/>
          <p:cNvSpPr>
            <a:spLocks noGrp="1"/>
          </p:cNvSpPr>
          <p:nvPr>
            <p:ph type="body" idx="4294967295"/>
          </p:nvPr>
        </p:nvSpPr>
        <p:spPr>
          <a:xfrm>
            <a:off x="381000" y="990600"/>
            <a:ext cx="3895725" cy="722313"/>
          </a:xfrm>
          <a:ln w="15875" cap="rnd" algn="ctr"/>
          <a:effectLst>
            <a:outerShdw blurRad="50800" dist="25400" dir="5400000" rotWithShape="0">
              <a:srgbClr val="000000">
                <a:alpha val="35000"/>
              </a:srgbClr>
            </a:outerShdw>
          </a:effectLst>
        </p:spPr>
        <p:txBody>
          <a:bodyPr anchor="ctr">
            <a:noAutofit/>
          </a:bodyPr>
          <a:lstStyle/>
          <a:p>
            <a:pPr marL="0" indent="0">
              <a:buFontTx/>
              <a:buNone/>
              <a:defRPr/>
            </a:pPr>
            <a:r>
              <a:rPr lang="en-US" sz="2800" b="1" smtClean="0">
                <a:solidFill>
                  <a:srgbClr val="FF9900"/>
                </a:solidFill>
              </a:rPr>
              <a:t>Sign / Index</a:t>
            </a:r>
            <a:r>
              <a:rPr lang="uk-UA" sz="2800" b="1" smtClean="0">
                <a:solidFill>
                  <a:srgbClr val="FF9900"/>
                </a:solidFill>
              </a:rPr>
              <a:t> </a:t>
            </a:r>
            <a:endParaRPr lang="ru-RU" sz="2800" b="1" smtClean="0">
              <a:solidFill>
                <a:srgbClr val="FF9900"/>
              </a:solidFill>
            </a:endParaRPr>
          </a:p>
        </p:txBody>
      </p:sp>
      <p:sp>
        <p:nvSpPr>
          <p:cNvPr id="6" name="Текст 5"/>
          <p:cNvSpPr>
            <a:spLocks noGrp="1"/>
          </p:cNvSpPr>
          <p:nvPr>
            <p:ph type="body" sz="half" idx="4294967295"/>
          </p:nvPr>
        </p:nvSpPr>
        <p:spPr>
          <a:xfrm>
            <a:off x="4876800" y="914400"/>
            <a:ext cx="3897313" cy="720725"/>
          </a:xfrm>
          <a:ln w="15875" cap="rnd" algn="ctr"/>
          <a:effectLst>
            <a:outerShdw blurRad="50800" dist="25400" dir="5400000" rotWithShape="0">
              <a:srgbClr val="000000">
                <a:alpha val="35000"/>
              </a:srgbClr>
            </a:outerShdw>
          </a:effectLst>
        </p:spPr>
        <p:txBody>
          <a:bodyPr anchor="ctr">
            <a:noAutofit/>
          </a:bodyPr>
          <a:lstStyle/>
          <a:p>
            <a:pPr marL="0" indent="0">
              <a:buFontTx/>
              <a:buNone/>
              <a:defRPr/>
            </a:pPr>
            <a:r>
              <a:rPr lang="en-US" sz="2700" b="1" smtClean="0">
                <a:solidFill>
                  <a:srgbClr val="FF9900"/>
                </a:solidFill>
              </a:rPr>
              <a:t>HEMOLYTIC ANEMIA</a:t>
            </a:r>
            <a:endParaRPr lang="ru-RU" sz="2700" b="1" smtClean="0">
              <a:solidFill>
                <a:srgbClr val="FF9900"/>
              </a:solidFill>
            </a:endParaRPr>
          </a:p>
        </p:txBody>
      </p:sp>
      <p:sp>
        <p:nvSpPr>
          <p:cNvPr id="32773" name="Содержимое 4"/>
          <p:cNvSpPr>
            <a:spLocks noGrp="1"/>
          </p:cNvSpPr>
          <p:nvPr>
            <p:ph sz="quarter" idx="4294967295"/>
          </p:nvPr>
        </p:nvSpPr>
        <p:spPr>
          <a:xfrm>
            <a:off x="228600" y="1828800"/>
            <a:ext cx="4041775" cy="3817938"/>
          </a:xfrm>
        </p:spPr>
        <p:txBody>
          <a:bodyPr/>
          <a:lstStyle/>
          <a:p>
            <a:pPr marL="273050" indent="-273050">
              <a:lnSpc>
                <a:spcPct val="80000"/>
              </a:lnSpc>
              <a:buFontTx/>
              <a:buNone/>
            </a:pPr>
            <a:r>
              <a:rPr lang="en-US" altLang="ru-RU" sz="2900" b="1" smtClean="0"/>
              <a:t>Hb</a:t>
            </a:r>
            <a:endParaRPr lang="uk-UA" altLang="ru-RU" sz="2900" b="1" smtClean="0"/>
          </a:p>
          <a:p>
            <a:pPr marL="273050" indent="-273050">
              <a:lnSpc>
                <a:spcPct val="80000"/>
              </a:lnSpc>
              <a:buFontTx/>
              <a:buNone/>
            </a:pPr>
            <a:r>
              <a:rPr lang="en-US" altLang="ru-RU" sz="2900" b="1" smtClean="0"/>
              <a:t>RBC</a:t>
            </a:r>
            <a:endParaRPr lang="uk-UA" altLang="ru-RU" sz="2900" b="1" smtClean="0"/>
          </a:p>
          <a:p>
            <a:pPr marL="273050" indent="-273050">
              <a:lnSpc>
                <a:spcPct val="80000"/>
              </a:lnSpc>
              <a:buFontTx/>
              <a:buNone/>
            </a:pPr>
            <a:r>
              <a:rPr lang="en-US" altLang="ru-RU" sz="2900" b="1" smtClean="0"/>
              <a:t>CI</a:t>
            </a:r>
            <a:endParaRPr lang="uk-UA" altLang="ru-RU" sz="2900" b="1" smtClean="0"/>
          </a:p>
          <a:p>
            <a:pPr marL="273050" indent="-273050">
              <a:lnSpc>
                <a:spcPct val="80000"/>
              </a:lnSpc>
              <a:buFontTx/>
              <a:buNone/>
            </a:pPr>
            <a:r>
              <a:rPr lang="en-US" altLang="ru-RU" sz="2900" b="1" smtClean="0"/>
              <a:t>RBC diameter</a:t>
            </a:r>
            <a:endParaRPr lang="uk-UA" altLang="ru-RU" sz="2900" b="1" smtClean="0"/>
          </a:p>
          <a:p>
            <a:pPr marL="273050" indent="-273050">
              <a:lnSpc>
                <a:spcPct val="80000"/>
              </a:lnSpc>
              <a:buFontTx/>
              <a:buNone/>
            </a:pPr>
            <a:r>
              <a:rPr lang="uk-UA" altLang="ru-RU" sz="2900" b="1" smtClean="0"/>
              <a:t>МС</a:t>
            </a:r>
            <a:r>
              <a:rPr lang="en-US" altLang="ru-RU" sz="2900" b="1" smtClean="0"/>
              <a:t>V</a:t>
            </a:r>
          </a:p>
          <a:p>
            <a:pPr marL="273050" indent="-273050">
              <a:lnSpc>
                <a:spcPct val="80000"/>
              </a:lnSpc>
              <a:buFontTx/>
              <a:buNone/>
            </a:pPr>
            <a:r>
              <a:rPr lang="uk-UA" altLang="ru-RU" sz="2900" b="1" smtClean="0"/>
              <a:t>МСН</a:t>
            </a:r>
          </a:p>
          <a:p>
            <a:pPr marL="273050" indent="-273050">
              <a:lnSpc>
                <a:spcPct val="80000"/>
              </a:lnSpc>
              <a:buFontTx/>
              <a:buNone/>
            </a:pPr>
            <a:r>
              <a:rPr lang="uk-UA" altLang="ru-RU" sz="2900" b="1" smtClean="0"/>
              <a:t>МССН</a:t>
            </a:r>
          </a:p>
          <a:p>
            <a:pPr marL="273050" indent="-273050">
              <a:lnSpc>
                <a:spcPct val="80000"/>
              </a:lnSpc>
              <a:buFontTx/>
              <a:buNone/>
            </a:pPr>
            <a:r>
              <a:rPr lang="en-US" altLang="ru-RU" sz="2900" b="1" smtClean="0"/>
              <a:t>R</a:t>
            </a:r>
            <a:r>
              <a:rPr lang="uk-UA" altLang="ru-RU" sz="2900" b="1" smtClean="0"/>
              <a:t>eticulocytes</a:t>
            </a:r>
            <a:endParaRPr lang="ru-RU" altLang="ru-RU" sz="2900" b="1" smtClean="0"/>
          </a:p>
        </p:txBody>
      </p:sp>
      <p:sp>
        <p:nvSpPr>
          <p:cNvPr id="32774" name="Содержимое 6"/>
          <p:cNvSpPr>
            <a:spLocks noGrp="1"/>
          </p:cNvSpPr>
          <p:nvPr>
            <p:ph sz="quarter" idx="4294967295"/>
          </p:nvPr>
        </p:nvSpPr>
        <p:spPr>
          <a:xfrm>
            <a:off x="4724400" y="1676400"/>
            <a:ext cx="4038600" cy="4495800"/>
          </a:xfrm>
        </p:spPr>
        <p:txBody>
          <a:bodyPr/>
          <a:lstStyle/>
          <a:p>
            <a:pPr marL="273050" indent="-273050">
              <a:lnSpc>
                <a:spcPct val="90000"/>
              </a:lnSpc>
              <a:buFontTx/>
              <a:buNone/>
            </a:pPr>
            <a:r>
              <a:rPr lang="en-US" altLang="ru-RU" sz="2900" smtClean="0"/>
              <a:t>Sharply reduced</a:t>
            </a:r>
            <a:endParaRPr lang="uk-UA" altLang="ru-RU" sz="2900" smtClean="0"/>
          </a:p>
          <a:p>
            <a:pPr marL="273050" indent="-273050">
              <a:lnSpc>
                <a:spcPct val="90000"/>
              </a:lnSpc>
              <a:buFontTx/>
              <a:buNone/>
            </a:pPr>
            <a:r>
              <a:rPr lang="en-US" altLang="ru-RU" sz="2900" smtClean="0"/>
              <a:t>Decreased</a:t>
            </a:r>
            <a:endParaRPr lang="uk-UA" altLang="ru-RU" sz="2900" smtClean="0"/>
          </a:p>
          <a:p>
            <a:pPr marL="273050" indent="-273050">
              <a:lnSpc>
                <a:spcPct val="90000"/>
              </a:lnSpc>
              <a:buFontTx/>
              <a:buNone/>
            </a:pPr>
            <a:r>
              <a:rPr lang="en-US" altLang="ru-RU" sz="2900" smtClean="0"/>
              <a:t>N</a:t>
            </a:r>
            <a:endParaRPr lang="uk-UA" altLang="ru-RU" sz="2900" smtClean="0"/>
          </a:p>
          <a:p>
            <a:pPr marL="273050" indent="-273050">
              <a:lnSpc>
                <a:spcPct val="90000"/>
              </a:lnSpc>
              <a:buFontTx/>
              <a:buNone/>
            </a:pPr>
            <a:r>
              <a:rPr lang="en-US" altLang="ru-RU" sz="2900" smtClean="0"/>
              <a:t>Decreased</a:t>
            </a:r>
            <a:endParaRPr lang="uk-UA" altLang="ru-RU" sz="2900" smtClean="0"/>
          </a:p>
          <a:p>
            <a:pPr marL="273050" indent="-273050">
              <a:lnSpc>
                <a:spcPct val="90000"/>
              </a:lnSpc>
              <a:buFontTx/>
              <a:buNone/>
            </a:pPr>
            <a:r>
              <a:rPr lang="en-US" altLang="ru-RU" sz="2900" smtClean="0"/>
              <a:t>N (Increased)</a:t>
            </a:r>
            <a:r>
              <a:rPr lang="uk-UA" altLang="ru-RU" sz="2900" smtClean="0"/>
              <a:t> </a:t>
            </a:r>
          </a:p>
          <a:p>
            <a:pPr marL="273050" indent="-273050">
              <a:lnSpc>
                <a:spcPct val="90000"/>
              </a:lnSpc>
              <a:buFontTx/>
              <a:buNone/>
            </a:pPr>
            <a:r>
              <a:rPr lang="en-US" altLang="ru-RU" sz="2900" smtClean="0"/>
              <a:t>N (Increased)</a:t>
            </a:r>
            <a:endParaRPr lang="uk-UA" altLang="ru-RU" sz="2900" smtClean="0"/>
          </a:p>
          <a:p>
            <a:pPr marL="273050" indent="-273050">
              <a:lnSpc>
                <a:spcPct val="90000"/>
              </a:lnSpc>
              <a:buFontTx/>
              <a:buNone/>
            </a:pPr>
            <a:r>
              <a:rPr lang="en-US" altLang="ru-RU" sz="2900" smtClean="0"/>
              <a:t>N</a:t>
            </a:r>
            <a:endParaRPr lang="uk-UA" altLang="ru-RU" sz="2900" smtClean="0"/>
          </a:p>
          <a:p>
            <a:pPr marL="273050" indent="-273050" eaLnBrk="1" hangingPunct="1">
              <a:spcBef>
                <a:spcPct val="0"/>
              </a:spcBef>
              <a:buFontTx/>
              <a:buNone/>
            </a:pPr>
            <a:r>
              <a:rPr lang="en-US" altLang="ru-RU" sz="2900" smtClean="0"/>
              <a:t>Highly increased</a:t>
            </a:r>
            <a:endParaRPr lang="ru-RU" altLang="ru-RU" sz="2900" smtClean="0"/>
          </a:p>
        </p:txBody>
      </p:sp>
      <p:sp>
        <p:nvSpPr>
          <p:cNvPr id="32775" name="Заголовок 1"/>
          <p:cNvSpPr>
            <a:spLocks noGrp="1"/>
          </p:cNvSpPr>
          <p:nvPr>
            <p:ph type="title" idx="4294967295"/>
          </p:nvPr>
        </p:nvSpPr>
        <p:spPr>
          <a:xfrm>
            <a:off x="0" y="0"/>
            <a:ext cx="8229600" cy="990600"/>
          </a:xfrm>
        </p:spPr>
        <p:txBody>
          <a:bodyPr anchor="b"/>
          <a:lstStyle/>
          <a:p>
            <a:r>
              <a:rPr lang="en-US" altLang="ru-RU" sz="4000" b="1" smtClean="0"/>
              <a:t>ANEMIA EVALUATION (CBC) - 2</a:t>
            </a:r>
            <a:endParaRPr lang="ru-RU" altLang="ru-RU" sz="4000" b="1" smtClean="0"/>
          </a:p>
        </p:txBody>
      </p:sp>
      <p:sp>
        <p:nvSpPr>
          <p:cNvPr id="8" name="Стрелка вправо 7"/>
          <p:cNvSpPr/>
          <p:nvPr/>
        </p:nvSpPr>
        <p:spPr>
          <a:xfrm>
            <a:off x="3352800" y="1828800"/>
            <a:ext cx="1357313" cy="2143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b="0"/>
          </a:p>
        </p:txBody>
      </p:sp>
      <p:sp>
        <p:nvSpPr>
          <p:cNvPr id="9" name="Стрелка вправо 8"/>
          <p:cNvSpPr/>
          <p:nvPr/>
        </p:nvSpPr>
        <p:spPr>
          <a:xfrm>
            <a:off x="3276600" y="4191000"/>
            <a:ext cx="1357313" cy="2143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b="0"/>
          </a:p>
        </p:txBody>
      </p:sp>
      <p:sp>
        <p:nvSpPr>
          <p:cNvPr id="10" name="Стрелка вправо 9"/>
          <p:cNvSpPr/>
          <p:nvPr/>
        </p:nvSpPr>
        <p:spPr>
          <a:xfrm>
            <a:off x="3505200" y="4648200"/>
            <a:ext cx="1162050" cy="2143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b="0"/>
          </a:p>
        </p:txBody>
      </p:sp>
      <p:sp>
        <p:nvSpPr>
          <p:cNvPr id="11" name="Стрелка вправо 10"/>
          <p:cNvSpPr/>
          <p:nvPr/>
        </p:nvSpPr>
        <p:spPr>
          <a:xfrm>
            <a:off x="3276600" y="5181600"/>
            <a:ext cx="1357313" cy="2143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b="0"/>
          </a:p>
        </p:txBody>
      </p:sp>
      <p:sp>
        <p:nvSpPr>
          <p:cNvPr id="12" name="Стрелка вправо 11"/>
          <p:cNvSpPr/>
          <p:nvPr/>
        </p:nvSpPr>
        <p:spPr>
          <a:xfrm>
            <a:off x="3962400" y="3733800"/>
            <a:ext cx="652463" cy="2143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b="0"/>
          </a:p>
        </p:txBody>
      </p:sp>
      <p:sp>
        <p:nvSpPr>
          <p:cNvPr id="13" name="Стрелка вправо 12"/>
          <p:cNvSpPr/>
          <p:nvPr/>
        </p:nvSpPr>
        <p:spPr>
          <a:xfrm>
            <a:off x="3733800" y="3276600"/>
            <a:ext cx="938213" cy="2143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b="0"/>
          </a:p>
        </p:txBody>
      </p:sp>
      <p:sp>
        <p:nvSpPr>
          <p:cNvPr id="14" name="Стрелка вправо 13"/>
          <p:cNvSpPr/>
          <p:nvPr/>
        </p:nvSpPr>
        <p:spPr>
          <a:xfrm>
            <a:off x="2057400" y="2743200"/>
            <a:ext cx="2581275" cy="2143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b="0"/>
          </a:p>
        </p:txBody>
      </p:sp>
      <p:sp>
        <p:nvSpPr>
          <p:cNvPr id="15" name="Стрелка вправо 14"/>
          <p:cNvSpPr/>
          <p:nvPr/>
        </p:nvSpPr>
        <p:spPr>
          <a:xfrm>
            <a:off x="3048000" y="2286000"/>
            <a:ext cx="1724025" cy="2143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b="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red-blood-cells.jpg"/>
          <p:cNvPicPr>
            <a:picLocks noChangeAspect="1"/>
          </p:cNvPicPr>
          <p:nvPr/>
        </p:nvPicPr>
        <p:blipFill>
          <a:blip r:embed="rId2" cstate="print"/>
          <a:stretch>
            <a:fillRect/>
          </a:stretch>
        </p:blipFill>
        <p:spPr>
          <a:xfrm>
            <a:off x="7537450" y="6350"/>
            <a:ext cx="1600200" cy="6858000"/>
          </a:xfrm>
          <a:prstGeom prst="rect">
            <a:avLst/>
          </a:prstGeom>
          <a:effectLst>
            <a:softEdge rad="317500"/>
          </a:effectLst>
        </p:spPr>
      </p:pic>
      <p:sp>
        <p:nvSpPr>
          <p:cNvPr id="4" name="Текст 3"/>
          <p:cNvSpPr>
            <a:spLocks noGrp="1"/>
          </p:cNvSpPr>
          <p:nvPr>
            <p:ph type="body" idx="4294967295"/>
          </p:nvPr>
        </p:nvSpPr>
        <p:spPr>
          <a:xfrm>
            <a:off x="457200" y="1143000"/>
            <a:ext cx="3895725" cy="722313"/>
          </a:xfrm>
          <a:ln w="15875" cap="rnd" algn="ctr"/>
          <a:effectLst>
            <a:outerShdw blurRad="50800" dist="25400" dir="5400000" rotWithShape="0">
              <a:srgbClr val="000000">
                <a:alpha val="35000"/>
              </a:srgbClr>
            </a:outerShdw>
          </a:effectLst>
        </p:spPr>
        <p:txBody>
          <a:bodyPr anchor="ctr">
            <a:noAutofit/>
          </a:bodyPr>
          <a:lstStyle/>
          <a:p>
            <a:pPr marL="0" indent="0">
              <a:buFontTx/>
              <a:buNone/>
              <a:defRPr/>
            </a:pPr>
            <a:r>
              <a:rPr lang="en-US" sz="2800" b="1" smtClean="0">
                <a:solidFill>
                  <a:srgbClr val="FF9900"/>
                </a:solidFill>
              </a:rPr>
              <a:t>Sign / Index</a:t>
            </a:r>
            <a:r>
              <a:rPr lang="uk-UA" sz="2800" b="1" smtClean="0">
                <a:solidFill>
                  <a:srgbClr val="FF9900"/>
                </a:solidFill>
              </a:rPr>
              <a:t> </a:t>
            </a:r>
            <a:endParaRPr lang="ru-RU" sz="2800" b="1" smtClean="0">
              <a:solidFill>
                <a:srgbClr val="FF9900"/>
              </a:solidFill>
            </a:endParaRPr>
          </a:p>
        </p:txBody>
      </p:sp>
      <p:sp>
        <p:nvSpPr>
          <p:cNvPr id="6" name="Текст 5"/>
          <p:cNvSpPr>
            <a:spLocks noGrp="1"/>
          </p:cNvSpPr>
          <p:nvPr>
            <p:ph type="body" sz="half" idx="4294967295"/>
          </p:nvPr>
        </p:nvSpPr>
        <p:spPr>
          <a:xfrm>
            <a:off x="4648200" y="1143000"/>
            <a:ext cx="3897313" cy="720725"/>
          </a:xfrm>
          <a:ln w="15875" cap="rnd" algn="ctr"/>
          <a:effectLst>
            <a:outerShdw blurRad="50800" dist="25400" dir="5400000" rotWithShape="0">
              <a:srgbClr val="000000">
                <a:alpha val="35000"/>
              </a:srgbClr>
            </a:outerShdw>
          </a:effectLst>
        </p:spPr>
        <p:txBody>
          <a:bodyPr anchor="ctr">
            <a:noAutofit/>
          </a:bodyPr>
          <a:lstStyle/>
          <a:p>
            <a:pPr marL="0" indent="0">
              <a:buFontTx/>
              <a:buNone/>
              <a:defRPr/>
            </a:pPr>
            <a:r>
              <a:rPr lang="en-US" sz="2700" b="1" smtClean="0">
                <a:solidFill>
                  <a:srgbClr val="FF9900"/>
                </a:solidFill>
              </a:rPr>
              <a:t>HYPOPLASTIC ANEMIA</a:t>
            </a:r>
            <a:endParaRPr lang="ru-RU" sz="2700" b="1" smtClean="0">
              <a:solidFill>
                <a:srgbClr val="FF9900"/>
              </a:solidFill>
            </a:endParaRPr>
          </a:p>
        </p:txBody>
      </p:sp>
      <p:sp>
        <p:nvSpPr>
          <p:cNvPr id="33797" name="Содержимое 4"/>
          <p:cNvSpPr>
            <a:spLocks noGrp="1"/>
          </p:cNvSpPr>
          <p:nvPr>
            <p:ph sz="quarter" idx="4294967295"/>
          </p:nvPr>
        </p:nvSpPr>
        <p:spPr>
          <a:xfrm>
            <a:off x="304800" y="2057400"/>
            <a:ext cx="4041775" cy="3817938"/>
          </a:xfrm>
        </p:spPr>
        <p:txBody>
          <a:bodyPr/>
          <a:lstStyle/>
          <a:p>
            <a:pPr marL="273050" indent="-273050">
              <a:lnSpc>
                <a:spcPct val="80000"/>
              </a:lnSpc>
              <a:buFontTx/>
              <a:buNone/>
            </a:pPr>
            <a:r>
              <a:rPr lang="en-US" altLang="ru-RU" sz="2900" b="1" smtClean="0"/>
              <a:t>Hb</a:t>
            </a:r>
            <a:endParaRPr lang="uk-UA" altLang="ru-RU" sz="2900" b="1" smtClean="0"/>
          </a:p>
          <a:p>
            <a:pPr marL="273050" indent="-273050">
              <a:lnSpc>
                <a:spcPct val="80000"/>
              </a:lnSpc>
              <a:buFontTx/>
              <a:buNone/>
            </a:pPr>
            <a:r>
              <a:rPr lang="en-US" altLang="ru-RU" sz="2900" b="1" smtClean="0"/>
              <a:t>RBC</a:t>
            </a:r>
            <a:endParaRPr lang="uk-UA" altLang="ru-RU" sz="2900" b="1" smtClean="0"/>
          </a:p>
          <a:p>
            <a:pPr marL="273050" indent="-273050">
              <a:lnSpc>
                <a:spcPct val="80000"/>
              </a:lnSpc>
              <a:buFontTx/>
              <a:buNone/>
            </a:pPr>
            <a:r>
              <a:rPr lang="en-US" altLang="ru-RU" sz="2900" b="1" smtClean="0"/>
              <a:t>CI</a:t>
            </a:r>
            <a:endParaRPr lang="uk-UA" altLang="ru-RU" sz="2900" b="1" smtClean="0"/>
          </a:p>
          <a:p>
            <a:pPr marL="273050" indent="-273050">
              <a:lnSpc>
                <a:spcPct val="80000"/>
              </a:lnSpc>
              <a:buFontTx/>
              <a:buNone/>
            </a:pPr>
            <a:r>
              <a:rPr lang="en-US" altLang="ru-RU" sz="2900" b="1" smtClean="0"/>
              <a:t>RBC diameter</a:t>
            </a:r>
            <a:endParaRPr lang="uk-UA" altLang="ru-RU" sz="2900" b="1" smtClean="0"/>
          </a:p>
          <a:p>
            <a:pPr marL="273050" indent="-273050">
              <a:lnSpc>
                <a:spcPct val="80000"/>
              </a:lnSpc>
              <a:buFontTx/>
              <a:buNone/>
            </a:pPr>
            <a:r>
              <a:rPr lang="uk-UA" altLang="ru-RU" sz="2900" b="1" smtClean="0"/>
              <a:t>МС</a:t>
            </a:r>
            <a:r>
              <a:rPr lang="en-US" altLang="ru-RU" sz="2900" b="1" smtClean="0"/>
              <a:t>V</a:t>
            </a:r>
          </a:p>
          <a:p>
            <a:pPr marL="273050" indent="-273050">
              <a:lnSpc>
                <a:spcPct val="80000"/>
              </a:lnSpc>
              <a:buFontTx/>
              <a:buNone/>
            </a:pPr>
            <a:r>
              <a:rPr lang="uk-UA" altLang="ru-RU" sz="2900" b="1" smtClean="0"/>
              <a:t>МСН</a:t>
            </a:r>
          </a:p>
          <a:p>
            <a:pPr marL="273050" indent="-273050">
              <a:lnSpc>
                <a:spcPct val="80000"/>
              </a:lnSpc>
              <a:buFontTx/>
              <a:buNone/>
            </a:pPr>
            <a:r>
              <a:rPr lang="uk-UA" altLang="ru-RU" sz="2900" b="1" smtClean="0"/>
              <a:t>МССН</a:t>
            </a:r>
          </a:p>
          <a:p>
            <a:pPr marL="273050" indent="-273050">
              <a:lnSpc>
                <a:spcPct val="80000"/>
              </a:lnSpc>
              <a:buFontTx/>
              <a:buNone/>
            </a:pPr>
            <a:r>
              <a:rPr lang="en-US" altLang="ru-RU" sz="2900" b="1" smtClean="0"/>
              <a:t>R</a:t>
            </a:r>
            <a:r>
              <a:rPr lang="uk-UA" altLang="ru-RU" sz="2900" b="1" smtClean="0"/>
              <a:t>eticulocytes</a:t>
            </a:r>
            <a:endParaRPr lang="ru-RU" altLang="ru-RU" sz="2900" b="1" smtClean="0"/>
          </a:p>
        </p:txBody>
      </p:sp>
      <p:sp>
        <p:nvSpPr>
          <p:cNvPr id="33798" name="Содержимое 6"/>
          <p:cNvSpPr>
            <a:spLocks noGrp="1"/>
          </p:cNvSpPr>
          <p:nvPr>
            <p:ph sz="quarter" idx="4294967295"/>
          </p:nvPr>
        </p:nvSpPr>
        <p:spPr>
          <a:xfrm>
            <a:off x="4800600" y="1981200"/>
            <a:ext cx="4129088" cy="4419600"/>
          </a:xfrm>
        </p:spPr>
        <p:txBody>
          <a:bodyPr/>
          <a:lstStyle/>
          <a:p>
            <a:pPr marL="273050" indent="-273050">
              <a:lnSpc>
                <a:spcPct val="90000"/>
              </a:lnSpc>
              <a:buFontTx/>
              <a:buNone/>
            </a:pPr>
            <a:r>
              <a:rPr lang="en-US" altLang="ru-RU" sz="2900" b="1" smtClean="0"/>
              <a:t>Decreased</a:t>
            </a:r>
            <a:endParaRPr lang="uk-UA" altLang="ru-RU" sz="2900" b="1" smtClean="0"/>
          </a:p>
          <a:p>
            <a:pPr marL="273050" indent="-273050">
              <a:lnSpc>
                <a:spcPct val="90000"/>
              </a:lnSpc>
              <a:buFontTx/>
              <a:buNone/>
            </a:pPr>
            <a:r>
              <a:rPr lang="en-US" altLang="ru-RU" sz="2900" b="1" smtClean="0"/>
              <a:t>Decreased</a:t>
            </a:r>
            <a:endParaRPr lang="uk-UA" altLang="ru-RU" sz="2900" b="1" smtClean="0"/>
          </a:p>
          <a:p>
            <a:pPr marL="273050" indent="-273050">
              <a:lnSpc>
                <a:spcPct val="90000"/>
              </a:lnSpc>
              <a:buFontTx/>
              <a:buNone/>
            </a:pPr>
            <a:r>
              <a:rPr lang="en-US" altLang="ru-RU" sz="2900" b="1" smtClean="0"/>
              <a:t>N</a:t>
            </a:r>
            <a:endParaRPr lang="uk-UA" altLang="ru-RU" sz="2900" b="1" smtClean="0"/>
          </a:p>
          <a:p>
            <a:pPr marL="273050" indent="-273050">
              <a:lnSpc>
                <a:spcPct val="90000"/>
              </a:lnSpc>
              <a:buFontTx/>
              <a:buNone/>
            </a:pPr>
            <a:r>
              <a:rPr lang="en-US" altLang="ru-RU" sz="2900" b="1" smtClean="0"/>
              <a:t>N</a:t>
            </a:r>
            <a:endParaRPr lang="uk-UA" altLang="ru-RU" sz="2900" b="1" smtClean="0"/>
          </a:p>
          <a:p>
            <a:pPr marL="273050" indent="-273050">
              <a:lnSpc>
                <a:spcPct val="90000"/>
              </a:lnSpc>
              <a:buFontTx/>
              <a:buNone/>
            </a:pPr>
            <a:r>
              <a:rPr lang="en-US" altLang="ru-RU" sz="2900" b="1" smtClean="0"/>
              <a:t>N</a:t>
            </a:r>
            <a:endParaRPr lang="uk-UA" altLang="ru-RU" sz="2900" b="1" smtClean="0"/>
          </a:p>
          <a:p>
            <a:pPr marL="273050" indent="-273050">
              <a:lnSpc>
                <a:spcPct val="90000"/>
              </a:lnSpc>
              <a:buFontTx/>
              <a:buNone/>
            </a:pPr>
            <a:r>
              <a:rPr lang="en-US" altLang="ru-RU" sz="2900" b="1" smtClean="0"/>
              <a:t>N</a:t>
            </a:r>
            <a:endParaRPr lang="uk-UA" altLang="ru-RU" sz="2900" b="1" smtClean="0"/>
          </a:p>
          <a:p>
            <a:pPr marL="273050" indent="-273050" eaLnBrk="1" hangingPunct="1">
              <a:spcBef>
                <a:spcPct val="0"/>
              </a:spcBef>
              <a:buFontTx/>
              <a:buNone/>
            </a:pPr>
            <a:r>
              <a:rPr lang="en-US" altLang="ru-RU" sz="2900" b="1" smtClean="0"/>
              <a:t>N</a:t>
            </a:r>
          </a:p>
          <a:p>
            <a:pPr marL="273050" indent="-273050" eaLnBrk="1" hangingPunct="1">
              <a:spcBef>
                <a:spcPct val="0"/>
              </a:spcBef>
              <a:buFontTx/>
              <a:buNone/>
            </a:pPr>
            <a:r>
              <a:rPr lang="en-US" altLang="ru-RU" sz="2900" b="1" smtClean="0"/>
              <a:t>Sharply reduced (may be 0)</a:t>
            </a:r>
            <a:endParaRPr lang="ru-RU" altLang="ru-RU" sz="2900" b="1" smtClean="0"/>
          </a:p>
        </p:txBody>
      </p:sp>
      <p:sp>
        <p:nvSpPr>
          <p:cNvPr id="33799" name="Заголовок 1"/>
          <p:cNvSpPr>
            <a:spLocks noGrp="1"/>
          </p:cNvSpPr>
          <p:nvPr>
            <p:ph type="title" idx="4294967295"/>
          </p:nvPr>
        </p:nvSpPr>
        <p:spPr>
          <a:xfrm>
            <a:off x="0" y="0"/>
            <a:ext cx="8229600" cy="1143000"/>
          </a:xfrm>
        </p:spPr>
        <p:txBody>
          <a:bodyPr anchor="b"/>
          <a:lstStyle/>
          <a:p>
            <a:r>
              <a:rPr lang="en-US" altLang="ru-RU" sz="4000" b="1" smtClean="0"/>
              <a:t>ANEMIA EVALUATION (CBC) - 3</a:t>
            </a:r>
            <a:endParaRPr lang="ru-RU" altLang="ru-RU" sz="4000" b="1" smtClean="0"/>
          </a:p>
        </p:txBody>
      </p:sp>
      <p:sp>
        <p:nvSpPr>
          <p:cNvPr id="8" name="Стрелка вправо 7"/>
          <p:cNvSpPr/>
          <p:nvPr/>
        </p:nvSpPr>
        <p:spPr>
          <a:xfrm>
            <a:off x="3352800" y="2057400"/>
            <a:ext cx="1357313" cy="2143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b="0"/>
          </a:p>
        </p:txBody>
      </p:sp>
      <p:sp>
        <p:nvSpPr>
          <p:cNvPr id="9" name="Стрелка вправо 8"/>
          <p:cNvSpPr/>
          <p:nvPr/>
        </p:nvSpPr>
        <p:spPr>
          <a:xfrm>
            <a:off x="3352800" y="4419600"/>
            <a:ext cx="1357313" cy="2143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b="0"/>
          </a:p>
        </p:txBody>
      </p:sp>
      <p:sp>
        <p:nvSpPr>
          <p:cNvPr id="10" name="Стрелка вправо 9"/>
          <p:cNvSpPr/>
          <p:nvPr/>
        </p:nvSpPr>
        <p:spPr>
          <a:xfrm>
            <a:off x="3505200" y="4876800"/>
            <a:ext cx="1162050" cy="2143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b="0"/>
          </a:p>
        </p:txBody>
      </p:sp>
      <p:sp>
        <p:nvSpPr>
          <p:cNvPr id="11" name="Стрелка вправо 10"/>
          <p:cNvSpPr/>
          <p:nvPr/>
        </p:nvSpPr>
        <p:spPr>
          <a:xfrm>
            <a:off x="3352800" y="5334000"/>
            <a:ext cx="1357313" cy="2143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b="0"/>
          </a:p>
        </p:txBody>
      </p:sp>
      <p:sp>
        <p:nvSpPr>
          <p:cNvPr id="12" name="Стрелка вправо 11"/>
          <p:cNvSpPr/>
          <p:nvPr/>
        </p:nvSpPr>
        <p:spPr>
          <a:xfrm>
            <a:off x="4038600" y="4038600"/>
            <a:ext cx="652463" cy="2143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b="0"/>
          </a:p>
        </p:txBody>
      </p:sp>
      <p:sp>
        <p:nvSpPr>
          <p:cNvPr id="13" name="Стрелка вправо 12"/>
          <p:cNvSpPr/>
          <p:nvPr/>
        </p:nvSpPr>
        <p:spPr>
          <a:xfrm>
            <a:off x="3733800" y="3505200"/>
            <a:ext cx="938213" cy="2143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b="0"/>
          </a:p>
        </p:txBody>
      </p:sp>
      <p:sp>
        <p:nvSpPr>
          <p:cNvPr id="14" name="Стрелка вправо 13"/>
          <p:cNvSpPr/>
          <p:nvPr/>
        </p:nvSpPr>
        <p:spPr>
          <a:xfrm>
            <a:off x="2133600" y="3048000"/>
            <a:ext cx="2581275" cy="2143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b="0"/>
          </a:p>
        </p:txBody>
      </p:sp>
      <p:sp>
        <p:nvSpPr>
          <p:cNvPr id="15" name="Стрелка вправо 14"/>
          <p:cNvSpPr/>
          <p:nvPr/>
        </p:nvSpPr>
        <p:spPr>
          <a:xfrm>
            <a:off x="2971800" y="2514600"/>
            <a:ext cx="1724025" cy="2143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b="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red-blood-cells.jpg"/>
          <p:cNvPicPr>
            <a:picLocks noChangeAspect="1"/>
          </p:cNvPicPr>
          <p:nvPr/>
        </p:nvPicPr>
        <p:blipFill>
          <a:blip r:embed="rId2" cstate="print"/>
          <a:stretch>
            <a:fillRect/>
          </a:stretch>
        </p:blipFill>
        <p:spPr>
          <a:xfrm>
            <a:off x="7537450" y="6350"/>
            <a:ext cx="1600200" cy="6858000"/>
          </a:xfrm>
          <a:prstGeom prst="rect">
            <a:avLst/>
          </a:prstGeom>
          <a:effectLst>
            <a:softEdge rad="317500"/>
          </a:effectLst>
        </p:spPr>
      </p:pic>
      <p:sp>
        <p:nvSpPr>
          <p:cNvPr id="4" name="Текст 3"/>
          <p:cNvSpPr>
            <a:spLocks noGrp="1"/>
          </p:cNvSpPr>
          <p:nvPr>
            <p:ph type="body" idx="4294967295"/>
          </p:nvPr>
        </p:nvSpPr>
        <p:spPr>
          <a:xfrm>
            <a:off x="533400" y="1143000"/>
            <a:ext cx="3895725" cy="722313"/>
          </a:xfrm>
          <a:ln w="15875" cap="rnd" algn="ctr"/>
          <a:effectLst>
            <a:outerShdw blurRad="50800" dist="25400" dir="5400000" rotWithShape="0">
              <a:srgbClr val="000000">
                <a:alpha val="35000"/>
              </a:srgbClr>
            </a:outerShdw>
          </a:effectLst>
        </p:spPr>
        <p:txBody>
          <a:bodyPr anchor="ctr">
            <a:noAutofit/>
          </a:bodyPr>
          <a:lstStyle/>
          <a:p>
            <a:pPr marL="0" indent="0">
              <a:buFontTx/>
              <a:buNone/>
              <a:defRPr/>
            </a:pPr>
            <a:r>
              <a:rPr lang="en-US" sz="2800" b="1" smtClean="0">
                <a:solidFill>
                  <a:srgbClr val="FF9900"/>
                </a:solidFill>
              </a:rPr>
              <a:t>Sign / Index</a:t>
            </a:r>
            <a:r>
              <a:rPr lang="uk-UA" sz="2800" b="1" smtClean="0">
                <a:solidFill>
                  <a:srgbClr val="FF9900"/>
                </a:solidFill>
              </a:rPr>
              <a:t> </a:t>
            </a:r>
            <a:endParaRPr lang="ru-RU" sz="2800" b="1" smtClean="0">
              <a:solidFill>
                <a:srgbClr val="FFFFFF"/>
              </a:solidFill>
            </a:endParaRPr>
          </a:p>
        </p:txBody>
      </p:sp>
      <p:sp>
        <p:nvSpPr>
          <p:cNvPr id="6" name="Текст 5"/>
          <p:cNvSpPr>
            <a:spLocks noGrp="1"/>
          </p:cNvSpPr>
          <p:nvPr>
            <p:ph type="body" sz="half" idx="4294967295"/>
          </p:nvPr>
        </p:nvSpPr>
        <p:spPr>
          <a:xfrm>
            <a:off x="4800600" y="1219200"/>
            <a:ext cx="3897313" cy="720725"/>
          </a:xfrm>
          <a:ln w="15875" cap="rnd" algn="ctr"/>
          <a:effectLst>
            <a:outerShdw blurRad="50800" dist="25400" dir="5400000" rotWithShape="0">
              <a:srgbClr val="000000">
                <a:alpha val="35000"/>
              </a:srgbClr>
            </a:outerShdw>
          </a:effectLst>
        </p:spPr>
        <p:txBody>
          <a:bodyPr anchor="ctr">
            <a:noAutofit/>
          </a:bodyPr>
          <a:lstStyle/>
          <a:p>
            <a:pPr marL="0" indent="0">
              <a:buFontTx/>
              <a:buNone/>
              <a:defRPr/>
            </a:pPr>
            <a:r>
              <a:rPr lang="en-US" sz="2700" b="1" smtClean="0">
                <a:solidFill>
                  <a:srgbClr val="FF9900"/>
                </a:solidFill>
              </a:rPr>
              <a:t>MEGALOBLASTIC ANEMIA</a:t>
            </a:r>
            <a:endParaRPr lang="ru-RU" sz="2700" b="1" smtClean="0">
              <a:solidFill>
                <a:srgbClr val="FF9900"/>
              </a:solidFill>
            </a:endParaRPr>
          </a:p>
        </p:txBody>
      </p:sp>
      <p:sp>
        <p:nvSpPr>
          <p:cNvPr id="34821" name="Содержимое 4"/>
          <p:cNvSpPr>
            <a:spLocks noGrp="1"/>
          </p:cNvSpPr>
          <p:nvPr>
            <p:ph sz="quarter" idx="4294967295"/>
          </p:nvPr>
        </p:nvSpPr>
        <p:spPr>
          <a:xfrm>
            <a:off x="381000" y="2057400"/>
            <a:ext cx="4041775" cy="3817938"/>
          </a:xfrm>
        </p:spPr>
        <p:txBody>
          <a:bodyPr/>
          <a:lstStyle/>
          <a:p>
            <a:pPr marL="273050" indent="-273050">
              <a:lnSpc>
                <a:spcPct val="80000"/>
              </a:lnSpc>
              <a:buFontTx/>
              <a:buNone/>
            </a:pPr>
            <a:r>
              <a:rPr lang="en-US" altLang="ru-RU" sz="2900" b="1" smtClean="0"/>
              <a:t>Hb</a:t>
            </a:r>
            <a:endParaRPr lang="uk-UA" altLang="ru-RU" sz="2900" b="1" smtClean="0"/>
          </a:p>
          <a:p>
            <a:pPr marL="273050" indent="-273050">
              <a:lnSpc>
                <a:spcPct val="80000"/>
              </a:lnSpc>
              <a:buFontTx/>
              <a:buNone/>
            </a:pPr>
            <a:r>
              <a:rPr lang="en-US" altLang="ru-RU" sz="2900" b="1" smtClean="0"/>
              <a:t>RBC</a:t>
            </a:r>
            <a:endParaRPr lang="uk-UA" altLang="ru-RU" sz="2900" b="1" smtClean="0"/>
          </a:p>
          <a:p>
            <a:pPr marL="273050" indent="-273050">
              <a:lnSpc>
                <a:spcPct val="80000"/>
              </a:lnSpc>
              <a:buFontTx/>
              <a:buNone/>
            </a:pPr>
            <a:r>
              <a:rPr lang="en-US" altLang="ru-RU" sz="2900" b="1" smtClean="0"/>
              <a:t>CI</a:t>
            </a:r>
            <a:endParaRPr lang="uk-UA" altLang="ru-RU" sz="2900" b="1" smtClean="0"/>
          </a:p>
          <a:p>
            <a:pPr marL="273050" indent="-273050">
              <a:lnSpc>
                <a:spcPct val="80000"/>
              </a:lnSpc>
              <a:buFontTx/>
              <a:buNone/>
            </a:pPr>
            <a:r>
              <a:rPr lang="en-US" altLang="ru-RU" sz="2900" b="1" smtClean="0"/>
              <a:t>RBC diameter</a:t>
            </a:r>
            <a:endParaRPr lang="uk-UA" altLang="ru-RU" sz="2900" b="1" smtClean="0"/>
          </a:p>
          <a:p>
            <a:pPr marL="273050" indent="-273050">
              <a:lnSpc>
                <a:spcPct val="80000"/>
              </a:lnSpc>
              <a:buFontTx/>
              <a:buNone/>
            </a:pPr>
            <a:r>
              <a:rPr lang="uk-UA" altLang="ru-RU" sz="2900" b="1" smtClean="0"/>
              <a:t>МС</a:t>
            </a:r>
            <a:r>
              <a:rPr lang="en-US" altLang="ru-RU" sz="2900" b="1" smtClean="0"/>
              <a:t>V</a:t>
            </a:r>
          </a:p>
          <a:p>
            <a:pPr marL="273050" indent="-273050">
              <a:lnSpc>
                <a:spcPct val="80000"/>
              </a:lnSpc>
              <a:buFontTx/>
              <a:buNone/>
            </a:pPr>
            <a:r>
              <a:rPr lang="uk-UA" altLang="ru-RU" sz="2900" b="1" smtClean="0"/>
              <a:t>МСН</a:t>
            </a:r>
          </a:p>
          <a:p>
            <a:pPr marL="273050" indent="-273050">
              <a:lnSpc>
                <a:spcPct val="80000"/>
              </a:lnSpc>
              <a:buFontTx/>
              <a:buNone/>
            </a:pPr>
            <a:r>
              <a:rPr lang="uk-UA" altLang="ru-RU" sz="2900" b="1" smtClean="0"/>
              <a:t>МССН</a:t>
            </a:r>
          </a:p>
          <a:p>
            <a:pPr marL="273050" indent="-273050">
              <a:lnSpc>
                <a:spcPct val="80000"/>
              </a:lnSpc>
              <a:buFontTx/>
              <a:buNone/>
            </a:pPr>
            <a:r>
              <a:rPr lang="en-US" altLang="ru-RU" sz="2900" b="1" smtClean="0"/>
              <a:t>R</a:t>
            </a:r>
            <a:r>
              <a:rPr lang="uk-UA" altLang="ru-RU" sz="2900" b="1" smtClean="0"/>
              <a:t>eticulocytes</a:t>
            </a:r>
            <a:endParaRPr lang="ru-RU" altLang="ru-RU" sz="2900" b="1" smtClean="0"/>
          </a:p>
        </p:txBody>
      </p:sp>
      <p:sp>
        <p:nvSpPr>
          <p:cNvPr id="34822" name="Содержимое 6"/>
          <p:cNvSpPr>
            <a:spLocks noGrp="1"/>
          </p:cNvSpPr>
          <p:nvPr>
            <p:ph sz="quarter" idx="4294967295"/>
          </p:nvPr>
        </p:nvSpPr>
        <p:spPr>
          <a:xfrm>
            <a:off x="4876800" y="2057400"/>
            <a:ext cx="4038600" cy="3822700"/>
          </a:xfrm>
        </p:spPr>
        <p:txBody>
          <a:bodyPr/>
          <a:lstStyle/>
          <a:p>
            <a:pPr marL="273050" indent="-273050">
              <a:lnSpc>
                <a:spcPct val="90000"/>
              </a:lnSpc>
              <a:buFontTx/>
              <a:buNone/>
            </a:pPr>
            <a:r>
              <a:rPr lang="en-US" altLang="ru-RU" sz="2900" b="1" smtClean="0"/>
              <a:t>Decreased</a:t>
            </a:r>
            <a:endParaRPr lang="uk-UA" altLang="ru-RU" sz="2900" b="1" smtClean="0"/>
          </a:p>
          <a:p>
            <a:pPr marL="273050" indent="-273050">
              <a:lnSpc>
                <a:spcPct val="90000"/>
              </a:lnSpc>
              <a:buFontTx/>
              <a:buNone/>
            </a:pPr>
            <a:r>
              <a:rPr lang="en-US" altLang="ru-RU" sz="2900" b="1" smtClean="0"/>
              <a:t>Decreased</a:t>
            </a:r>
            <a:endParaRPr lang="uk-UA" altLang="ru-RU" sz="2900" b="1" smtClean="0"/>
          </a:p>
          <a:p>
            <a:pPr marL="273050" indent="-273050" eaLnBrk="1" hangingPunct="1">
              <a:spcBef>
                <a:spcPct val="0"/>
              </a:spcBef>
              <a:buFontTx/>
              <a:buNone/>
            </a:pPr>
            <a:r>
              <a:rPr lang="en-US" altLang="ru-RU" sz="2900" b="1" smtClean="0"/>
              <a:t>Increased</a:t>
            </a:r>
          </a:p>
          <a:p>
            <a:pPr marL="273050" indent="-273050" eaLnBrk="1" hangingPunct="1">
              <a:spcBef>
                <a:spcPct val="0"/>
              </a:spcBef>
              <a:buFontTx/>
              <a:buNone/>
            </a:pPr>
            <a:r>
              <a:rPr lang="en-US" altLang="ru-RU" sz="2900" b="1" smtClean="0"/>
              <a:t>Increased</a:t>
            </a:r>
          </a:p>
          <a:p>
            <a:pPr marL="273050" indent="-273050" eaLnBrk="1" hangingPunct="1">
              <a:spcBef>
                <a:spcPct val="0"/>
              </a:spcBef>
              <a:buFontTx/>
              <a:buNone/>
            </a:pPr>
            <a:r>
              <a:rPr lang="en-US" altLang="ru-RU" sz="2900" b="1" smtClean="0"/>
              <a:t>Highly increased</a:t>
            </a:r>
            <a:endParaRPr lang="uk-UA" altLang="ru-RU" sz="2900" b="1" smtClean="0"/>
          </a:p>
          <a:p>
            <a:pPr marL="273050" indent="-273050">
              <a:lnSpc>
                <a:spcPct val="90000"/>
              </a:lnSpc>
              <a:buFontTx/>
              <a:buNone/>
            </a:pPr>
            <a:r>
              <a:rPr lang="en-US" altLang="ru-RU" sz="2900" b="1" smtClean="0"/>
              <a:t>Increased</a:t>
            </a:r>
            <a:endParaRPr lang="uk-UA" altLang="ru-RU" sz="2900" b="1" smtClean="0"/>
          </a:p>
          <a:p>
            <a:pPr marL="273050" indent="-273050" eaLnBrk="1" hangingPunct="1">
              <a:spcBef>
                <a:spcPct val="0"/>
              </a:spcBef>
              <a:buFontTx/>
              <a:buNone/>
            </a:pPr>
            <a:r>
              <a:rPr lang="en-US" altLang="ru-RU" sz="2900" b="1" smtClean="0"/>
              <a:t>Increased</a:t>
            </a:r>
            <a:endParaRPr lang="uk-UA" altLang="ru-RU" sz="2900" b="1" smtClean="0"/>
          </a:p>
          <a:p>
            <a:pPr marL="273050" indent="-273050">
              <a:lnSpc>
                <a:spcPct val="90000"/>
              </a:lnSpc>
              <a:buFontTx/>
              <a:buNone/>
            </a:pPr>
            <a:r>
              <a:rPr lang="en-US" altLang="ru-RU" sz="2900" b="1" smtClean="0"/>
              <a:t>Decreased</a:t>
            </a:r>
            <a:endParaRPr lang="uk-UA" altLang="ru-RU" sz="2900" b="1" smtClean="0"/>
          </a:p>
          <a:p>
            <a:pPr marL="273050" indent="-273050">
              <a:lnSpc>
                <a:spcPct val="90000"/>
              </a:lnSpc>
              <a:buFontTx/>
              <a:buNone/>
            </a:pPr>
            <a:endParaRPr lang="ru-RU" altLang="ru-RU" sz="2900" b="1" smtClean="0"/>
          </a:p>
        </p:txBody>
      </p:sp>
      <p:sp>
        <p:nvSpPr>
          <p:cNvPr id="34823" name="Заголовок 1"/>
          <p:cNvSpPr>
            <a:spLocks noGrp="1"/>
          </p:cNvSpPr>
          <p:nvPr>
            <p:ph type="title" idx="4294967295"/>
          </p:nvPr>
        </p:nvSpPr>
        <p:spPr>
          <a:xfrm>
            <a:off x="0" y="0"/>
            <a:ext cx="8229600" cy="1143000"/>
          </a:xfrm>
        </p:spPr>
        <p:txBody>
          <a:bodyPr anchor="b"/>
          <a:lstStyle/>
          <a:p>
            <a:r>
              <a:rPr lang="en-US" altLang="ru-RU" sz="4000" b="1" smtClean="0"/>
              <a:t>ANEMIA EVALUATION (CBC) - 4</a:t>
            </a:r>
            <a:endParaRPr lang="ru-RU" altLang="ru-RU" sz="4000" b="1" smtClean="0"/>
          </a:p>
        </p:txBody>
      </p:sp>
      <p:sp>
        <p:nvSpPr>
          <p:cNvPr id="8" name="Стрелка вправо 7"/>
          <p:cNvSpPr/>
          <p:nvPr/>
        </p:nvSpPr>
        <p:spPr>
          <a:xfrm>
            <a:off x="3276600" y="2209800"/>
            <a:ext cx="1357313" cy="2143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b="0"/>
          </a:p>
        </p:txBody>
      </p:sp>
      <p:sp>
        <p:nvSpPr>
          <p:cNvPr id="9" name="Стрелка вправо 8"/>
          <p:cNvSpPr/>
          <p:nvPr/>
        </p:nvSpPr>
        <p:spPr>
          <a:xfrm>
            <a:off x="1524000" y="4343400"/>
            <a:ext cx="3262313" cy="228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b="0"/>
          </a:p>
        </p:txBody>
      </p:sp>
      <p:sp>
        <p:nvSpPr>
          <p:cNvPr id="10" name="Стрелка вправо 9"/>
          <p:cNvSpPr/>
          <p:nvPr/>
        </p:nvSpPr>
        <p:spPr>
          <a:xfrm>
            <a:off x="1905000" y="4800600"/>
            <a:ext cx="2914650" cy="228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b="0"/>
          </a:p>
        </p:txBody>
      </p:sp>
      <p:sp>
        <p:nvSpPr>
          <p:cNvPr id="11" name="Стрелка вправо 10"/>
          <p:cNvSpPr/>
          <p:nvPr/>
        </p:nvSpPr>
        <p:spPr>
          <a:xfrm>
            <a:off x="3429000" y="5334000"/>
            <a:ext cx="1357313" cy="2143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b="0"/>
          </a:p>
        </p:txBody>
      </p:sp>
      <p:sp>
        <p:nvSpPr>
          <p:cNvPr id="12" name="Стрелка вправо 11"/>
          <p:cNvSpPr>
            <a:spLocks noChangeArrowheads="1"/>
          </p:cNvSpPr>
          <p:nvPr/>
        </p:nvSpPr>
        <p:spPr bwMode="auto">
          <a:xfrm flipV="1">
            <a:off x="1524000" y="3886200"/>
            <a:ext cx="3243263" cy="228600"/>
          </a:xfrm>
          <a:prstGeom prst="rightArrow">
            <a:avLst>
              <a:gd name="adj1" fmla="val 50000"/>
              <a:gd name="adj2" fmla="val 232977"/>
            </a:avLst>
          </a:prstGeom>
          <a:solidFill>
            <a:schemeClr val="accent1"/>
          </a:solidFill>
          <a:ln w="11429" algn="ctr">
            <a:solidFill>
              <a:srgbClr val="385D8A"/>
            </a:solidFill>
            <a:prstDash val="sysDash"/>
            <a:miter lim="800000"/>
            <a:headEnd/>
            <a:tailEnd/>
          </a:ln>
        </p:spPr>
        <p:txBody>
          <a:bodyPr rot="10800000" anchor="ctr"/>
          <a:lstStyle/>
          <a:p>
            <a:pPr algn="ctr" fontAlgn="auto">
              <a:spcBef>
                <a:spcPts val="0"/>
              </a:spcBef>
              <a:spcAft>
                <a:spcPts val="0"/>
              </a:spcAft>
              <a:defRPr/>
            </a:pPr>
            <a:endParaRPr lang="ru-RU" b="0">
              <a:solidFill>
                <a:schemeClr val="lt1"/>
              </a:solidFill>
              <a:latin typeface="+mn-lt"/>
              <a:cs typeface="+mn-cs"/>
            </a:endParaRPr>
          </a:p>
        </p:txBody>
      </p:sp>
      <p:sp>
        <p:nvSpPr>
          <p:cNvPr id="13" name="Стрелка вправо 12"/>
          <p:cNvSpPr/>
          <p:nvPr/>
        </p:nvSpPr>
        <p:spPr>
          <a:xfrm>
            <a:off x="3200400" y="3505200"/>
            <a:ext cx="1547813" cy="2143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b="0"/>
          </a:p>
        </p:txBody>
      </p:sp>
      <p:sp>
        <p:nvSpPr>
          <p:cNvPr id="14" name="Стрелка вправо 13"/>
          <p:cNvSpPr/>
          <p:nvPr/>
        </p:nvSpPr>
        <p:spPr>
          <a:xfrm>
            <a:off x="2209800" y="3048000"/>
            <a:ext cx="2581275" cy="2143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b="0"/>
          </a:p>
        </p:txBody>
      </p:sp>
      <p:sp>
        <p:nvSpPr>
          <p:cNvPr id="15" name="Стрелка вправо 14"/>
          <p:cNvSpPr/>
          <p:nvPr/>
        </p:nvSpPr>
        <p:spPr>
          <a:xfrm>
            <a:off x="2971800" y="2590800"/>
            <a:ext cx="1724025" cy="2143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b="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0" y="0"/>
            <a:ext cx="9372600" cy="1143000"/>
          </a:xfrm>
        </p:spPr>
        <p:txBody>
          <a:bodyPr/>
          <a:lstStyle/>
          <a:p>
            <a:r>
              <a:rPr lang="en-US" altLang="ru-RU" sz="4000" b="1" smtClean="0"/>
              <a:t>IND-S TO BONE MARROW ASPIRATION AND BYOPSY</a:t>
            </a:r>
            <a:endParaRPr lang="ru-RU" altLang="ru-RU" sz="4000" b="1" smtClean="0"/>
          </a:p>
        </p:txBody>
      </p:sp>
      <p:sp>
        <p:nvSpPr>
          <p:cNvPr id="35843" name="Rectangle 3"/>
          <p:cNvSpPr>
            <a:spLocks noGrp="1" noChangeArrowheads="1"/>
          </p:cNvSpPr>
          <p:nvPr>
            <p:ph type="body" idx="1"/>
          </p:nvPr>
        </p:nvSpPr>
        <p:spPr/>
        <p:txBody>
          <a:bodyPr/>
          <a:lstStyle/>
          <a:p>
            <a:r>
              <a:rPr lang="ru-RU" altLang="ru-RU" smtClean="0"/>
              <a:t>Unexplained anemias</a:t>
            </a:r>
          </a:p>
          <a:p>
            <a:r>
              <a:rPr lang="ru-RU" altLang="ru-RU" smtClean="0"/>
              <a:t>Other cytopenias</a:t>
            </a:r>
          </a:p>
          <a:p>
            <a:r>
              <a:rPr lang="ru-RU" altLang="ru-RU" smtClean="0"/>
              <a:t>Unexplained leukocytosis</a:t>
            </a:r>
          </a:p>
          <a:p>
            <a:r>
              <a:rPr lang="ru-RU" altLang="ru-RU" smtClean="0"/>
              <a:t>Thrombocytosis</a:t>
            </a:r>
          </a:p>
          <a:p>
            <a:r>
              <a:rPr lang="ru-RU" altLang="ru-RU" smtClean="0"/>
              <a:t>Suspected leukemia, multiple myeloma, or myelophthisis</a:t>
            </a:r>
          </a:p>
          <a:p>
            <a:pPr>
              <a:buFontTx/>
              <a:buNone/>
            </a:pPr>
            <a:endParaRPr lang="ru-RU" altLang="ru-RU" smtClean="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r>
              <a:rPr lang="en-US" altLang="ru-RU" sz="4000" b="1" smtClean="0"/>
              <a:t>DIFFERENTIAL DIAGNOSIS (1)</a:t>
            </a:r>
            <a:endParaRPr lang="ru-RU" altLang="ru-RU" sz="4000" b="1" smtClean="0"/>
          </a:p>
        </p:txBody>
      </p:sp>
      <p:graphicFrame>
        <p:nvGraphicFramePr>
          <p:cNvPr id="104504" name="Group 56"/>
          <p:cNvGraphicFramePr>
            <a:graphicFrameLocks noGrp="1"/>
          </p:cNvGraphicFramePr>
          <p:nvPr>
            <p:ph idx="1"/>
          </p:nvPr>
        </p:nvGraphicFramePr>
        <p:xfrm>
          <a:off x="152400" y="1371600"/>
          <a:ext cx="8991600" cy="5192713"/>
        </p:xfrm>
        <a:graphic>
          <a:graphicData uri="http://schemas.openxmlformats.org/drawingml/2006/table">
            <a:tbl>
              <a:tblPr/>
              <a:tblGrid>
                <a:gridCol w="2362200">
                  <a:extLst>
                    <a:ext uri="{9D8B030D-6E8A-4147-A177-3AD203B41FA5}">
                      <a16:colId xmlns:a16="http://schemas.microsoft.com/office/drawing/2014/main" val="20000"/>
                    </a:ext>
                  </a:extLst>
                </a:gridCol>
                <a:gridCol w="3124200">
                  <a:extLst>
                    <a:ext uri="{9D8B030D-6E8A-4147-A177-3AD203B41FA5}">
                      <a16:colId xmlns:a16="http://schemas.microsoft.com/office/drawing/2014/main" val="20001"/>
                    </a:ext>
                  </a:extLst>
                </a:gridCol>
                <a:gridCol w="3505200">
                  <a:extLst>
                    <a:ext uri="{9D8B030D-6E8A-4147-A177-3AD203B41FA5}">
                      <a16:colId xmlns:a16="http://schemas.microsoft.com/office/drawing/2014/main" val="20002"/>
                    </a:ext>
                  </a:extLst>
                </a:gridCol>
              </a:tblGrid>
              <a:tr h="444342">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ru-RU" sz="2000" b="1" i="0" u="none" strike="noStrike" cap="none" normalizeH="0" baseline="0" smtClean="0">
                          <a:ln>
                            <a:noFill/>
                          </a:ln>
                          <a:solidFill>
                            <a:srgbClr val="FF9900"/>
                          </a:solidFill>
                          <a:effectLst/>
                          <a:latin typeface="Arial" charset="0"/>
                          <a:cs typeface="Arial" charset="0"/>
                        </a:rPr>
                        <a:t>Etiology or Type</a:t>
                      </a:r>
                      <a:r>
                        <a:rPr kumimoji="0" lang="ru-RU" sz="2000" b="0" i="0" u="none" strike="noStrike" cap="none" normalizeH="0" baseline="0" smtClean="0">
                          <a:ln>
                            <a:noFill/>
                          </a:ln>
                          <a:solidFill>
                            <a:srgbClr val="FF9900"/>
                          </a:solidFill>
                          <a:effectLst/>
                          <a:latin typeface="Arial" charset="0"/>
                          <a:cs typeface="Arial" charset="0"/>
                        </a:rPr>
                        <a:t> </a:t>
                      </a:r>
                    </a:p>
                  </a:txBody>
                  <a:tcPr marT="45704" marB="4570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ru-RU" sz="2000" b="1" i="0" u="none" strike="noStrike" cap="none" normalizeH="0" baseline="0" smtClean="0">
                          <a:ln>
                            <a:noFill/>
                          </a:ln>
                          <a:solidFill>
                            <a:srgbClr val="FF9900"/>
                          </a:solidFill>
                          <a:effectLst/>
                          <a:latin typeface="Arial" charset="0"/>
                          <a:cs typeface="Arial" charset="0"/>
                        </a:rPr>
                        <a:t>Morphologic Changes</a:t>
                      </a:r>
                      <a:r>
                        <a:rPr kumimoji="0" lang="ru-RU" sz="2000" b="0" i="0" u="none" strike="noStrike" cap="none" normalizeH="0" baseline="0" smtClean="0">
                          <a:ln>
                            <a:noFill/>
                          </a:ln>
                          <a:solidFill>
                            <a:srgbClr val="FF9900"/>
                          </a:solidFill>
                          <a:effectLst/>
                          <a:latin typeface="Arial" charset="0"/>
                          <a:cs typeface="Arial" charset="0"/>
                        </a:rPr>
                        <a:t> </a:t>
                      </a:r>
                    </a:p>
                  </a:txBody>
                  <a:tcPr marT="45704" marB="4570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ru-RU" sz="2000" b="1" i="0" u="none" strike="noStrike" cap="none" normalizeH="0" baseline="0" smtClean="0">
                          <a:ln>
                            <a:noFill/>
                          </a:ln>
                          <a:solidFill>
                            <a:srgbClr val="FF9900"/>
                          </a:solidFill>
                          <a:effectLst/>
                          <a:latin typeface="Arial" charset="0"/>
                          <a:cs typeface="Arial" charset="0"/>
                        </a:rPr>
                        <a:t>Special Features</a:t>
                      </a:r>
                      <a:r>
                        <a:rPr kumimoji="0" lang="ru-RU" sz="2000" b="0" i="0" u="none" strike="noStrike" cap="none" normalizeH="0" baseline="0" smtClean="0">
                          <a:ln>
                            <a:noFill/>
                          </a:ln>
                          <a:solidFill>
                            <a:srgbClr val="FF9900"/>
                          </a:solidFill>
                          <a:effectLst/>
                          <a:latin typeface="Arial" charset="0"/>
                          <a:cs typeface="Arial" charset="0"/>
                        </a:rPr>
                        <a:t> </a:t>
                      </a:r>
                    </a:p>
                  </a:txBody>
                  <a:tcPr marT="45704" marB="4570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572631">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ru-RU" sz="2400" b="0" i="0" u="none" strike="noStrike" cap="none" normalizeH="0" baseline="0" smtClean="0">
                          <a:ln>
                            <a:noFill/>
                          </a:ln>
                          <a:solidFill>
                            <a:schemeClr val="tx1"/>
                          </a:solidFill>
                          <a:effectLst/>
                          <a:latin typeface="Arial" charset="0"/>
                          <a:cs typeface="Arial" charset="0"/>
                        </a:rPr>
                        <a:t>Blood loss, acute </a:t>
                      </a:r>
                    </a:p>
                  </a:txBody>
                  <a:tcPr marT="45704" marB="4570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800" b="0" i="0" u="none" strike="noStrike" cap="none" normalizeH="0" baseline="0" smtClean="0">
                          <a:ln>
                            <a:noFill/>
                          </a:ln>
                          <a:solidFill>
                            <a:schemeClr val="tx1"/>
                          </a:solidFill>
                          <a:effectLst/>
                          <a:latin typeface="Arial" charset="0"/>
                          <a:cs typeface="Arial" charset="0"/>
                        </a:rPr>
                        <a:t>Normochromic-normocytic, with polychromatophilia</a:t>
                      </a:r>
                    </a:p>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800" b="0" i="0" u="none" strike="noStrike" cap="none" normalizeH="0" baseline="0" smtClean="0">
                          <a:ln>
                            <a:noFill/>
                          </a:ln>
                          <a:solidFill>
                            <a:schemeClr val="tx1"/>
                          </a:solidFill>
                          <a:effectLst/>
                          <a:latin typeface="Arial" charset="0"/>
                          <a:cs typeface="Arial" charset="0"/>
                        </a:rPr>
                        <a:t>Hyperplastic marrow</a:t>
                      </a:r>
                    </a:p>
                  </a:txBody>
                  <a:tcPr marT="45704" marB="4570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533400" marR="0" lvl="0" indent="-533400" algn="l" defTabSz="914400" rtl="0" eaLnBrk="0" fontAlgn="base" latinLnBrk="0" hangingPunct="0">
                        <a:lnSpc>
                          <a:spcPct val="100000"/>
                        </a:lnSpc>
                        <a:spcBef>
                          <a:spcPct val="20000"/>
                        </a:spcBef>
                        <a:spcAft>
                          <a:spcPct val="0"/>
                        </a:spcAft>
                        <a:buClrTx/>
                        <a:buSzTx/>
                        <a:buFontTx/>
                        <a:buChar char="•"/>
                        <a:tabLst/>
                      </a:pPr>
                      <a:r>
                        <a:rPr kumimoji="0" lang="ru-RU" sz="1800" b="0" i="0" u="none" strike="noStrike" cap="none" normalizeH="0" baseline="0" smtClean="0">
                          <a:ln>
                            <a:noFill/>
                          </a:ln>
                          <a:solidFill>
                            <a:schemeClr val="tx1"/>
                          </a:solidFill>
                          <a:effectLst/>
                          <a:latin typeface="Arial" charset="0"/>
                          <a:cs typeface="Arial" charset="0"/>
                        </a:rPr>
                        <a:t>If severe, possible nucleated RBCs and left shift of WBCs</a:t>
                      </a:r>
                    </a:p>
                    <a:p>
                      <a:pPr marL="533400" marR="0" lvl="0" indent="-533400" algn="l" defTabSz="914400" rtl="0" eaLnBrk="0" fontAlgn="base" latinLnBrk="0" hangingPunct="0">
                        <a:lnSpc>
                          <a:spcPct val="100000"/>
                        </a:lnSpc>
                        <a:spcBef>
                          <a:spcPct val="20000"/>
                        </a:spcBef>
                        <a:spcAft>
                          <a:spcPct val="0"/>
                        </a:spcAft>
                        <a:buClrTx/>
                        <a:buSzTx/>
                        <a:buFontTx/>
                        <a:buChar char="•"/>
                        <a:tabLst/>
                      </a:pPr>
                      <a:r>
                        <a:rPr kumimoji="0" lang="ru-RU" sz="1800" b="0" i="0" u="none" strike="noStrike" cap="none" normalizeH="0" baseline="0" smtClean="0">
                          <a:ln>
                            <a:noFill/>
                          </a:ln>
                          <a:solidFill>
                            <a:schemeClr val="tx1"/>
                          </a:solidFill>
                          <a:effectLst/>
                          <a:latin typeface="Arial" charset="0"/>
                          <a:cs typeface="Arial" charset="0"/>
                        </a:rPr>
                        <a:t>Leukocytosis</a:t>
                      </a:r>
                    </a:p>
                    <a:p>
                      <a:pPr marL="533400" marR="0" lvl="0" indent="-533400" algn="l" defTabSz="914400" rtl="0" eaLnBrk="0" fontAlgn="base" latinLnBrk="0" hangingPunct="0">
                        <a:lnSpc>
                          <a:spcPct val="100000"/>
                        </a:lnSpc>
                        <a:spcBef>
                          <a:spcPct val="20000"/>
                        </a:spcBef>
                        <a:spcAft>
                          <a:spcPct val="0"/>
                        </a:spcAft>
                        <a:buClrTx/>
                        <a:buSzTx/>
                        <a:buFontTx/>
                        <a:buChar char="•"/>
                        <a:tabLst/>
                      </a:pPr>
                      <a:r>
                        <a:rPr kumimoji="0" lang="ru-RU" sz="1800" b="0" i="0" u="none" strike="noStrike" cap="none" normalizeH="0" baseline="0" smtClean="0">
                          <a:ln>
                            <a:noFill/>
                          </a:ln>
                          <a:solidFill>
                            <a:schemeClr val="tx1"/>
                          </a:solidFill>
                          <a:effectLst/>
                          <a:latin typeface="Arial" charset="0"/>
                          <a:cs typeface="Arial" charset="0"/>
                        </a:rPr>
                        <a:t>Thrombocytosis</a:t>
                      </a:r>
                    </a:p>
                  </a:txBody>
                  <a:tcPr marT="45704" marB="4570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230953">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ru-RU" sz="2400" b="0" i="0" u="none" strike="noStrike" cap="none" normalizeH="0" baseline="0" smtClean="0">
                          <a:ln>
                            <a:noFill/>
                          </a:ln>
                          <a:solidFill>
                            <a:schemeClr val="tx1"/>
                          </a:solidFill>
                          <a:effectLst/>
                          <a:latin typeface="Arial" charset="0"/>
                          <a:cs typeface="Arial" charset="0"/>
                        </a:rPr>
                        <a:t>Iron deficiency </a:t>
                      </a:r>
                    </a:p>
                  </a:txBody>
                  <a:tcPr marT="45704" marB="4570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800" b="0" i="0" u="none" strike="noStrike" cap="none" normalizeH="0" baseline="0" smtClean="0">
                          <a:ln>
                            <a:noFill/>
                          </a:ln>
                          <a:solidFill>
                            <a:schemeClr val="tx1"/>
                          </a:solidFill>
                          <a:effectLst/>
                          <a:latin typeface="Arial" charset="0"/>
                          <a:cs typeface="Arial" charset="0"/>
                        </a:rPr>
                        <a:t>Microcytic, with anisocytosis and poikilocytosis</a:t>
                      </a:r>
                    </a:p>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800" b="0" i="0" u="none" strike="noStrike" cap="none" normalizeH="0" baseline="0" smtClean="0">
                          <a:ln>
                            <a:noFill/>
                          </a:ln>
                          <a:solidFill>
                            <a:schemeClr val="tx1"/>
                          </a:solidFill>
                          <a:effectLst/>
                          <a:latin typeface="Arial" charset="0"/>
                          <a:cs typeface="Arial" charset="0"/>
                        </a:rPr>
                        <a:t>Reticulocytopenia</a:t>
                      </a:r>
                    </a:p>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800" b="0" i="0" u="none" strike="noStrike" cap="none" normalizeH="0" baseline="0" smtClean="0">
                          <a:ln>
                            <a:noFill/>
                          </a:ln>
                          <a:solidFill>
                            <a:schemeClr val="tx1"/>
                          </a:solidFill>
                          <a:effectLst/>
                          <a:latin typeface="Arial" charset="0"/>
                          <a:cs typeface="Arial" charset="0"/>
                        </a:rPr>
                        <a:t>Hyperplastic marrow, with delayed hemoglobination</a:t>
                      </a:r>
                    </a:p>
                  </a:txBody>
                  <a:tcPr marT="45704" marB="4570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800" b="0" i="0" u="none" strike="noStrike" cap="none" normalizeH="0" baseline="0" smtClean="0">
                          <a:ln>
                            <a:noFill/>
                          </a:ln>
                          <a:solidFill>
                            <a:schemeClr val="tx1"/>
                          </a:solidFill>
                          <a:effectLst/>
                          <a:latin typeface="Arial" charset="0"/>
                          <a:cs typeface="Arial" charset="0"/>
                        </a:rPr>
                        <a:t>Possible achlorhydria, smooth tongue, and spoon nails</a:t>
                      </a:r>
                    </a:p>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800" b="0" i="0" u="none" strike="noStrike" cap="none" normalizeH="0" baseline="0" smtClean="0">
                          <a:ln>
                            <a:noFill/>
                          </a:ln>
                          <a:solidFill>
                            <a:schemeClr val="tx1"/>
                          </a:solidFill>
                          <a:effectLst/>
                          <a:latin typeface="Arial" charset="0"/>
                          <a:cs typeface="Arial" charset="0"/>
                        </a:rPr>
                        <a:t>Absent stainable marrow iron</a:t>
                      </a:r>
                    </a:p>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800" b="0" i="0" u="none" strike="noStrike" cap="none" normalizeH="0" baseline="0" smtClean="0">
                          <a:ln>
                            <a:noFill/>
                          </a:ln>
                          <a:solidFill>
                            <a:schemeClr val="tx1"/>
                          </a:solidFill>
                          <a:effectLst/>
                          <a:latin typeface="Arial" charset="0"/>
                          <a:cs typeface="Arial" charset="0"/>
                        </a:rPr>
                        <a:t>Low serum iron</a:t>
                      </a:r>
                    </a:p>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800" b="0" i="0" u="none" strike="noStrike" cap="none" normalizeH="0" baseline="0" smtClean="0">
                          <a:ln>
                            <a:noFill/>
                          </a:ln>
                          <a:solidFill>
                            <a:schemeClr val="tx1"/>
                          </a:solidFill>
                          <a:effectLst/>
                          <a:latin typeface="Arial" charset="0"/>
                          <a:cs typeface="Arial" charset="0"/>
                        </a:rPr>
                        <a:t>Increased total iron-binding capacity</a:t>
                      </a:r>
                    </a:p>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800" b="0" i="0" u="none" strike="noStrike" cap="none" normalizeH="0" baseline="0" smtClean="0">
                          <a:ln>
                            <a:noFill/>
                          </a:ln>
                          <a:solidFill>
                            <a:schemeClr val="tx1"/>
                          </a:solidFill>
                          <a:effectLst/>
                          <a:latin typeface="Arial" charset="0"/>
                          <a:cs typeface="Arial" charset="0"/>
                        </a:rPr>
                        <a:t>Low serum ferritin</a:t>
                      </a:r>
                    </a:p>
                  </a:txBody>
                  <a:tcPr marT="45704" marB="4570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944787">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ru-RU" sz="2400" b="0" i="0" u="none" strike="noStrike" cap="none" normalizeH="0" baseline="0" smtClean="0">
                          <a:ln>
                            <a:noFill/>
                          </a:ln>
                          <a:solidFill>
                            <a:schemeClr val="tx1"/>
                          </a:solidFill>
                          <a:effectLst/>
                          <a:latin typeface="Arial" charset="0"/>
                          <a:cs typeface="Arial" charset="0"/>
                        </a:rPr>
                        <a:t>Blood loss, chronic </a:t>
                      </a:r>
                    </a:p>
                  </a:txBody>
                  <a:tcPr marT="45704" marB="4570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ru-RU" sz="2800" b="0" i="0" u="none" strike="noStrike" cap="none" normalizeH="0" baseline="0" smtClean="0">
                          <a:ln>
                            <a:noFill/>
                          </a:ln>
                          <a:solidFill>
                            <a:schemeClr val="tx1"/>
                          </a:solidFill>
                          <a:effectLst/>
                          <a:latin typeface="Arial" charset="0"/>
                          <a:cs typeface="Arial" charset="0"/>
                        </a:rPr>
                        <a:t>Same as iron deficiency </a:t>
                      </a:r>
                    </a:p>
                  </a:txBody>
                  <a:tcPr marT="45704" marB="4570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ru-RU" sz="2800" b="0" i="0" u="none" strike="noStrike" cap="none" normalizeH="0" baseline="0" smtClean="0">
                          <a:ln>
                            <a:noFill/>
                          </a:ln>
                          <a:solidFill>
                            <a:schemeClr val="tx1"/>
                          </a:solidFill>
                          <a:effectLst/>
                          <a:latin typeface="Arial" charset="0"/>
                          <a:cs typeface="Arial" charset="0"/>
                        </a:rPr>
                        <a:t>Same as iron deficiency </a:t>
                      </a:r>
                    </a:p>
                  </a:txBody>
                  <a:tcPr marT="45704" marB="4570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457200" y="0"/>
            <a:ext cx="8229600" cy="609600"/>
          </a:xfrm>
        </p:spPr>
        <p:txBody>
          <a:bodyPr/>
          <a:lstStyle/>
          <a:p>
            <a:r>
              <a:rPr lang="en-US" altLang="ru-RU" sz="4000" b="1" smtClean="0"/>
              <a:t>DIFFERENTIAL DIAGNOSIS (2)</a:t>
            </a:r>
            <a:endParaRPr lang="ru-RU" altLang="ru-RU" sz="4000" b="1" smtClean="0"/>
          </a:p>
        </p:txBody>
      </p:sp>
      <p:graphicFrame>
        <p:nvGraphicFramePr>
          <p:cNvPr id="108609" name="Group 65"/>
          <p:cNvGraphicFramePr>
            <a:graphicFrameLocks noGrp="1"/>
          </p:cNvGraphicFramePr>
          <p:nvPr>
            <p:ph idx="1"/>
          </p:nvPr>
        </p:nvGraphicFramePr>
        <p:xfrm>
          <a:off x="152400" y="609600"/>
          <a:ext cx="8991600" cy="5803900"/>
        </p:xfrm>
        <a:graphic>
          <a:graphicData uri="http://schemas.openxmlformats.org/drawingml/2006/table">
            <a:tbl>
              <a:tblPr/>
              <a:tblGrid>
                <a:gridCol w="2133600">
                  <a:extLst>
                    <a:ext uri="{9D8B030D-6E8A-4147-A177-3AD203B41FA5}">
                      <a16:colId xmlns:a16="http://schemas.microsoft.com/office/drawing/2014/main" val="20000"/>
                    </a:ext>
                  </a:extLst>
                </a:gridCol>
                <a:gridCol w="2438400">
                  <a:extLst>
                    <a:ext uri="{9D8B030D-6E8A-4147-A177-3AD203B41FA5}">
                      <a16:colId xmlns:a16="http://schemas.microsoft.com/office/drawing/2014/main" val="20001"/>
                    </a:ext>
                  </a:extLst>
                </a:gridCol>
                <a:gridCol w="4419600">
                  <a:extLst>
                    <a:ext uri="{9D8B030D-6E8A-4147-A177-3AD203B41FA5}">
                      <a16:colId xmlns:a16="http://schemas.microsoft.com/office/drawing/2014/main" val="20002"/>
                    </a:ext>
                  </a:extLst>
                </a:gridCol>
              </a:tblGrid>
              <a:tr h="701101">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ru-RU" sz="2000" b="1" i="0" u="none" strike="noStrike" cap="none" normalizeH="0" baseline="0" smtClean="0">
                          <a:ln>
                            <a:noFill/>
                          </a:ln>
                          <a:solidFill>
                            <a:srgbClr val="FF9900"/>
                          </a:solidFill>
                          <a:effectLst/>
                          <a:latin typeface="Arial" charset="0"/>
                          <a:cs typeface="Arial" charset="0"/>
                        </a:rPr>
                        <a:t>Etiology or Type</a:t>
                      </a:r>
                      <a:r>
                        <a:rPr kumimoji="0" lang="ru-RU" sz="2000" b="0" i="0" u="none" strike="noStrike" cap="none" normalizeH="0" baseline="0" smtClean="0">
                          <a:ln>
                            <a:noFill/>
                          </a:ln>
                          <a:solidFill>
                            <a:srgbClr val="FF9900"/>
                          </a:solidFill>
                          <a:effectLst/>
                          <a:latin typeface="Arial" charset="0"/>
                          <a:cs typeface="Arial" charset="0"/>
                        </a:rPr>
                        <a:t> </a:t>
                      </a:r>
                    </a:p>
                  </a:txBody>
                  <a:tcPr marT="45724" marB="4572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ru-RU" sz="2000" b="1" i="0" u="none" strike="noStrike" cap="none" normalizeH="0" baseline="0" smtClean="0">
                          <a:ln>
                            <a:noFill/>
                          </a:ln>
                          <a:solidFill>
                            <a:srgbClr val="FF9900"/>
                          </a:solidFill>
                          <a:effectLst/>
                          <a:latin typeface="Arial" charset="0"/>
                          <a:cs typeface="Arial" charset="0"/>
                        </a:rPr>
                        <a:t>Morphologic Changes</a:t>
                      </a:r>
                      <a:r>
                        <a:rPr kumimoji="0" lang="ru-RU" sz="2000" b="0" i="0" u="none" strike="noStrike" cap="none" normalizeH="0" baseline="0" smtClean="0">
                          <a:ln>
                            <a:noFill/>
                          </a:ln>
                          <a:solidFill>
                            <a:srgbClr val="FF9900"/>
                          </a:solidFill>
                          <a:effectLst/>
                          <a:latin typeface="Arial" charset="0"/>
                          <a:cs typeface="Arial" charset="0"/>
                        </a:rPr>
                        <a:t> </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ru-RU" sz="2000" b="1" i="0" u="none" strike="noStrike" cap="none" normalizeH="0" baseline="0" smtClean="0">
                          <a:ln>
                            <a:noFill/>
                          </a:ln>
                          <a:solidFill>
                            <a:srgbClr val="FF9900"/>
                          </a:solidFill>
                          <a:effectLst/>
                          <a:latin typeface="Arial" charset="0"/>
                          <a:cs typeface="Arial" charset="0"/>
                        </a:rPr>
                        <a:t>Special Features</a:t>
                      </a:r>
                      <a:r>
                        <a:rPr kumimoji="0" lang="ru-RU" sz="2000" b="0" i="0" u="none" strike="noStrike" cap="none" normalizeH="0" baseline="0" smtClean="0">
                          <a:ln>
                            <a:noFill/>
                          </a:ln>
                          <a:solidFill>
                            <a:srgbClr val="FF9900"/>
                          </a:solidFill>
                          <a:effectLst/>
                          <a:latin typeface="Arial" charset="0"/>
                          <a:cs typeface="Arial" charset="0"/>
                        </a:rPr>
                        <a:t> </a:t>
                      </a:r>
                    </a:p>
                  </a:txBody>
                  <a:tcPr marT="45724" marB="4572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408299">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ru-RU" sz="1800" b="0" i="0" u="none" strike="noStrike" cap="none" normalizeH="0" baseline="0" smtClean="0">
                          <a:ln>
                            <a:noFill/>
                          </a:ln>
                          <a:solidFill>
                            <a:schemeClr val="tx1"/>
                          </a:solidFill>
                          <a:effectLst/>
                          <a:latin typeface="Arial" charset="0"/>
                          <a:cs typeface="Arial" charset="0"/>
                        </a:rPr>
                        <a:t>Infection or chronic inflammation</a:t>
                      </a:r>
                      <a:r>
                        <a:rPr kumimoji="0" lang="ru-RU" sz="2800" b="0" i="0" u="none" strike="noStrike" cap="none" normalizeH="0" baseline="0" smtClean="0">
                          <a:ln>
                            <a:noFill/>
                          </a:ln>
                          <a:solidFill>
                            <a:schemeClr val="tx1"/>
                          </a:solidFill>
                          <a:effectLst/>
                          <a:latin typeface="Arial" charset="0"/>
                          <a:cs typeface="Arial" charset="0"/>
                        </a:rPr>
                        <a:t> </a:t>
                      </a:r>
                    </a:p>
                  </a:txBody>
                  <a:tcPr marT="45724" marB="4572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600" b="0" i="0" u="none" strike="noStrike" cap="none" normalizeH="0" baseline="0" smtClean="0">
                          <a:ln>
                            <a:noFill/>
                          </a:ln>
                          <a:solidFill>
                            <a:schemeClr val="tx1"/>
                          </a:solidFill>
                          <a:effectLst/>
                          <a:latin typeface="Arial" charset="0"/>
                          <a:cs typeface="Arial" charset="0"/>
                        </a:rPr>
                        <a:t>Normochromic-normocytic early, then microcytic</a:t>
                      </a:r>
                    </a:p>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600" b="0" i="0" u="none" strike="noStrike" cap="none" normalizeH="0" baseline="0" smtClean="0">
                          <a:ln>
                            <a:noFill/>
                          </a:ln>
                          <a:solidFill>
                            <a:schemeClr val="tx1"/>
                          </a:solidFill>
                          <a:effectLst/>
                          <a:latin typeface="Arial" charset="0"/>
                          <a:cs typeface="Arial" charset="0"/>
                        </a:rPr>
                        <a:t>Normoblastic marrow</a:t>
                      </a:r>
                    </a:p>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600" b="0" i="0" u="none" strike="noStrike" cap="none" normalizeH="0" baseline="0" smtClean="0">
                          <a:ln>
                            <a:noFill/>
                          </a:ln>
                          <a:solidFill>
                            <a:schemeClr val="tx1"/>
                          </a:solidFill>
                          <a:effectLst/>
                          <a:latin typeface="Arial" charset="0"/>
                          <a:cs typeface="Arial" charset="0"/>
                        </a:rPr>
                        <a:t>Normal iron stores</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533400" marR="0" lvl="0" indent="-533400" algn="l" defTabSz="914400" rtl="0" eaLnBrk="0" fontAlgn="base" latinLnBrk="0" hangingPunct="0">
                        <a:lnSpc>
                          <a:spcPct val="100000"/>
                        </a:lnSpc>
                        <a:spcBef>
                          <a:spcPct val="20000"/>
                        </a:spcBef>
                        <a:spcAft>
                          <a:spcPct val="0"/>
                        </a:spcAft>
                        <a:buClrTx/>
                        <a:buSzTx/>
                        <a:buFontTx/>
                        <a:buChar char="•"/>
                        <a:tabLst/>
                      </a:pPr>
                      <a:r>
                        <a:rPr kumimoji="0" lang="ru-RU" sz="1600" b="0" i="0" u="none" strike="noStrike" cap="none" normalizeH="0" baseline="0" smtClean="0">
                          <a:ln>
                            <a:noFill/>
                          </a:ln>
                          <a:solidFill>
                            <a:schemeClr val="tx1"/>
                          </a:solidFill>
                          <a:effectLst/>
                          <a:latin typeface="Arial" charset="0"/>
                          <a:cs typeface="Arial" charset="0"/>
                        </a:rPr>
                        <a:t>Decreased serum iron</a:t>
                      </a:r>
                    </a:p>
                    <a:p>
                      <a:pPr marL="533400" marR="0" lvl="0" indent="-533400" algn="l" defTabSz="914400" rtl="0" eaLnBrk="0" fontAlgn="base" latinLnBrk="0" hangingPunct="0">
                        <a:lnSpc>
                          <a:spcPct val="100000"/>
                        </a:lnSpc>
                        <a:spcBef>
                          <a:spcPct val="20000"/>
                        </a:spcBef>
                        <a:spcAft>
                          <a:spcPct val="0"/>
                        </a:spcAft>
                        <a:buClrTx/>
                        <a:buSzTx/>
                        <a:buFontTx/>
                        <a:buChar char="•"/>
                        <a:tabLst/>
                      </a:pPr>
                      <a:r>
                        <a:rPr kumimoji="0" lang="ru-RU" sz="1600" b="0" i="0" u="none" strike="noStrike" cap="none" normalizeH="0" baseline="0" smtClean="0">
                          <a:ln>
                            <a:noFill/>
                          </a:ln>
                          <a:solidFill>
                            <a:schemeClr val="tx1"/>
                          </a:solidFill>
                          <a:effectLst/>
                          <a:latin typeface="Arial" charset="0"/>
                          <a:cs typeface="Arial" charset="0"/>
                        </a:rPr>
                        <a:t>Decreased total iron-binding capacity</a:t>
                      </a:r>
                    </a:p>
                    <a:p>
                      <a:pPr marL="533400" marR="0" lvl="0" indent="-533400" algn="l" defTabSz="914400" rtl="0" eaLnBrk="0" fontAlgn="base" latinLnBrk="0" hangingPunct="0">
                        <a:lnSpc>
                          <a:spcPct val="100000"/>
                        </a:lnSpc>
                        <a:spcBef>
                          <a:spcPct val="20000"/>
                        </a:spcBef>
                        <a:spcAft>
                          <a:spcPct val="0"/>
                        </a:spcAft>
                        <a:buClrTx/>
                        <a:buSzTx/>
                        <a:buFontTx/>
                        <a:buChar char="•"/>
                        <a:tabLst/>
                      </a:pPr>
                      <a:r>
                        <a:rPr kumimoji="0" lang="ru-RU" sz="1600" b="0" i="0" u="none" strike="noStrike" cap="none" normalizeH="0" baseline="0" smtClean="0">
                          <a:ln>
                            <a:noFill/>
                          </a:ln>
                          <a:solidFill>
                            <a:schemeClr val="tx1"/>
                          </a:solidFill>
                          <a:effectLst/>
                          <a:latin typeface="Arial" charset="0"/>
                          <a:cs typeface="Arial" charset="0"/>
                        </a:rPr>
                        <a:t>Normal serum ferritin</a:t>
                      </a:r>
                    </a:p>
                    <a:p>
                      <a:pPr marL="533400" marR="0" lvl="0" indent="-533400" algn="l" defTabSz="914400" rtl="0" eaLnBrk="0" fontAlgn="base" latinLnBrk="0" hangingPunct="0">
                        <a:lnSpc>
                          <a:spcPct val="100000"/>
                        </a:lnSpc>
                        <a:spcBef>
                          <a:spcPct val="20000"/>
                        </a:spcBef>
                        <a:spcAft>
                          <a:spcPct val="0"/>
                        </a:spcAft>
                        <a:buClrTx/>
                        <a:buSzTx/>
                        <a:buFontTx/>
                        <a:buChar char="•"/>
                        <a:tabLst/>
                      </a:pPr>
                      <a:r>
                        <a:rPr kumimoji="0" lang="ru-RU" sz="1600" b="0" i="0" u="none" strike="noStrike" cap="none" normalizeH="0" baseline="0" smtClean="0">
                          <a:ln>
                            <a:noFill/>
                          </a:ln>
                          <a:solidFill>
                            <a:schemeClr val="tx1"/>
                          </a:solidFill>
                          <a:effectLst/>
                          <a:latin typeface="Arial" charset="0"/>
                          <a:cs typeface="Arial" charset="0"/>
                        </a:rPr>
                        <a:t>Normal marrow iron content</a:t>
                      </a:r>
                    </a:p>
                  </a:txBody>
                  <a:tcPr marT="45724" marB="4572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530061">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ru-RU" sz="1800" b="0" i="0" u="none" strike="noStrike" cap="none" normalizeH="0" baseline="0" smtClean="0">
                          <a:ln>
                            <a:noFill/>
                          </a:ln>
                          <a:solidFill>
                            <a:schemeClr val="tx1"/>
                          </a:solidFill>
                          <a:effectLst/>
                          <a:latin typeface="Arial" charset="0"/>
                          <a:cs typeface="Arial" charset="0"/>
                        </a:rPr>
                        <a:t>Vitamin B12</a:t>
                      </a:r>
                      <a:r>
                        <a:rPr kumimoji="0" lang="en-US" sz="1800" b="0" i="0" u="none" strike="noStrike" cap="none" normalizeH="0" baseline="0" smtClean="0">
                          <a:ln>
                            <a:noFill/>
                          </a:ln>
                          <a:solidFill>
                            <a:schemeClr val="tx1"/>
                          </a:solidFill>
                          <a:effectLst/>
                          <a:latin typeface="Arial" charset="0"/>
                          <a:cs typeface="Arial" charset="0"/>
                        </a:rPr>
                        <a:t> </a:t>
                      </a:r>
                      <a:r>
                        <a:rPr kumimoji="0" lang="ru-RU" sz="1800" b="0" i="0" u="none" strike="noStrike" cap="none" normalizeH="0" baseline="0" smtClean="0">
                          <a:ln>
                            <a:noFill/>
                          </a:ln>
                          <a:solidFill>
                            <a:schemeClr val="tx1"/>
                          </a:solidFill>
                          <a:effectLst/>
                          <a:latin typeface="Arial" charset="0"/>
                          <a:cs typeface="Arial" charset="0"/>
                        </a:rPr>
                        <a:t>deficiency </a:t>
                      </a:r>
                    </a:p>
                  </a:txBody>
                  <a:tcPr marT="45724" marB="4572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600" b="0" i="0" u="none" strike="noStrike" cap="none" normalizeH="0" baseline="0" smtClean="0">
                          <a:ln>
                            <a:noFill/>
                          </a:ln>
                          <a:solidFill>
                            <a:schemeClr val="tx1"/>
                          </a:solidFill>
                          <a:effectLst/>
                          <a:latin typeface="Arial" charset="0"/>
                          <a:cs typeface="Arial" charset="0"/>
                        </a:rPr>
                        <a:t>Oval macrocytes</a:t>
                      </a:r>
                    </a:p>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600" b="0" i="0" u="none" strike="noStrike" cap="none" normalizeH="0" baseline="0" smtClean="0">
                          <a:ln>
                            <a:noFill/>
                          </a:ln>
                          <a:solidFill>
                            <a:schemeClr val="tx1"/>
                          </a:solidFill>
                          <a:effectLst/>
                          <a:latin typeface="Arial" charset="0"/>
                          <a:cs typeface="Arial" charset="0"/>
                        </a:rPr>
                        <a:t>Anisocytosis</a:t>
                      </a:r>
                    </a:p>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600" b="0" i="0" u="none" strike="noStrike" cap="none" normalizeH="0" baseline="0" smtClean="0">
                          <a:ln>
                            <a:noFill/>
                          </a:ln>
                          <a:solidFill>
                            <a:schemeClr val="tx1"/>
                          </a:solidFill>
                          <a:effectLst/>
                          <a:latin typeface="Arial" charset="0"/>
                          <a:cs typeface="Arial" charset="0"/>
                        </a:rPr>
                        <a:t>Reticulocytopenia</a:t>
                      </a:r>
                    </a:p>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600" b="0" i="0" u="none" strike="noStrike" cap="none" normalizeH="0" baseline="0" smtClean="0">
                          <a:ln>
                            <a:noFill/>
                          </a:ln>
                          <a:solidFill>
                            <a:schemeClr val="tx1"/>
                          </a:solidFill>
                          <a:effectLst/>
                          <a:latin typeface="Arial" charset="0"/>
                          <a:cs typeface="Arial" charset="0"/>
                        </a:rPr>
                        <a:t>Hypersegmented WBCs</a:t>
                      </a:r>
                    </a:p>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600" b="0" i="0" u="none" strike="noStrike" cap="none" normalizeH="0" baseline="0" smtClean="0">
                          <a:ln>
                            <a:noFill/>
                          </a:ln>
                          <a:solidFill>
                            <a:schemeClr val="tx1"/>
                          </a:solidFill>
                          <a:effectLst/>
                          <a:latin typeface="Arial" charset="0"/>
                          <a:cs typeface="Arial" charset="0"/>
                        </a:rPr>
                        <a:t>Megaloblastic marrow</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600" b="0" i="0" u="none" strike="noStrike" cap="none" normalizeH="0" baseline="0" smtClean="0">
                          <a:ln>
                            <a:noFill/>
                          </a:ln>
                          <a:solidFill>
                            <a:schemeClr val="tx1"/>
                          </a:solidFill>
                          <a:effectLst/>
                          <a:latin typeface="Arial" charset="0"/>
                          <a:cs typeface="Arial" charset="0"/>
                        </a:rPr>
                        <a:t>Serum B12&lt; 180 pg/mL (&lt; 130 pmol/L)</a:t>
                      </a:r>
                      <a:endParaRPr kumimoji="0" lang="en-US" sz="1600" b="0" i="0" u="none" strike="noStrike" cap="none" normalizeH="0" baseline="0" smtClean="0">
                        <a:ln>
                          <a:noFill/>
                        </a:ln>
                        <a:solidFill>
                          <a:schemeClr val="tx1"/>
                        </a:solidFill>
                        <a:effectLst/>
                        <a:latin typeface="Arial" charset="0"/>
                        <a:cs typeface="Arial" charset="0"/>
                      </a:endParaRPr>
                    </a:p>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600" b="0" i="0" u="none" strike="noStrike" cap="none" normalizeH="0" baseline="0" smtClean="0">
                          <a:ln>
                            <a:noFill/>
                          </a:ln>
                          <a:solidFill>
                            <a:schemeClr val="tx1"/>
                          </a:solidFill>
                          <a:effectLst/>
                          <a:latin typeface="Arial" charset="0"/>
                          <a:cs typeface="Arial" charset="0"/>
                        </a:rPr>
                        <a:t>Frequent GI and CNS involvement</a:t>
                      </a:r>
                      <a:endParaRPr kumimoji="0" lang="en-US" sz="1600" b="0" i="0" u="none" strike="noStrike" cap="none" normalizeH="0" baseline="0" smtClean="0">
                        <a:ln>
                          <a:noFill/>
                        </a:ln>
                        <a:solidFill>
                          <a:schemeClr val="tx1"/>
                        </a:solidFill>
                        <a:effectLst/>
                        <a:latin typeface="Arial" charset="0"/>
                        <a:cs typeface="Arial" charset="0"/>
                      </a:endParaRPr>
                    </a:p>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600" b="0" i="0" u="none" strike="noStrike" cap="none" normalizeH="0" baseline="0" smtClean="0">
                          <a:ln>
                            <a:noFill/>
                          </a:ln>
                          <a:solidFill>
                            <a:schemeClr val="tx1"/>
                          </a:solidFill>
                          <a:effectLst/>
                          <a:latin typeface="Arial" charset="0"/>
                          <a:cs typeface="Arial" charset="0"/>
                        </a:rPr>
                        <a:t>Positive Schilling test (although no longer done)</a:t>
                      </a:r>
                      <a:endParaRPr kumimoji="0" lang="en-US" sz="1600" b="0" i="0" u="none" strike="noStrike" cap="none" normalizeH="0" baseline="0" smtClean="0">
                        <a:ln>
                          <a:noFill/>
                        </a:ln>
                        <a:solidFill>
                          <a:schemeClr val="tx1"/>
                        </a:solidFill>
                        <a:effectLst/>
                        <a:latin typeface="Arial" charset="0"/>
                        <a:cs typeface="Arial" charset="0"/>
                      </a:endParaRPr>
                    </a:p>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600" b="0" i="0" u="none" strike="noStrike" cap="none" normalizeH="0" baseline="0" smtClean="0">
                          <a:ln>
                            <a:noFill/>
                          </a:ln>
                          <a:solidFill>
                            <a:schemeClr val="tx1"/>
                          </a:solidFill>
                          <a:effectLst/>
                          <a:latin typeface="Arial" charset="0"/>
                          <a:cs typeface="Arial" charset="0"/>
                        </a:rPr>
                        <a:t>Elevated serum bilirubin</a:t>
                      </a:r>
                      <a:r>
                        <a:rPr kumimoji="0" lang="en-US" sz="1600" b="0" i="0" u="none" strike="noStrike" cap="none" normalizeH="0" baseline="0" smtClean="0">
                          <a:ln>
                            <a:noFill/>
                          </a:ln>
                          <a:solidFill>
                            <a:schemeClr val="tx1"/>
                          </a:solidFill>
                          <a:effectLst/>
                          <a:latin typeface="Arial" charset="0"/>
                          <a:cs typeface="Arial" charset="0"/>
                        </a:rPr>
                        <a:t>, </a:t>
                      </a:r>
                      <a:r>
                        <a:rPr kumimoji="0" lang="ru-RU" sz="1600" b="0" i="0" u="none" strike="noStrike" cap="none" normalizeH="0" baseline="0" smtClean="0">
                          <a:ln>
                            <a:noFill/>
                          </a:ln>
                          <a:solidFill>
                            <a:schemeClr val="tx1"/>
                          </a:solidFill>
                          <a:effectLst/>
                          <a:latin typeface="Arial" charset="0"/>
                          <a:cs typeface="Arial" charset="0"/>
                        </a:rPr>
                        <a:t>Increased LDH</a:t>
                      </a:r>
                      <a:endParaRPr kumimoji="0" lang="en-US" sz="1600" b="0" i="0" u="none" strike="noStrike" cap="none" normalizeH="0" baseline="0" smtClean="0">
                        <a:ln>
                          <a:noFill/>
                        </a:ln>
                        <a:solidFill>
                          <a:schemeClr val="tx1"/>
                        </a:solidFill>
                        <a:effectLst/>
                        <a:latin typeface="Arial" charset="0"/>
                        <a:cs typeface="Arial" charset="0"/>
                      </a:endParaRPr>
                    </a:p>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600" b="0" i="0" u="none" strike="noStrike" cap="none" normalizeH="0" baseline="0" smtClean="0">
                          <a:ln>
                            <a:noFill/>
                          </a:ln>
                          <a:solidFill>
                            <a:schemeClr val="tx1"/>
                          </a:solidFill>
                          <a:effectLst/>
                          <a:latin typeface="Arial" charset="0"/>
                          <a:cs typeface="Arial" charset="0"/>
                        </a:rPr>
                        <a:t>Antibodies to intrinsic factor in serum (common)</a:t>
                      </a:r>
                      <a:r>
                        <a:rPr kumimoji="0" lang="en-US" sz="1600" b="0" i="0" u="none" strike="noStrike" cap="none" normalizeH="0" baseline="0" smtClean="0">
                          <a:ln>
                            <a:noFill/>
                          </a:ln>
                          <a:solidFill>
                            <a:schemeClr val="tx1"/>
                          </a:solidFill>
                          <a:effectLst/>
                          <a:latin typeface="Arial" charset="0"/>
                          <a:cs typeface="Arial" charset="0"/>
                        </a:rPr>
                        <a:t> </a:t>
                      </a:r>
                    </a:p>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600" b="0" i="0" u="none" strike="noStrike" cap="none" normalizeH="0" baseline="0" smtClean="0">
                          <a:ln>
                            <a:noFill/>
                          </a:ln>
                          <a:solidFill>
                            <a:schemeClr val="tx1"/>
                          </a:solidFill>
                          <a:effectLst/>
                          <a:latin typeface="Arial" charset="0"/>
                          <a:cs typeface="Arial" charset="0"/>
                        </a:rPr>
                        <a:t>Sometimes absent gastric intrinsic factor secretion</a:t>
                      </a:r>
                    </a:p>
                  </a:txBody>
                  <a:tcPr marT="45724" marB="4572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164438">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ru-RU" sz="1800" b="0" i="0" u="none" strike="noStrike" cap="none" normalizeH="0" baseline="0" smtClean="0">
                          <a:ln>
                            <a:noFill/>
                          </a:ln>
                          <a:solidFill>
                            <a:schemeClr val="tx1"/>
                          </a:solidFill>
                          <a:effectLst/>
                          <a:latin typeface="Arial" charset="0"/>
                          <a:cs typeface="Arial" charset="0"/>
                        </a:rPr>
                        <a:t>Folate deficiency</a:t>
                      </a:r>
                      <a:r>
                        <a:rPr kumimoji="0" lang="ru-RU" sz="2800" b="0" i="0" u="none" strike="noStrike" cap="none" normalizeH="0" baseline="0" smtClean="0">
                          <a:ln>
                            <a:noFill/>
                          </a:ln>
                          <a:solidFill>
                            <a:schemeClr val="tx1"/>
                          </a:solidFill>
                          <a:effectLst/>
                          <a:latin typeface="Arial" charset="0"/>
                          <a:cs typeface="Arial" charset="0"/>
                        </a:rPr>
                        <a:t> </a:t>
                      </a:r>
                    </a:p>
                  </a:txBody>
                  <a:tcPr marT="45724" marB="4572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ru-RU" sz="1600" b="0" i="0" u="none" strike="noStrike" cap="none" normalizeH="0" baseline="0" smtClean="0">
                          <a:ln>
                            <a:noFill/>
                          </a:ln>
                          <a:solidFill>
                            <a:schemeClr val="tx1"/>
                          </a:solidFill>
                          <a:effectLst/>
                          <a:latin typeface="Arial" charset="0"/>
                          <a:cs typeface="Arial" charset="0"/>
                        </a:rPr>
                        <a:t>Same as vitamin B12 deficiency </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600" b="0" i="0" u="none" strike="noStrike" cap="none" normalizeH="0" baseline="0" smtClean="0">
                          <a:ln>
                            <a:noFill/>
                          </a:ln>
                          <a:solidFill>
                            <a:schemeClr val="tx1"/>
                          </a:solidFill>
                          <a:effectLst/>
                          <a:latin typeface="Arial" charset="0"/>
                          <a:cs typeface="Arial" charset="0"/>
                        </a:rPr>
                        <a:t>Serum folate &lt; 5 ng/mL (&lt; 11 nmol/L)</a:t>
                      </a:r>
                    </a:p>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600" b="0" i="0" u="none" strike="noStrike" cap="none" normalizeH="0" baseline="0" smtClean="0">
                          <a:ln>
                            <a:noFill/>
                          </a:ln>
                          <a:solidFill>
                            <a:schemeClr val="tx1"/>
                          </a:solidFill>
                          <a:effectLst/>
                          <a:latin typeface="Arial" charset="0"/>
                          <a:cs typeface="Arial" charset="0"/>
                        </a:rPr>
                        <a:t>RBC folate &lt; 225 ng/mL RBCs (&lt; 510 nmol/L)</a:t>
                      </a:r>
                    </a:p>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600" b="0" i="0" u="none" strike="noStrike" cap="none" normalizeH="0" baseline="0" smtClean="0">
                          <a:ln>
                            <a:noFill/>
                          </a:ln>
                          <a:solidFill>
                            <a:schemeClr val="tx1"/>
                          </a:solidFill>
                          <a:effectLst/>
                          <a:latin typeface="Arial" charset="0"/>
                          <a:cs typeface="Arial" charset="0"/>
                        </a:rPr>
                        <a:t>Nutritional deficiency and malabsorption (in sprue, pregnancy, infancy, or alcoholism)</a:t>
                      </a:r>
                    </a:p>
                  </a:txBody>
                  <a:tcPr marT="45724" marB="4572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457200" y="0"/>
            <a:ext cx="8229600" cy="609600"/>
          </a:xfrm>
        </p:spPr>
        <p:txBody>
          <a:bodyPr/>
          <a:lstStyle/>
          <a:p>
            <a:r>
              <a:rPr lang="en-US" altLang="ru-RU" sz="4000" b="1" smtClean="0"/>
              <a:t>DIFFERENTIAL DIAGNOSIS (3)</a:t>
            </a:r>
            <a:endParaRPr lang="ru-RU" altLang="ru-RU" sz="4000" b="1" smtClean="0"/>
          </a:p>
        </p:txBody>
      </p:sp>
      <p:graphicFrame>
        <p:nvGraphicFramePr>
          <p:cNvPr id="109622" name="Group 54"/>
          <p:cNvGraphicFramePr>
            <a:graphicFrameLocks noGrp="1"/>
          </p:cNvGraphicFramePr>
          <p:nvPr>
            <p:ph idx="1"/>
          </p:nvPr>
        </p:nvGraphicFramePr>
        <p:xfrm>
          <a:off x="0" y="609600"/>
          <a:ext cx="9144000" cy="6119813"/>
        </p:xfrm>
        <a:graphic>
          <a:graphicData uri="http://schemas.openxmlformats.org/drawingml/2006/table">
            <a:tbl>
              <a:tblPr/>
              <a:tblGrid>
                <a:gridCol w="1524000">
                  <a:extLst>
                    <a:ext uri="{9D8B030D-6E8A-4147-A177-3AD203B41FA5}">
                      <a16:colId xmlns:a16="http://schemas.microsoft.com/office/drawing/2014/main" val="20000"/>
                    </a:ext>
                  </a:extLst>
                </a:gridCol>
                <a:gridCol w="3978275">
                  <a:extLst>
                    <a:ext uri="{9D8B030D-6E8A-4147-A177-3AD203B41FA5}">
                      <a16:colId xmlns:a16="http://schemas.microsoft.com/office/drawing/2014/main" val="20001"/>
                    </a:ext>
                  </a:extLst>
                </a:gridCol>
                <a:gridCol w="3641725">
                  <a:extLst>
                    <a:ext uri="{9D8B030D-6E8A-4147-A177-3AD203B41FA5}">
                      <a16:colId xmlns:a16="http://schemas.microsoft.com/office/drawing/2014/main" val="20002"/>
                    </a:ext>
                  </a:extLst>
                </a:gridCol>
              </a:tblGrid>
              <a:tr h="700962">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ru-RU" sz="2000" b="1" i="0" u="none" strike="noStrike" cap="none" normalizeH="0" baseline="0" smtClean="0">
                          <a:ln>
                            <a:noFill/>
                          </a:ln>
                          <a:solidFill>
                            <a:srgbClr val="FF9900"/>
                          </a:solidFill>
                          <a:effectLst/>
                          <a:latin typeface="Arial" charset="0"/>
                          <a:cs typeface="Arial" charset="0"/>
                        </a:rPr>
                        <a:t>Etiology or Type</a:t>
                      </a:r>
                      <a:r>
                        <a:rPr kumimoji="0" lang="ru-RU" sz="2000" b="0" i="0" u="none" strike="noStrike" cap="none" normalizeH="0" baseline="0" smtClean="0">
                          <a:ln>
                            <a:noFill/>
                          </a:ln>
                          <a:solidFill>
                            <a:srgbClr val="FF9900"/>
                          </a:solidFill>
                          <a:effectLst/>
                          <a:latin typeface="Arial" charset="0"/>
                          <a:cs typeface="Arial" charset="0"/>
                        </a:rPr>
                        <a:t> </a:t>
                      </a:r>
                    </a:p>
                  </a:txBody>
                  <a:tcPr marT="45704" marB="4570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ru-RU" sz="2000" b="1" i="0" u="none" strike="noStrike" cap="none" normalizeH="0" baseline="0" smtClean="0">
                          <a:ln>
                            <a:noFill/>
                          </a:ln>
                          <a:solidFill>
                            <a:srgbClr val="FF9900"/>
                          </a:solidFill>
                          <a:effectLst/>
                          <a:latin typeface="Arial" charset="0"/>
                          <a:cs typeface="Arial" charset="0"/>
                        </a:rPr>
                        <a:t>Morphologic Changes</a:t>
                      </a:r>
                      <a:r>
                        <a:rPr kumimoji="0" lang="ru-RU" sz="2000" b="0" i="0" u="none" strike="noStrike" cap="none" normalizeH="0" baseline="0" smtClean="0">
                          <a:ln>
                            <a:noFill/>
                          </a:ln>
                          <a:solidFill>
                            <a:srgbClr val="FF9900"/>
                          </a:solidFill>
                          <a:effectLst/>
                          <a:latin typeface="Arial" charset="0"/>
                          <a:cs typeface="Arial" charset="0"/>
                        </a:rPr>
                        <a:t> </a:t>
                      </a:r>
                    </a:p>
                  </a:txBody>
                  <a:tcPr marT="45704" marB="4570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ru-RU" sz="2000" b="1" i="0" u="none" strike="noStrike" cap="none" normalizeH="0" baseline="0" smtClean="0">
                          <a:ln>
                            <a:noFill/>
                          </a:ln>
                          <a:solidFill>
                            <a:srgbClr val="FF9900"/>
                          </a:solidFill>
                          <a:effectLst/>
                          <a:latin typeface="Arial" charset="0"/>
                          <a:cs typeface="Arial" charset="0"/>
                        </a:rPr>
                        <a:t>Special Features</a:t>
                      </a:r>
                      <a:r>
                        <a:rPr kumimoji="0" lang="ru-RU" sz="2000" b="0" i="0" u="none" strike="noStrike" cap="none" normalizeH="0" baseline="0" smtClean="0">
                          <a:ln>
                            <a:noFill/>
                          </a:ln>
                          <a:solidFill>
                            <a:srgbClr val="FF9900"/>
                          </a:solidFill>
                          <a:effectLst/>
                          <a:latin typeface="Arial" charset="0"/>
                          <a:cs typeface="Arial" charset="0"/>
                        </a:rPr>
                        <a:t> </a:t>
                      </a:r>
                    </a:p>
                  </a:txBody>
                  <a:tcPr marT="45704" marB="4570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944449">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Arial" charset="0"/>
                        </a:rPr>
                        <a:t>Hemolysis, acute</a:t>
                      </a:r>
                      <a:endParaRPr kumimoji="0" lang="ru-RU" sz="1800" b="0" i="0" u="none" strike="noStrike" cap="none" normalizeH="0" baseline="0" smtClean="0">
                        <a:ln>
                          <a:noFill/>
                        </a:ln>
                        <a:solidFill>
                          <a:schemeClr val="tx1"/>
                        </a:solidFill>
                        <a:effectLst/>
                        <a:latin typeface="Arial" charset="0"/>
                        <a:cs typeface="Arial" charset="0"/>
                      </a:endParaRPr>
                    </a:p>
                  </a:txBody>
                  <a:tcPr marT="45704" marB="4570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800" b="0" i="0" u="none" strike="noStrike" cap="none" normalizeH="0" baseline="0" smtClean="0">
                          <a:ln>
                            <a:noFill/>
                          </a:ln>
                          <a:solidFill>
                            <a:schemeClr val="tx1"/>
                          </a:solidFill>
                          <a:effectLst/>
                          <a:latin typeface="Arial" charset="0"/>
                          <a:cs typeface="Arial" charset="0"/>
                        </a:rPr>
                        <a:t>Normochromic-normocytic</a:t>
                      </a:r>
                    </a:p>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800" b="0" i="0" u="none" strike="noStrike" cap="none" normalizeH="0" baseline="0" smtClean="0">
                          <a:ln>
                            <a:noFill/>
                          </a:ln>
                          <a:solidFill>
                            <a:schemeClr val="tx1"/>
                          </a:solidFill>
                          <a:effectLst/>
                          <a:latin typeface="Arial" charset="0"/>
                          <a:cs typeface="Arial" charset="0"/>
                        </a:rPr>
                        <a:t>Reticulocytosis</a:t>
                      </a:r>
                    </a:p>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800" b="0" i="0" u="none" strike="noStrike" cap="none" normalizeH="0" baseline="0" smtClean="0">
                          <a:ln>
                            <a:noFill/>
                          </a:ln>
                          <a:solidFill>
                            <a:schemeClr val="tx1"/>
                          </a:solidFill>
                          <a:effectLst/>
                          <a:latin typeface="Arial" charset="0"/>
                          <a:cs typeface="Arial" charset="0"/>
                        </a:rPr>
                        <a:t>Marrow erythroid hyperplasia</a:t>
                      </a:r>
                    </a:p>
                  </a:txBody>
                  <a:tcPr marT="45704" marB="4570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533400" marR="0" lvl="0" indent="-533400" algn="l" defTabSz="914400" rtl="0" eaLnBrk="0" fontAlgn="base" latinLnBrk="0" hangingPunct="0">
                        <a:lnSpc>
                          <a:spcPct val="100000"/>
                        </a:lnSpc>
                        <a:spcBef>
                          <a:spcPct val="20000"/>
                        </a:spcBef>
                        <a:spcAft>
                          <a:spcPct val="0"/>
                        </a:spcAft>
                        <a:buClrTx/>
                        <a:buSzTx/>
                        <a:buFontTx/>
                        <a:buChar char="•"/>
                        <a:tabLst/>
                      </a:pPr>
                      <a:r>
                        <a:rPr kumimoji="0" lang="ru-RU" sz="1600" b="0" i="0" u="none" strike="noStrike" cap="none" normalizeH="0" baseline="0" smtClean="0">
                          <a:ln>
                            <a:noFill/>
                          </a:ln>
                          <a:solidFill>
                            <a:schemeClr val="tx1"/>
                          </a:solidFill>
                          <a:effectLst/>
                          <a:latin typeface="Arial" charset="0"/>
                          <a:cs typeface="Arial" charset="0"/>
                        </a:rPr>
                        <a:t>Increased serum bilirubin and LDH</a:t>
                      </a:r>
                    </a:p>
                    <a:p>
                      <a:pPr marL="533400" marR="0" lvl="0" indent="-533400" algn="l" defTabSz="914400" rtl="0" eaLnBrk="0" fontAlgn="base" latinLnBrk="0" hangingPunct="0">
                        <a:lnSpc>
                          <a:spcPct val="100000"/>
                        </a:lnSpc>
                        <a:spcBef>
                          <a:spcPct val="20000"/>
                        </a:spcBef>
                        <a:spcAft>
                          <a:spcPct val="0"/>
                        </a:spcAft>
                        <a:buClrTx/>
                        <a:buSzTx/>
                        <a:buFontTx/>
                        <a:buChar char="•"/>
                        <a:tabLst/>
                      </a:pPr>
                      <a:r>
                        <a:rPr kumimoji="0" lang="ru-RU" sz="1600" b="0" i="0" u="none" strike="noStrike" cap="none" normalizeH="0" baseline="0" smtClean="0">
                          <a:ln>
                            <a:noFill/>
                          </a:ln>
                          <a:solidFill>
                            <a:schemeClr val="tx1"/>
                          </a:solidFill>
                          <a:effectLst/>
                          <a:latin typeface="Arial" charset="0"/>
                          <a:cs typeface="Arial" charset="0"/>
                        </a:rPr>
                        <a:t>Increased stool and urine urobilinogen</a:t>
                      </a:r>
                    </a:p>
                    <a:p>
                      <a:pPr marL="533400" marR="0" lvl="0" indent="-533400" algn="l" defTabSz="914400" rtl="0" eaLnBrk="0" fontAlgn="base" latinLnBrk="0" hangingPunct="0">
                        <a:lnSpc>
                          <a:spcPct val="100000"/>
                        </a:lnSpc>
                        <a:spcBef>
                          <a:spcPct val="20000"/>
                        </a:spcBef>
                        <a:spcAft>
                          <a:spcPct val="0"/>
                        </a:spcAft>
                        <a:buClrTx/>
                        <a:buSzTx/>
                        <a:buFontTx/>
                        <a:buChar char="•"/>
                        <a:tabLst/>
                      </a:pPr>
                      <a:r>
                        <a:rPr kumimoji="0" lang="ru-RU" sz="1600" b="0" i="0" u="none" strike="noStrike" cap="none" normalizeH="0" baseline="0" smtClean="0">
                          <a:ln>
                            <a:noFill/>
                          </a:ln>
                          <a:solidFill>
                            <a:schemeClr val="tx1"/>
                          </a:solidFill>
                          <a:effectLst/>
                          <a:latin typeface="Arial" charset="0"/>
                          <a:cs typeface="Arial" charset="0"/>
                        </a:rPr>
                        <a:t>Hemoglobinuria in fulminating cases</a:t>
                      </a:r>
                    </a:p>
                    <a:p>
                      <a:pPr marL="533400" marR="0" lvl="0" indent="-533400" algn="l" defTabSz="914400" rtl="0" eaLnBrk="0" fontAlgn="base" latinLnBrk="0" hangingPunct="0">
                        <a:lnSpc>
                          <a:spcPct val="100000"/>
                        </a:lnSpc>
                        <a:spcBef>
                          <a:spcPct val="20000"/>
                        </a:spcBef>
                        <a:spcAft>
                          <a:spcPct val="0"/>
                        </a:spcAft>
                        <a:buClrTx/>
                        <a:buSzTx/>
                        <a:buFontTx/>
                        <a:buChar char="•"/>
                        <a:tabLst/>
                      </a:pPr>
                      <a:r>
                        <a:rPr kumimoji="0" lang="ru-RU" sz="1600" b="0" i="0" u="none" strike="noStrike" cap="none" normalizeH="0" baseline="0" smtClean="0">
                          <a:ln>
                            <a:noFill/>
                          </a:ln>
                          <a:solidFill>
                            <a:schemeClr val="tx1"/>
                          </a:solidFill>
                          <a:effectLst/>
                          <a:latin typeface="Arial" charset="0"/>
                          <a:cs typeface="Arial" charset="0"/>
                        </a:rPr>
                        <a:t>Hemosiderinuria</a:t>
                      </a:r>
                    </a:p>
                  </a:txBody>
                  <a:tcPr marT="45704" marB="4570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627482">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Arial" charset="0"/>
                        </a:rPr>
                        <a:t>Hemolysis, chronic</a:t>
                      </a:r>
                      <a:endParaRPr kumimoji="0" lang="ru-RU" sz="1800" b="0" i="0" u="none" strike="noStrike" cap="none" normalizeH="0" baseline="0" smtClean="0">
                        <a:ln>
                          <a:noFill/>
                        </a:ln>
                        <a:solidFill>
                          <a:schemeClr val="tx1"/>
                        </a:solidFill>
                        <a:effectLst/>
                        <a:latin typeface="Arial" charset="0"/>
                        <a:cs typeface="Arial" charset="0"/>
                      </a:endParaRPr>
                    </a:p>
                  </a:txBody>
                  <a:tcPr marT="45704" marB="4570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800" b="0" i="0" u="none" strike="noStrike" cap="none" normalizeH="0" baseline="0" smtClean="0">
                          <a:ln>
                            <a:noFill/>
                          </a:ln>
                          <a:solidFill>
                            <a:schemeClr val="tx1"/>
                          </a:solidFill>
                          <a:effectLst/>
                          <a:latin typeface="Arial" charset="0"/>
                          <a:cs typeface="Arial" charset="0"/>
                        </a:rPr>
                        <a:t>Normochromic-normocytic</a:t>
                      </a:r>
                    </a:p>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800" b="0" i="0" u="none" strike="noStrike" cap="none" normalizeH="0" baseline="0" smtClean="0">
                          <a:ln>
                            <a:noFill/>
                          </a:ln>
                          <a:solidFill>
                            <a:schemeClr val="tx1"/>
                          </a:solidFill>
                          <a:effectLst/>
                          <a:latin typeface="Arial" charset="0"/>
                          <a:cs typeface="Arial" charset="0"/>
                        </a:rPr>
                        <a:t>Reticulocytosis</a:t>
                      </a:r>
                    </a:p>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800" b="0" i="0" u="none" strike="noStrike" cap="none" normalizeH="0" baseline="0" smtClean="0">
                          <a:ln>
                            <a:noFill/>
                          </a:ln>
                          <a:solidFill>
                            <a:schemeClr val="tx1"/>
                          </a:solidFill>
                          <a:effectLst/>
                          <a:latin typeface="Arial" charset="0"/>
                          <a:cs typeface="Arial" charset="0"/>
                        </a:rPr>
                        <a:t>Marrow erythroid hyperplasia</a:t>
                      </a:r>
                    </a:p>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800" b="0" i="0" u="none" strike="noStrike" cap="none" normalizeH="0" baseline="0" smtClean="0">
                          <a:ln>
                            <a:noFill/>
                          </a:ln>
                          <a:solidFill>
                            <a:schemeClr val="tx1"/>
                          </a:solidFill>
                          <a:effectLst/>
                          <a:latin typeface="Arial" charset="0"/>
                          <a:cs typeface="Arial" charset="0"/>
                        </a:rPr>
                        <a:t>Basophilic stippling (especially in lead poisoning)</a:t>
                      </a:r>
                    </a:p>
                  </a:txBody>
                  <a:tcPr marT="45704" marB="4570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600" b="0" i="0" u="none" strike="noStrike" cap="none" normalizeH="0" baseline="0" smtClean="0">
                          <a:ln>
                            <a:noFill/>
                          </a:ln>
                          <a:solidFill>
                            <a:schemeClr val="tx1"/>
                          </a:solidFill>
                          <a:effectLst/>
                          <a:latin typeface="Arial" charset="0"/>
                          <a:cs typeface="Arial" charset="0"/>
                        </a:rPr>
                        <a:t>Increased serum bilirubin and LDH</a:t>
                      </a:r>
                    </a:p>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600" b="0" i="0" u="none" strike="noStrike" cap="none" normalizeH="0" baseline="0" smtClean="0">
                          <a:ln>
                            <a:noFill/>
                          </a:ln>
                          <a:solidFill>
                            <a:schemeClr val="tx1"/>
                          </a:solidFill>
                          <a:effectLst/>
                          <a:latin typeface="Arial" charset="0"/>
                          <a:cs typeface="Arial" charset="0"/>
                        </a:rPr>
                        <a:t>Shortened RBC life span</a:t>
                      </a:r>
                    </a:p>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600" b="0" i="0" u="none" strike="noStrike" cap="none" normalizeH="0" baseline="0" smtClean="0">
                          <a:ln>
                            <a:noFill/>
                          </a:ln>
                          <a:solidFill>
                            <a:schemeClr val="tx1"/>
                          </a:solidFill>
                          <a:effectLst/>
                          <a:latin typeface="Arial" charset="0"/>
                          <a:cs typeface="Arial" charset="0"/>
                        </a:rPr>
                        <a:t>Increased radioiron turnover</a:t>
                      </a:r>
                    </a:p>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600" b="0" i="0" u="none" strike="noStrike" cap="none" normalizeH="0" baseline="0" smtClean="0">
                          <a:ln>
                            <a:noFill/>
                          </a:ln>
                          <a:solidFill>
                            <a:schemeClr val="tx1"/>
                          </a:solidFill>
                          <a:effectLst/>
                          <a:latin typeface="Arial" charset="0"/>
                          <a:cs typeface="Arial" charset="0"/>
                        </a:rPr>
                        <a:t>Hemosiderinuria</a:t>
                      </a:r>
                    </a:p>
                  </a:txBody>
                  <a:tcPr marT="45704" marB="4570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846921">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ru-RU" sz="1800" b="0" i="0" u="none" strike="noStrike" cap="none" normalizeH="0" baseline="0" smtClean="0">
                          <a:ln>
                            <a:noFill/>
                          </a:ln>
                          <a:solidFill>
                            <a:schemeClr val="tx1"/>
                          </a:solidFill>
                          <a:effectLst/>
                          <a:latin typeface="Arial" charset="0"/>
                          <a:cs typeface="Arial" charset="0"/>
                        </a:rPr>
                        <a:t>Sickle cell anemia </a:t>
                      </a:r>
                    </a:p>
                  </a:txBody>
                  <a:tcPr marT="45704" marB="4570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533400" marR="0" lvl="0" indent="-533400" algn="l" defTabSz="914400" rtl="0" eaLnBrk="0" fontAlgn="base" latinLnBrk="0" hangingPunct="0">
                        <a:lnSpc>
                          <a:spcPct val="100000"/>
                        </a:lnSpc>
                        <a:spcBef>
                          <a:spcPct val="20000"/>
                        </a:spcBef>
                        <a:spcAft>
                          <a:spcPct val="0"/>
                        </a:spcAft>
                        <a:buClrTx/>
                        <a:buSzTx/>
                        <a:buFontTx/>
                        <a:buChar char="•"/>
                        <a:tabLst/>
                      </a:pPr>
                      <a:r>
                        <a:rPr kumimoji="0" lang="ru-RU" sz="1800" b="0" i="0" u="none" strike="noStrike" cap="none" normalizeH="0" baseline="0" smtClean="0">
                          <a:ln>
                            <a:noFill/>
                          </a:ln>
                          <a:solidFill>
                            <a:schemeClr val="tx1"/>
                          </a:solidFill>
                          <a:effectLst/>
                          <a:latin typeface="Arial" charset="0"/>
                          <a:cs typeface="Arial" charset="0"/>
                        </a:rPr>
                        <a:t>Anisocytosis and poikilocytosis</a:t>
                      </a:r>
                    </a:p>
                    <a:p>
                      <a:pPr marL="533400" marR="0" lvl="0" indent="-533400" algn="l" defTabSz="914400" rtl="0" eaLnBrk="0" fontAlgn="base" latinLnBrk="0" hangingPunct="0">
                        <a:lnSpc>
                          <a:spcPct val="100000"/>
                        </a:lnSpc>
                        <a:spcBef>
                          <a:spcPct val="20000"/>
                        </a:spcBef>
                        <a:spcAft>
                          <a:spcPct val="0"/>
                        </a:spcAft>
                        <a:buClrTx/>
                        <a:buSzTx/>
                        <a:buFontTx/>
                        <a:buChar char="•"/>
                        <a:tabLst/>
                      </a:pPr>
                      <a:r>
                        <a:rPr kumimoji="0" lang="ru-RU" sz="1800" b="0" i="0" u="none" strike="noStrike" cap="none" normalizeH="0" baseline="0" smtClean="0">
                          <a:ln>
                            <a:noFill/>
                          </a:ln>
                          <a:solidFill>
                            <a:schemeClr val="tx1"/>
                          </a:solidFill>
                          <a:effectLst/>
                          <a:latin typeface="Arial" charset="0"/>
                          <a:cs typeface="Arial" charset="0"/>
                        </a:rPr>
                        <a:t>Some sickle cells in peripheral smear</a:t>
                      </a:r>
                    </a:p>
                    <a:p>
                      <a:pPr marL="533400" marR="0" lvl="0" indent="-533400" algn="l" defTabSz="914400" rtl="0" eaLnBrk="0" fontAlgn="base" latinLnBrk="0" hangingPunct="0">
                        <a:lnSpc>
                          <a:spcPct val="100000"/>
                        </a:lnSpc>
                        <a:spcBef>
                          <a:spcPct val="20000"/>
                        </a:spcBef>
                        <a:spcAft>
                          <a:spcPct val="0"/>
                        </a:spcAft>
                        <a:buClrTx/>
                        <a:buSzTx/>
                        <a:buFontTx/>
                        <a:buChar char="•"/>
                        <a:tabLst/>
                      </a:pPr>
                      <a:r>
                        <a:rPr kumimoji="0" lang="ru-RU" sz="1800" b="0" i="0" u="none" strike="noStrike" cap="none" normalizeH="0" baseline="0" smtClean="0">
                          <a:ln>
                            <a:noFill/>
                          </a:ln>
                          <a:solidFill>
                            <a:schemeClr val="tx1"/>
                          </a:solidFill>
                          <a:effectLst/>
                          <a:latin typeface="Arial" charset="0"/>
                          <a:cs typeface="Arial" charset="0"/>
                        </a:rPr>
                        <a:t>Sickling of all RBCs in preparation with hypoxia or hyperosmolar exposure</a:t>
                      </a:r>
                    </a:p>
                  </a:txBody>
                  <a:tcPr marT="45704" marB="4570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600" b="0" i="0" u="none" strike="noStrike" cap="none" normalizeH="0" baseline="0" smtClean="0">
                          <a:ln>
                            <a:noFill/>
                          </a:ln>
                          <a:solidFill>
                            <a:schemeClr val="tx1"/>
                          </a:solidFill>
                          <a:effectLst/>
                          <a:latin typeface="Arial" charset="0"/>
                          <a:cs typeface="Arial" charset="0"/>
                        </a:rPr>
                        <a:t>Largely limited to blacks</a:t>
                      </a:r>
                    </a:p>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600" b="0" i="0" u="none" strike="noStrike" cap="none" normalizeH="0" baseline="0" smtClean="0">
                          <a:ln>
                            <a:noFill/>
                          </a:ln>
                          <a:solidFill>
                            <a:schemeClr val="tx1"/>
                          </a:solidFill>
                          <a:effectLst/>
                          <a:latin typeface="Arial" charset="0"/>
                          <a:cs typeface="Arial" charset="0"/>
                        </a:rPr>
                        <a:t>Urinary isosthenuria</a:t>
                      </a:r>
                    </a:p>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600" b="0" i="0" u="none" strike="noStrike" cap="none" normalizeH="0" baseline="0" smtClean="0">
                          <a:ln>
                            <a:noFill/>
                          </a:ln>
                          <a:solidFill>
                            <a:schemeClr val="tx1"/>
                          </a:solidFill>
                          <a:effectLst/>
                          <a:latin typeface="Arial" charset="0"/>
                          <a:cs typeface="Arial" charset="0"/>
                        </a:rPr>
                        <a:t>Hb S detected during electrophoresis</a:t>
                      </a:r>
                    </a:p>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600" b="0" i="0" u="none" strike="noStrike" cap="none" normalizeH="0" baseline="0" smtClean="0">
                          <a:ln>
                            <a:noFill/>
                          </a:ln>
                          <a:solidFill>
                            <a:schemeClr val="tx1"/>
                          </a:solidFill>
                          <a:effectLst/>
                          <a:latin typeface="Arial" charset="0"/>
                          <a:cs typeface="Arial" charset="0"/>
                        </a:rPr>
                        <a:t>Possibly painful vaso-occlusive crises and leg ulcers</a:t>
                      </a:r>
                    </a:p>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600" b="0" i="0" u="none" strike="noStrike" cap="none" normalizeH="0" baseline="0" smtClean="0">
                          <a:ln>
                            <a:noFill/>
                          </a:ln>
                          <a:solidFill>
                            <a:schemeClr val="tx1"/>
                          </a:solidFill>
                          <a:effectLst/>
                          <a:latin typeface="Arial" charset="0"/>
                          <a:cs typeface="Arial" charset="0"/>
                        </a:rPr>
                        <a:t>Bone changes on x-ray</a:t>
                      </a:r>
                    </a:p>
                  </a:txBody>
                  <a:tcPr marT="45704" marB="4570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457200" y="0"/>
            <a:ext cx="8229600" cy="609600"/>
          </a:xfrm>
        </p:spPr>
        <p:txBody>
          <a:bodyPr/>
          <a:lstStyle/>
          <a:p>
            <a:r>
              <a:rPr lang="en-US" altLang="ru-RU" sz="4000" b="1" smtClean="0"/>
              <a:t>DIFFERENTIAL DIAGNOSIS (4)</a:t>
            </a:r>
            <a:endParaRPr lang="ru-RU" altLang="ru-RU" sz="4000" b="1" smtClean="0"/>
          </a:p>
        </p:txBody>
      </p:sp>
      <p:graphicFrame>
        <p:nvGraphicFramePr>
          <p:cNvPr id="110647" name="Group 55"/>
          <p:cNvGraphicFramePr>
            <a:graphicFrameLocks noGrp="1"/>
          </p:cNvGraphicFramePr>
          <p:nvPr>
            <p:ph idx="1"/>
          </p:nvPr>
        </p:nvGraphicFramePr>
        <p:xfrm>
          <a:off x="152400" y="609600"/>
          <a:ext cx="8991600" cy="6242050"/>
        </p:xfrm>
        <a:graphic>
          <a:graphicData uri="http://schemas.openxmlformats.org/drawingml/2006/table">
            <a:tbl>
              <a:tblPr/>
              <a:tblGrid>
                <a:gridCol w="2133600">
                  <a:extLst>
                    <a:ext uri="{9D8B030D-6E8A-4147-A177-3AD203B41FA5}">
                      <a16:colId xmlns:a16="http://schemas.microsoft.com/office/drawing/2014/main" val="20000"/>
                    </a:ext>
                  </a:extLst>
                </a:gridCol>
                <a:gridCol w="3124200">
                  <a:extLst>
                    <a:ext uri="{9D8B030D-6E8A-4147-A177-3AD203B41FA5}">
                      <a16:colId xmlns:a16="http://schemas.microsoft.com/office/drawing/2014/main" val="20001"/>
                    </a:ext>
                  </a:extLst>
                </a:gridCol>
                <a:gridCol w="3733800">
                  <a:extLst>
                    <a:ext uri="{9D8B030D-6E8A-4147-A177-3AD203B41FA5}">
                      <a16:colId xmlns:a16="http://schemas.microsoft.com/office/drawing/2014/main" val="20002"/>
                    </a:ext>
                  </a:extLst>
                </a:gridCol>
              </a:tblGrid>
              <a:tr h="70100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ru-RU" sz="2000" b="1" i="0" u="none" strike="noStrike" cap="none" normalizeH="0" baseline="0" smtClean="0">
                          <a:ln>
                            <a:noFill/>
                          </a:ln>
                          <a:solidFill>
                            <a:srgbClr val="FF9900"/>
                          </a:solidFill>
                          <a:effectLst/>
                          <a:latin typeface="Arial" charset="0"/>
                          <a:cs typeface="Arial" charset="0"/>
                        </a:rPr>
                        <a:t>Etiology or Type</a:t>
                      </a:r>
                      <a:r>
                        <a:rPr kumimoji="0" lang="ru-RU" sz="2000" b="0" i="0" u="none" strike="noStrike" cap="none" normalizeH="0" baseline="0" smtClean="0">
                          <a:ln>
                            <a:noFill/>
                          </a:ln>
                          <a:solidFill>
                            <a:srgbClr val="FF9900"/>
                          </a:solidFill>
                          <a:effectLst/>
                          <a:latin typeface="Arial" charset="0"/>
                          <a:cs typeface="Arial" charset="0"/>
                        </a:rPr>
                        <a:t> </a:t>
                      </a:r>
                    </a:p>
                  </a:txBody>
                  <a:tcPr marT="45712" marB="4571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ru-RU" sz="2000" b="1" i="0" u="none" strike="noStrike" cap="none" normalizeH="0" baseline="0" smtClean="0">
                          <a:ln>
                            <a:noFill/>
                          </a:ln>
                          <a:solidFill>
                            <a:srgbClr val="FF9900"/>
                          </a:solidFill>
                          <a:effectLst/>
                          <a:latin typeface="Arial" charset="0"/>
                          <a:cs typeface="Arial" charset="0"/>
                        </a:rPr>
                        <a:t>Morphologic Changes</a:t>
                      </a:r>
                      <a:r>
                        <a:rPr kumimoji="0" lang="ru-RU" sz="2000" b="0" i="0" u="none" strike="noStrike" cap="none" normalizeH="0" baseline="0" smtClean="0">
                          <a:ln>
                            <a:noFill/>
                          </a:ln>
                          <a:solidFill>
                            <a:srgbClr val="FF9900"/>
                          </a:solidFill>
                          <a:effectLst/>
                          <a:latin typeface="Arial" charset="0"/>
                          <a:cs typeface="Arial" charset="0"/>
                        </a:rPr>
                        <a:t> </a:t>
                      </a:r>
                    </a:p>
                  </a:txBody>
                  <a:tcPr marT="45712" marB="4571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ru-RU" sz="2000" b="1" i="0" u="none" strike="noStrike" cap="none" normalizeH="0" baseline="0" smtClean="0">
                          <a:ln>
                            <a:noFill/>
                          </a:ln>
                          <a:solidFill>
                            <a:srgbClr val="FF9900"/>
                          </a:solidFill>
                          <a:effectLst/>
                          <a:latin typeface="Arial" charset="0"/>
                          <a:cs typeface="Arial" charset="0"/>
                        </a:rPr>
                        <a:t>Special Features</a:t>
                      </a:r>
                      <a:r>
                        <a:rPr kumimoji="0" lang="ru-RU" sz="2000" b="0" i="0" u="none" strike="noStrike" cap="none" normalizeH="0" baseline="0" smtClean="0">
                          <a:ln>
                            <a:noFill/>
                          </a:ln>
                          <a:solidFill>
                            <a:srgbClr val="FF9900"/>
                          </a:solidFill>
                          <a:effectLst/>
                          <a:latin typeface="Arial" charset="0"/>
                          <a:cs typeface="Arial" charset="0"/>
                        </a:rPr>
                        <a:t> </a:t>
                      </a:r>
                    </a:p>
                  </a:txBody>
                  <a:tcPr marT="45712" marB="4571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895781">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ru-RU" sz="1800" b="0" i="0" u="none" strike="noStrike" cap="none" normalizeH="0" baseline="0" smtClean="0">
                          <a:ln>
                            <a:noFill/>
                          </a:ln>
                          <a:solidFill>
                            <a:schemeClr val="tx1"/>
                          </a:solidFill>
                          <a:effectLst/>
                          <a:latin typeface="Arial" charset="0"/>
                          <a:cs typeface="Arial" charset="0"/>
                        </a:rPr>
                        <a:t>Marrow failure </a:t>
                      </a:r>
                    </a:p>
                  </a:txBody>
                  <a:tcPr marT="45712" marB="4571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600" b="0" i="0" u="none" strike="noStrike" cap="none" normalizeH="0" baseline="0" smtClean="0">
                          <a:ln>
                            <a:noFill/>
                          </a:ln>
                          <a:solidFill>
                            <a:schemeClr val="tx1"/>
                          </a:solidFill>
                          <a:effectLst/>
                          <a:latin typeface="Arial" charset="0"/>
                          <a:cs typeface="Arial" charset="0"/>
                        </a:rPr>
                        <a:t>Normochromic-normocytic (may be macrocytic)</a:t>
                      </a:r>
                    </a:p>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600" b="0" i="0" u="none" strike="noStrike" cap="none" normalizeH="0" baseline="0" smtClean="0">
                          <a:ln>
                            <a:noFill/>
                          </a:ln>
                          <a:solidFill>
                            <a:schemeClr val="tx1"/>
                          </a:solidFill>
                          <a:effectLst/>
                          <a:latin typeface="Arial" charset="0"/>
                          <a:cs typeface="Arial" charset="0"/>
                        </a:rPr>
                        <a:t>Reticulocytopenia</a:t>
                      </a:r>
                    </a:p>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600" b="0" i="0" u="none" strike="noStrike" cap="none" normalizeH="0" baseline="0" smtClean="0">
                          <a:ln>
                            <a:noFill/>
                          </a:ln>
                          <a:solidFill>
                            <a:schemeClr val="tx1"/>
                          </a:solidFill>
                          <a:effectLst/>
                          <a:latin typeface="Arial" charset="0"/>
                          <a:cs typeface="Arial" charset="0"/>
                        </a:rPr>
                        <a:t>Failed marrow aspiration (often) or evident hypoplasia of erythroid series or of all elements</a:t>
                      </a:r>
                    </a:p>
                  </a:txBody>
                  <a:tcPr marT="45712" marB="4571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533400" marR="0" lvl="0" indent="-533400" algn="l" defTabSz="914400" rtl="0" eaLnBrk="0" fontAlgn="base" latinLnBrk="0" hangingPunct="0">
                        <a:lnSpc>
                          <a:spcPct val="100000"/>
                        </a:lnSpc>
                        <a:spcBef>
                          <a:spcPct val="20000"/>
                        </a:spcBef>
                        <a:spcAft>
                          <a:spcPct val="0"/>
                        </a:spcAft>
                        <a:buClrTx/>
                        <a:buSzTx/>
                        <a:buFontTx/>
                        <a:buNone/>
                        <a:tabLst/>
                      </a:pPr>
                      <a:r>
                        <a:rPr kumimoji="0" lang="ru-RU" sz="1600" b="0" i="0" u="none" strike="noStrike" cap="none" normalizeH="0" baseline="0" smtClean="0">
                          <a:ln>
                            <a:noFill/>
                          </a:ln>
                          <a:solidFill>
                            <a:schemeClr val="tx1"/>
                          </a:solidFill>
                          <a:effectLst/>
                          <a:latin typeface="Arial" charset="0"/>
                          <a:cs typeface="Arial" charset="0"/>
                        </a:rPr>
                        <a:t>Idiopathic (&gt; 50%) or secondary to exposure to toxic drugs or chemicals (eg,chloramphenicol, quinacrine, hydantoins, insecticides) </a:t>
                      </a:r>
                    </a:p>
                  </a:txBody>
                  <a:tcPr marT="45712" marB="4571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188380">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ru-RU" sz="1800" b="0" i="0" u="none" strike="noStrike" cap="none" normalizeH="0" baseline="0" smtClean="0">
                          <a:ln>
                            <a:noFill/>
                          </a:ln>
                          <a:solidFill>
                            <a:schemeClr val="tx1"/>
                          </a:solidFill>
                          <a:effectLst/>
                          <a:latin typeface="Arial" charset="0"/>
                          <a:cs typeface="Arial" charset="0"/>
                        </a:rPr>
                        <a:t>Marrow replacement (myelophthisis) </a:t>
                      </a:r>
                    </a:p>
                  </a:txBody>
                  <a:tcPr marT="45712" marB="4571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600" b="0" i="0" u="none" strike="noStrike" cap="none" normalizeH="0" baseline="0" smtClean="0">
                          <a:ln>
                            <a:noFill/>
                          </a:ln>
                          <a:solidFill>
                            <a:schemeClr val="tx1"/>
                          </a:solidFill>
                          <a:effectLst/>
                          <a:latin typeface="Arial" charset="0"/>
                          <a:cs typeface="Arial" charset="0"/>
                        </a:rPr>
                        <a:t>Anisocytosis and poikilocytosis</a:t>
                      </a:r>
                    </a:p>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600" b="0" i="0" u="none" strike="noStrike" cap="none" normalizeH="0" baseline="0" smtClean="0">
                          <a:ln>
                            <a:noFill/>
                          </a:ln>
                          <a:solidFill>
                            <a:schemeClr val="tx1"/>
                          </a:solidFill>
                          <a:effectLst/>
                          <a:latin typeface="Arial" charset="0"/>
                          <a:cs typeface="Arial" charset="0"/>
                        </a:rPr>
                        <a:t>Nucleated RBCs</a:t>
                      </a:r>
                    </a:p>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600" b="0" i="0" u="none" strike="noStrike" cap="none" normalizeH="0" baseline="0" smtClean="0">
                          <a:ln>
                            <a:noFill/>
                          </a:ln>
                          <a:solidFill>
                            <a:schemeClr val="tx1"/>
                          </a:solidFill>
                          <a:effectLst/>
                          <a:latin typeface="Arial" charset="0"/>
                          <a:cs typeface="Arial" charset="0"/>
                        </a:rPr>
                        <a:t>Early granulocyte precursors</a:t>
                      </a:r>
                    </a:p>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600" b="0" i="0" u="none" strike="noStrike" cap="none" normalizeH="0" baseline="0" smtClean="0">
                          <a:ln>
                            <a:noFill/>
                          </a:ln>
                          <a:solidFill>
                            <a:schemeClr val="tx1"/>
                          </a:solidFill>
                          <a:effectLst/>
                          <a:latin typeface="Arial" charset="0"/>
                          <a:cs typeface="Arial" charset="0"/>
                        </a:rPr>
                        <a:t>Marrow aspiration possibly failing or showing leukemia, myeloma, or metastatic cells</a:t>
                      </a:r>
                    </a:p>
                  </a:txBody>
                  <a:tcPr marT="45712" marB="4571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600" b="0" i="0" u="none" strike="noStrike" cap="none" normalizeH="0" baseline="0" smtClean="0">
                          <a:ln>
                            <a:noFill/>
                          </a:ln>
                          <a:solidFill>
                            <a:schemeClr val="tx1"/>
                          </a:solidFill>
                          <a:effectLst/>
                          <a:latin typeface="Arial" charset="0"/>
                          <a:cs typeface="Arial" charset="0"/>
                        </a:rPr>
                        <a:t>Marrow infiltration with infectious granulomas, tumors, fibrosis, or lipid histiocytosis</a:t>
                      </a:r>
                    </a:p>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600" b="0" i="0" u="none" strike="noStrike" cap="none" normalizeH="0" baseline="0" smtClean="0">
                          <a:ln>
                            <a:noFill/>
                          </a:ln>
                          <a:solidFill>
                            <a:schemeClr val="tx1"/>
                          </a:solidFill>
                          <a:effectLst/>
                          <a:latin typeface="Arial" charset="0"/>
                          <a:cs typeface="Arial" charset="0"/>
                        </a:rPr>
                        <a:t>Possible hepatomegaly and splenomegaly</a:t>
                      </a:r>
                    </a:p>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600" b="0" i="0" u="none" strike="noStrike" cap="none" normalizeH="0" baseline="0" smtClean="0">
                          <a:ln>
                            <a:noFill/>
                          </a:ln>
                          <a:solidFill>
                            <a:schemeClr val="tx1"/>
                          </a:solidFill>
                          <a:effectLst/>
                          <a:latin typeface="Arial" charset="0"/>
                          <a:cs typeface="Arial" charset="0"/>
                        </a:rPr>
                        <a:t>Possible bone changes</a:t>
                      </a:r>
                    </a:p>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600" b="0" i="0" u="none" strike="noStrike" cap="none" normalizeH="0" baseline="0" smtClean="0">
                          <a:ln>
                            <a:noFill/>
                          </a:ln>
                          <a:solidFill>
                            <a:schemeClr val="tx1"/>
                          </a:solidFill>
                          <a:effectLst/>
                          <a:latin typeface="Arial" charset="0"/>
                          <a:cs typeface="Arial" charset="0"/>
                        </a:rPr>
                        <a:t>Radioiron uptake greater over spleen and liver than over sacrum</a:t>
                      </a:r>
                    </a:p>
                  </a:txBody>
                  <a:tcPr marT="45712" marB="4571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456884">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ru-RU" sz="1800" b="0" i="0" u="none" strike="noStrike" cap="none" normalizeH="0" baseline="0" smtClean="0">
                          <a:ln>
                            <a:noFill/>
                          </a:ln>
                          <a:solidFill>
                            <a:schemeClr val="tx1"/>
                          </a:solidFill>
                          <a:effectLst/>
                          <a:latin typeface="Arial" charset="0"/>
                          <a:cs typeface="Arial" charset="0"/>
                        </a:rPr>
                        <a:t>Hereditary spherocytosis </a:t>
                      </a:r>
                    </a:p>
                  </a:txBody>
                  <a:tcPr marT="45712" marB="4571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600" b="0" i="0" u="none" strike="noStrike" cap="none" normalizeH="0" baseline="0" smtClean="0">
                          <a:ln>
                            <a:noFill/>
                          </a:ln>
                          <a:solidFill>
                            <a:schemeClr val="tx1"/>
                          </a:solidFill>
                          <a:effectLst/>
                          <a:latin typeface="Arial" charset="0"/>
                          <a:cs typeface="Arial" charset="0"/>
                        </a:rPr>
                        <a:t>Spheroidal microcytes</a:t>
                      </a:r>
                    </a:p>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600" b="0" i="0" u="none" strike="noStrike" cap="none" normalizeH="0" baseline="0" smtClean="0">
                          <a:ln>
                            <a:noFill/>
                          </a:ln>
                          <a:solidFill>
                            <a:schemeClr val="tx1"/>
                          </a:solidFill>
                          <a:effectLst/>
                          <a:latin typeface="Arial" charset="0"/>
                          <a:cs typeface="Arial" charset="0"/>
                        </a:rPr>
                        <a:t>Normoblastic erythroid hyperplasia</a:t>
                      </a:r>
                    </a:p>
                  </a:txBody>
                  <a:tcPr marT="45712" marB="4571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600" b="0" i="0" u="none" strike="noStrike" cap="none" normalizeH="0" baseline="0" smtClean="0">
                          <a:ln>
                            <a:noFill/>
                          </a:ln>
                          <a:solidFill>
                            <a:schemeClr val="tx1"/>
                          </a:solidFill>
                          <a:effectLst/>
                          <a:latin typeface="Arial" charset="0"/>
                          <a:cs typeface="Arial" charset="0"/>
                        </a:rPr>
                        <a:t>Increased mean RBC Hb level</a:t>
                      </a:r>
                    </a:p>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600" b="0" i="0" u="none" strike="noStrike" cap="none" normalizeH="0" baseline="0" smtClean="0">
                          <a:ln>
                            <a:noFill/>
                          </a:ln>
                          <a:solidFill>
                            <a:schemeClr val="tx1"/>
                          </a:solidFill>
                          <a:effectLst/>
                          <a:latin typeface="Arial" charset="0"/>
                          <a:cs typeface="Arial" charset="0"/>
                        </a:rPr>
                        <a:t>Increased RBC fragility</a:t>
                      </a:r>
                    </a:p>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600" b="0" i="0" u="none" strike="noStrike" cap="none" normalizeH="0" baseline="0" smtClean="0">
                          <a:ln>
                            <a:noFill/>
                          </a:ln>
                          <a:solidFill>
                            <a:schemeClr val="tx1"/>
                          </a:solidFill>
                          <a:effectLst/>
                          <a:latin typeface="Arial" charset="0"/>
                          <a:cs typeface="Arial" charset="0"/>
                        </a:rPr>
                        <a:t>Shortened survival of labeled RBCs</a:t>
                      </a:r>
                    </a:p>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600" b="0" i="0" u="none" strike="noStrike" cap="none" normalizeH="0" baseline="0" smtClean="0">
                          <a:ln>
                            <a:noFill/>
                          </a:ln>
                          <a:solidFill>
                            <a:schemeClr val="tx1"/>
                          </a:solidFill>
                          <a:effectLst/>
                          <a:latin typeface="Arial" charset="0"/>
                          <a:cs typeface="Arial" charset="0"/>
                        </a:rPr>
                        <a:t>Increased radioactivity of spleen (exceeds that of liver)</a:t>
                      </a:r>
                    </a:p>
                  </a:txBody>
                  <a:tcPr marT="45712" marB="4571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457200" y="0"/>
            <a:ext cx="8229600" cy="609600"/>
          </a:xfrm>
        </p:spPr>
        <p:txBody>
          <a:bodyPr/>
          <a:lstStyle/>
          <a:p>
            <a:r>
              <a:rPr lang="en-US" altLang="ru-RU" sz="4000" b="1" smtClean="0"/>
              <a:t>DIFFERENTIAL DIAGNOSIS (5)</a:t>
            </a:r>
            <a:endParaRPr lang="ru-RU" altLang="ru-RU" sz="4000" b="1" smtClean="0"/>
          </a:p>
        </p:txBody>
      </p:sp>
      <p:graphicFrame>
        <p:nvGraphicFramePr>
          <p:cNvPr id="111667" name="Group 51"/>
          <p:cNvGraphicFramePr>
            <a:graphicFrameLocks noGrp="1"/>
          </p:cNvGraphicFramePr>
          <p:nvPr>
            <p:ph idx="1"/>
          </p:nvPr>
        </p:nvGraphicFramePr>
        <p:xfrm>
          <a:off x="76200" y="609600"/>
          <a:ext cx="9067800" cy="5967413"/>
        </p:xfrm>
        <a:graphic>
          <a:graphicData uri="http://schemas.openxmlformats.org/drawingml/2006/table">
            <a:tbl>
              <a:tblPr/>
              <a:tblGrid>
                <a:gridCol w="2209800">
                  <a:extLst>
                    <a:ext uri="{9D8B030D-6E8A-4147-A177-3AD203B41FA5}">
                      <a16:colId xmlns:a16="http://schemas.microsoft.com/office/drawing/2014/main" val="20000"/>
                    </a:ext>
                  </a:extLst>
                </a:gridCol>
                <a:gridCol w="3124200">
                  <a:extLst>
                    <a:ext uri="{9D8B030D-6E8A-4147-A177-3AD203B41FA5}">
                      <a16:colId xmlns:a16="http://schemas.microsoft.com/office/drawing/2014/main" val="20001"/>
                    </a:ext>
                  </a:extLst>
                </a:gridCol>
                <a:gridCol w="3733800">
                  <a:extLst>
                    <a:ext uri="{9D8B030D-6E8A-4147-A177-3AD203B41FA5}">
                      <a16:colId xmlns:a16="http://schemas.microsoft.com/office/drawing/2014/main" val="20002"/>
                    </a:ext>
                  </a:extLst>
                </a:gridCol>
              </a:tblGrid>
              <a:tr h="396186">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ru-RU" sz="2000" b="1" i="0" u="none" strike="noStrike" cap="none" normalizeH="0" baseline="0" smtClean="0">
                          <a:ln>
                            <a:noFill/>
                          </a:ln>
                          <a:solidFill>
                            <a:srgbClr val="FF9900"/>
                          </a:solidFill>
                          <a:effectLst/>
                          <a:latin typeface="Arial" charset="0"/>
                          <a:cs typeface="Arial" charset="0"/>
                        </a:rPr>
                        <a:t>Etiology or Type</a:t>
                      </a:r>
                      <a:r>
                        <a:rPr kumimoji="0" lang="ru-RU" sz="2000" b="0" i="0" u="none" strike="noStrike" cap="none" normalizeH="0" baseline="0" smtClean="0">
                          <a:ln>
                            <a:noFill/>
                          </a:ln>
                          <a:solidFill>
                            <a:srgbClr val="FF9900"/>
                          </a:solidFill>
                          <a:effectLst/>
                          <a:latin typeface="Arial" charset="0"/>
                          <a:cs typeface="Arial" charset="0"/>
                        </a:rPr>
                        <a:t> </a:t>
                      </a:r>
                    </a:p>
                  </a:txBody>
                  <a:tcPr marT="45705" marB="4570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ru-RU" sz="2000" b="1" i="0" u="none" strike="noStrike" cap="none" normalizeH="0" baseline="0" smtClean="0">
                          <a:ln>
                            <a:noFill/>
                          </a:ln>
                          <a:solidFill>
                            <a:srgbClr val="FF9900"/>
                          </a:solidFill>
                          <a:effectLst/>
                          <a:latin typeface="Arial" charset="0"/>
                          <a:cs typeface="Arial" charset="0"/>
                        </a:rPr>
                        <a:t>Morphologic Changes</a:t>
                      </a:r>
                      <a:r>
                        <a:rPr kumimoji="0" lang="ru-RU" sz="2000" b="0" i="0" u="none" strike="noStrike" cap="none" normalizeH="0" baseline="0" smtClean="0">
                          <a:ln>
                            <a:noFill/>
                          </a:ln>
                          <a:solidFill>
                            <a:srgbClr val="FF9900"/>
                          </a:solidFill>
                          <a:effectLst/>
                          <a:latin typeface="Arial" charset="0"/>
                          <a:cs typeface="Arial" charset="0"/>
                        </a:rPr>
                        <a:t> </a:t>
                      </a:r>
                    </a:p>
                  </a:txBody>
                  <a:tcPr marT="45705" marB="4570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ru-RU" sz="2000" b="1" i="0" u="none" strike="noStrike" cap="none" normalizeH="0" baseline="0" smtClean="0">
                          <a:ln>
                            <a:noFill/>
                          </a:ln>
                          <a:solidFill>
                            <a:srgbClr val="FF9900"/>
                          </a:solidFill>
                          <a:effectLst/>
                          <a:latin typeface="Arial" charset="0"/>
                          <a:cs typeface="Arial" charset="0"/>
                        </a:rPr>
                        <a:t>Special Features</a:t>
                      </a:r>
                      <a:r>
                        <a:rPr kumimoji="0" lang="ru-RU" sz="2000" b="0" i="0" u="none" strike="noStrike" cap="none" normalizeH="0" baseline="0" smtClean="0">
                          <a:ln>
                            <a:noFill/>
                          </a:ln>
                          <a:solidFill>
                            <a:srgbClr val="FF9900"/>
                          </a:solidFill>
                          <a:effectLst/>
                          <a:latin typeface="Arial" charset="0"/>
                          <a:cs typeface="Arial" charset="0"/>
                        </a:rPr>
                        <a:t> </a:t>
                      </a:r>
                    </a:p>
                  </a:txBody>
                  <a:tcPr marT="45705" marB="4570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243466">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ru-RU" sz="1800" b="0" i="0" u="none" strike="noStrike" cap="none" normalizeH="0" baseline="0" smtClean="0">
                          <a:ln>
                            <a:noFill/>
                          </a:ln>
                          <a:solidFill>
                            <a:schemeClr val="tx1"/>
                          </a:solidFill>
                          <a:effectLst/>
                          <a:latin typeface="Arial" charset="0"/>
                          <a:cs typeface="Arial" charset="0"/>
                        </a:rPr>
                        <a:t>Paroxysmal cold hemoglobinuria </a:t>
                      </a:r>
                    </a:p>
                  </a:txBody>
                  <a:tcPr marT="45705" marB="4570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ru-RU" sz="1400" b="0" i="0" u="none" strike="noStrike" cap="none" normalizeH="0" baseline="0" smtClean="0">
                          <a:ln>
                            <a:noFill/>
                          </a:ln>
                          <a:solidFill>
                            <a:schemeClr val="tx1"/>
                          </a:solidFill>
                          <a:effectLst/>
                          <a:latin typeface="Arial" charset="0"/>
                          <a:cs typeface="Arial" charset="0"/>
                        </a:rPr>
                        <a:t>Normochromic-normocytic </a:t>
                      </a:r>
                    </a:p>
                  </a:txBody>
                  <a:tcPr marT="45705" marB="4570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533400" marR="0" lvl="0" indent="-533400" algn="l" defTabSz="914400" rtl="0" eaLnBrk="0" fontAlgn="base" latinLnBrk="0" hangingPunct="0">
                        <a:lnSpc>
                          <a:spcPct val="100000"/>
                        </a:lnSpc>
                        <a:spcBef>
                          <a:spcPct val="20000"/>
                        </a:spcBef>
                        <a:spcAft>
                          <a:spcPct val="0"/>
                        </a:spcAft>
                        <a:buClrTx/>
                        <a:buSzTx/>
                        <a:buFontTx/>
                        <a:buChar char="•"/>
                        <a:tabLst/>
                      </a:pPr>
                      <a:r>
                        <a:rPr kumimoji="0" lang="ru-RU" sz="1400" b="0" i="0" u="none" strike="noStrike" cap="none" normalizeH="0" baseline="0" smtClean="0">
                          <a:ln>
                            <a:noFill/>
                          </a:ln>
                          <a:solidFill>
                            <a:schemeClr val="tx1"/>
                          </a:solidFill>
                          <a:effectLst/>
                          <a:latin typeface="Arial" charset="0"/>
                          <a:cs typeface="Arial" charset="0"/>
                        </a:rPr>
                        <a:t>Follows exposure to cold</a:t>
                      </a:r>
                    </a:p>
                    <a:p>
                      <a:pPr marL="533400" marR="0" lvl="0" indent="-533400" algn="l" defTabSz="914400" rtl="0" eaLnBrk="0" fontAlgn="base" latinLnBrk="0" hangingPunct="0">
                        <a:lnSpc>
                          <a:spcPct val="100000"/>
                        </a:lnSpc>
                        <a:spcBef>
                          <a:spcPct val="20000"/>
                        </a:spcBef>
                        <a:spcAft>
                          <a:spcPct val="0"/>
                        </a:spcAft>
                        <a:buClrTx/>
                        <a:buSzTx/>
                        <a:buFontTx/>
                        <a:buChar char="•"/>
                        <a:tabLst/>
                      </a:pPr>
                      <a:r>
                        <a:rPr kumimoji="0" lang="ru-RU" sz="1400" b="0" i="0" u="none" strike="noStrike" cap="none" normalizeH="0" baseline="0" smtClean="0">
                          <a:ln>
                            <a:noFill/>
                          </a:ln>
                          <a:solidFill>
                            <a:schemeClr val="tx1"/>
                          </a:solidFill>
                          <a:effectLst/>
                          <a:latin typeface="Arial" charset="0"/>
                          <a:cs typeface="Arial" charset="0"/>
                        </a:rPr>
                        <a:t>Results from a cold agglutinin or hemolysin</a:t>
                      </a:r>
                    </a:p>
                    <a:p>
                      <a:pPr marL="533400" marR="0" lvl="0" indent="-533400" algn="l" defTabSz="914400" rtl="0" eaLnBrk="0" fontAlgn="base" latinLnBrk="0" hangingPunct="0">
                        <a:lnSpc>
                          <a:spcPct val="100000"/>
                        </a:lnSpc>
                        <a:spcBef>
                          <a:spcPct val="20000"/>
                        </a:spcBef>
                        <a:spcAft>
                          <a:spcPct val="0"/>
                        </a:spcAft>
                        <a:buClrTx/>
                        <a:buSzTx/>
                        <a:buFontTx/>
                        <a:buChar char="•"/>
                        <a:tabLst/>
                      </a:pPr>
                      <a:r>
                        <a:rPr kumimoji="0" lang="ru-RU" sz="1400" b="0" i="0" u="none" strike="noStrike" cap="none" normalizeH="0" baseline="0" smtClean="0">
                          <a:ln>
                            <a:noFill/>
                          </a:ln>
                          <a:solidFill>
                            <a:schemeClr val="tx1"/>
                          </a:solidFill>
                          <a:effectLst/>
                          <a:latin typeface="Arial" charset="0"/>
                          <a:cs typeface="Arial" charset="0"/>
                        </a:rPr>
                        <a:t>Often associated with syphilis or other infections</a:t>
                      </a:r>
                    </a:p>
                  </a:txBody>
                  <a:tcPr marT="45705" marB="4570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243466">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ru-RU" sz="1800" b="0" i="0" u="none" strike="noStrike" cap="none" normalizeH="0" baseline="0" smtClean="0">
                          <a:ln>
                            <a:noFill/>
                          </a:ln>
                          <a:solidFill>
                            <a:schemeClr val="tx1"/>
                          </a:solidFill>
                          <a:effectLst/>
                          <a:latin typeface="Arial" charset="0"/>
                          <a:cs typeface="Arial" charset="0"/>
                        </a:rPr>
                        <a:t>Paroxysmal nocturnal hemoglobinuria </a:t>
                      </a:r>
                    </a:p>
                  </a:txBody>
                  <a:tcPr marT="45705" marB="4570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400" b="0" i="0" u="none" strike="noStrike" cap="none" normalizeH="0" baseline="0" smtClean="0">
                          <a:ln>
                            <a:noFill/>
                          </a:ln>
                          <a:solidFill>
                            <a:schemeClr val="tx1"/>
                          </a:solidFill>
                          <a:effectLst/>
                          <a:latin typeface="Arial" charset="0"/>
                          <a:cs typeface="Arial" charset="0"/>
                        </a:rPr>
                        <a:t>Normocytic (may be hypochromic because of iron deficiency)</a:t>
                      </a:r>
                    </a:p>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400" b="0" i="0" u="none" strike="noStrike" cap="none" normalizeH="0" baseline="0" smtClean="0">
                          <a:ln>
                            <a:noFill/>
                          </a:ln>
                          <a:solidFill>
                            <a:schemeClr val="tx1"/>
                          </a:solidFill>
                          <a:effectLst/>
                          <a:latin typeface="Arial" charset="0"/>
                          <a:cs typeface="Arial" charset="0"/>
                        </a:rPr>
                        <a:t>Marrow may be hypercellular or hypocellular</a:t>
                      </a:r>
                    </a:p>
                  </a:txBody>
                  <a:tcPr marT="45705" marB="4570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400" b="0" i="0" u="none" strike="noStrike" cap="none" normalizeH="0" baseline="0" smtClean="0">
                          <a:ln>
                            <a:noFill/>
                          </a:ln>
                          <a:solidFill>
                            <a:schemeClr val="tx1"/>
                          </a:solidFill>
                          <a:effectLst/>
                          <a:latin typeface="Arial" charset="0"/>
                          <a:cs typeface="Arial" charset="0"/>
                        </a:rPr>
                        <a:t>Dark morning urine</a:t>
                      </a:r>
                    </a:p>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400" b="0" i="0" u="none" strike="noStrike" cap="none" normalizeH="0" baseline="0" smtClean="0">
                          <a:ln>
                            <a:noFill/>
                          </a:ln>
                          <a:solidFill>
                            <a:schemeClr val="tx1"/>
                          </a:solidFill>
                          <a:effectLst/>
                          <a:latin typeface="Arial" charset="0"/>
                          <a:cs typeface="Arial" charset="0"/>
                        </a:rPr>
                        <a:t>Hemosiderinuria</a:t>
                      </a:r>
                    </a:p>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400" b="0" i="0" u="none" strike="noStrike" cap="none" normalizeH="0" baseline="0" smtClean="0">
                          <a:ln>
                            <a:noFill/>
                          </a:ln>
                          <a:solidFill>
                            <a:schemeClr val="tx1"/>
                          </a:solidFill>
                          <a:effectLst/>
                          <a:latin typeface="Arial" charset="0"/>
                          <a:cs typeface="Arial" charset="0"/>
                        </a:rPr>
                        <a:t>Positive acid hemolysis (Ham test) and sugar-water tests (mostly replaced by flow cytometric testing)</a:t>
                      </a:r>
                    </a:p>
                  </a:txBody>
                  <a:tcPr marT="45705" marB="4570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584816">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ru-RU" sz="1800" b="0" i="0" u="none" strike="noStrike" cap="none" normalizeH="0" baseline="0" smtClean="0">
                          <a:ln>
                            <a:noFill/>
                          </a:ln>
                          <a:solidFill>
                            <a:schemeClr val="tx1"/>
                          </a:solidFill>
                          <a:effectLst/>
                          <a:latin typeface="Arial" charset="0"/>
                          <a:cs typeface="Arial" charset="0"/>
                        </a:rPr>
                        <a:t>Thalassemia </a:t>
                      </a:r>
                    </a:p>
                  </a:txBody>
                  <a:tcPr marT="45705" marB="4570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400" b="0" i="0" u="none" strike="noStrike" cap="none" normalizeH="0" baseline="0" smtClean="0">
                          <a:ln>
                            <a:noFill/>
                          </a:ln>
                          <a:solidFill>
                            <a:schemeClr val="tx1"/>
                          </a:solidFill>
                          <a:effectLst/>
                          <a:latin typeface="Arial" charset="0"/>
                          <a:cs typeface="Arial" charset="0"/>
                        </a:rPr>
                        <a:t>Microcytic</a:t>
                      </a:r>
                    </a:p>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400" b="0" i="0" u="none" strike="noStrike" cap="none" normalizeH="0" baseline="0" smtClean="0">
                          <a:ln>
                            <a:noFill/>
                          </a:ln>
                          <a:solidFill>
                            <a:schemeClr val="tx1"/>
                          </a:solidFill>
                          <a:effectLst/>
                          <a:latin typeface="Arial" charset="0"/>
                          <a:cs typeface="Arial" charset="0"/>
                        </a:rPr>
                        <a:t>Thin cells</a:t>
                      </a:r>
                    </a:p>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400" b="0" i="0" u="none" strike="noStrike" cap="none" normalizeH="0" baseline="0" smtClean="0">
                          <a:ln>
                            <a:noFill/>
                          </a:ln>
                          <a:solidFill>
                            <a:schemeClr val="tx1"/>
                          </a:solidFill>
                          <a:effectLst/>
                          <a:latin typeface="Arial" charset="0"/>
                          <a:cs typeface="Arial" charset="0"/>
                        </a:rPr>
                        <a:t>Target cells</a:t>
                      </a:r>
                    </a:p>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400" b="0" i="0" u="none" strike="noStrike" cap="none" normalizeH="0" baseline="0" smtClean="0">
                          <a:ln>
                            <a:noFill/>
                          </a:ln>
                          <a:solidFill>
                            <a:schemeClr val="tx1"/>
                          </a:solidFill>
                          <a:effectLst/>
                          <a:latin typeface="Arial" charset="0"/>
                          <a:cs typeface="Arial" charset="0"/>
                        </a:rPr>
                        <a:t>Basophilic stippling</a:t>
                      </a:r>
                    </a:p>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400" b="0" i="0" u="none" strike="noStrike" cap="none" normalizeH="0" baseline="0" smtClean="0">
                          <a:ln>
                            <a:noFill/>
                          </a:ln>
                          <a:solidFill>
                            <a:schemeClr val="tx1"/>
                          </a:solidFill>
                          <a:effectLst/>
                          <a:latin typeface="Arial" charset="0"/>
                          <a:cs typeface="Arial" charset="0"/>
                        </a:rPr>
                        <a:t>Anisocytosis and poikilocytosis</a:t>
                      </a:r>
                    </a:p>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400" b="0" i="0" u="none" strike="noStrike" cap="none" normalizeH="0" baseline="0" smtClean="0">
                          <a:ln>
                            <a:noFill/>
                          </a:ln>
                          <a:solidFill>
                            <a:schemeClr val="tx1"/>
                          </a:solidFill>
                          <a:effectLst/>
                          <a:latin typeface="Arial" charset="0"/>
                          <a:cs typeface="Arial" charset="0"/>
                        </a:rPr>
                        <a:t>Nucleated RBCs in homozygotes</a:t>
                      </a:r>
                    </a:p>
                  </a:txBody>
                  <a:tcPr marT="45705" marB="4570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400" b="0" i="0" u="none" strike="noStrike" cap="none" normalizeH="0" baseline="0" smtClean="0">
                          <a:ln>
                            <a:noFill/>
                          </a:ln>
                          <a:solidFill>
                            <a:schemeClr val="tx1"/>
                          </a:solidFill>
                          <a:effectLst/>
                          <a:latin typeface="Arial" charset="0"/>
                          <a:cs typeface="Arial" charset="0"/>
                        </a:rPr>
                        <a:t>Decreased RBC fragility</a:t>
                      </a:r>
                    </a:p>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400" b="0" i="0" u="none" strike="noStrike" cap="none" normalizeH="0" baseline="0" smtClean="0">
                          <a:ln>
                            <a:noFill/>
                          </a:ln>
                          <a:solidFill>
                            <a:schemeClr val="tx1"/>
                          </a:solidFill>
                          <a:effectLst/>
                          <a:latin typeface="Arial" charset="0"/>
                          <a:cs typeface="Arial" charset="0"/>
                        </a:rPr>
                        <a:t>Elevated Hb A2 and Hb F (often)</a:t>
                      </a:r>
                    </a:p>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400" b="0" i="0" u="none" strike="noStrike" cap="none" normalizeH="0" baseline="0" smtClean="0">
                          <a:ln>
                            <a:noFill/>
                          </a:ln>
                          <a:solidFill>
                            <a:schemeClr val="tx1"/>
                          </a:solidFill>
                          <a:effectLst/>
                          <a:latin typeface="Arial" charset="0"/>
                          <a:cs typeface="Arial" charset="0"/>
                        </a:rPr>
                        <a:t>Mediterranean ancestry (common)</a:t>
                      </a:r>
                    </a:p>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400" b="0" i="0" u="none" strike="noStrike" cap="none" normalizeH="0" baseline="0" smtClean="0">
                          <a:ln>
                            <a:noFill/>
                          </a:ln>
                          <a:solidFill>
                            <a:schemeClr val="tx1"/>
                          </a:solidFill>
                          <a:effectLst/>
                          <a:latin typeface="Arial" charset="0"/>
                          <a:cs typeface="Arial" charset="0"/>
                        </a:rPr>
                        <a:t>In homozygotes, anemia from infancy</a:t>
                      </a:r>
                    </a:p>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400" b="0" i="0" u="none" strike="noStrike" cap="none" normalizeH="0" baseline="0" smtClean="0">
                          <a:ln>
                            <a:noFill/>
                          </a:ln>
                          <a:solidFill>
                            <a:schemeClr val="tx1"/>
                          </a:solidFill>
                          <a:effectLst/>
                          <a:latin typeface="Arial" charset="0"/>
                          <a:cs typeface="Arial" charset="0"/>
                        </a:rPr>
                        <a:t>Splenomegaly</a:t>
                      </a:r>
                    </a:p>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400" b="0" i="0" u="none" strike="noStrike" cap="none" normalizeH="0" baseline="0" smtClean="0">
                          <a:ln>
                            <a:noFill/>
                          </a:ln>
                          <a:solidFill>
                            <a:schemeClr val="tx1"/>
                          </a:solidFill>
                          <a:effectLst/>
                          <a:latin typeface="Arial" charset="0"/>
                          <a:cs typeface="Arial" charset="0"/>
                        </a:rPr>
                        <a:t>Bone changes on x-ray</a:t>
                      </a:r>
                    </a:p>
                  </a:txBody>
                  <a:tcPr marT="45705" marB="4570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1499479">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ru-RU" sz="1800" b="0" i="0" u="none" strike="noStrike" cap="none" normalizeH="0" baseline="0" smtClean="0">
                          <a:ln>
                            <a:noFill/>
                          </a:ln>
                          <a:solidFill>
                            <a:schemeClr val="tx1"/>
                          </a:solidFill>
                          <a:effectLst/>
                          <a:latin typeface="Arial" charset="0"/>
                          <a:cs typeface="Arial" charset="0"/>
                        </a:rPr>
                        <a:t>Sideroblastic anemia </a:t>
                      </a:r>
                    </a:p>
                  </a:txBody>
                  <a:tcPr marT="45705" marB="4570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400" b="0" i="0" u="none" strike="noStrike" cap="none" normalizeH="0" baseline="0" smtClean="0">
                          <a:ln>
                            <a:noFill/>
                          </a:ln>
                          <a:solidFill>
                            <a:schemeClr val="tx1"/>
                          </a:solidFill>
                          <a:effectLst/>
                          <a:latin typeface="Arial" charset="0"/>
                          <a:cs typeface="Arial" charset="0"/>
                        </a:rPr>
                        <a:t>Usually hypochromic but dimorphic with normocytes and macrocytes</a:t>
                      </a:r>
                    </a:p>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400" b="0" i="0" u="none" strike="noStrike" cap="none" normalizeH="0" baseline="0" smtClean="0">
                          <a:ln>
                            <a:noFill/>
                          </a:ln>
                          <a:solidFill>
                            <a:schemeClr val="tx1"/>
                          </a:solidFill>
                          <a:effectLst/>
                          <a:latin typeface="Arial" charset="0"/>
                          <a:cs typeface="Arial" charset="0"/>
                        </a:rPr>
                        <a:t>Hyperplastic marrow, with delayed hemoglobination</a:t>
                      </a:r>
                    </a:p>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400" b="0" i="0" u="none" strike="noStrike" cap="none" normalizeH="0" baseline="0" smtClean="0">
                          <a:ln>
                            <a:noFill/>
                          </a:ln>
                          <a:solidFill>
                            <a:schemeClr val="tx1"/>
                          </a:solidFill>
                          <a:effectLst/>
                          <a:latin typeface="Arial" charset="0"/>
                          <a:cs typeface="Arial" charset="0"/>
                        </a:rPr>
                        <a:t>Ringed sideroblasts</a:t>
                      </a:r>
                    </a:p>
                  </a:txBody>
                  <a:tcPr marT="45705" marB="4570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400" b="0" i="0" u="none" strike="noStrike" cap="none" normalizeH="0" baseline="0" smtClean="0">
                          <a:ln>
                            <a:noFill/>
                          </a:ln>
                          <a:solidFill>
                            <a:schemeClr val="tx1"/>
                          </a:solidFill>
                          <a:effectLst/>
                          <a:latin typeface="Arial" charset="0"/>
                          <a:cs typeface="Arial" charset="0"/>
                        </a:rPr>
                        <a:t>Inborn or acquired metabolic defect</a:t>
                      </a:r>
                    </a:p>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400" b="0" i="0" u="none" strike="noStrike" cap="none" normalizeH="0" baseline="0" smtClean="0">
                          <a:ln>
                            <a:noFill/>
                          </a:ln>
                          <a:solidFill>
                            <a:schemeClr val="tx1"/>
                          </a:solidFill>
                          <a:effectLst/>
                          <a:latin typeface="Arial" charset="0"/>
                          <a:cs typeface="Arial" charset="0"/>
                        </a:rPr>
                        <a:t>Stainable marrow iron (plentiful)</a:t>
                      </a:r>
                    </a:p>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400" b="0" i="0" u="none" strike="noStrike" cap="none" normalizeH="0" baseline="0" smtClean="0">
                          <a:ln>
                            <a:noFill/>
                          </a:ln>
                          <a:solidFill>
                            <a:schemeClr val="tx1"/>
                          </a:solidFill>
                          <a:effectLst/>
                          <a:latin typeface="Arial" charset="0"/>
                          <a:cs typeface="Arial" charset="0"/>
                        </a:rPr>
                        <a:t>Response to vitamin B6 administration (rare)</a:t>
                      </a:r>
                    </a:p>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400" b="0" i="0" u="none" strike="noStrike" cap="none" normalizeH="0" baseline="0" smtClean="0">
                          <a:ln>
                            <a:noFill/>
                          </a:ln>
                          <a:solidFill>
                            <a:schemeClr val="tx1"/>
                          </a:solidFill>
                          <a:effectLst/>
                          <a:latin typeface="Arial" charset="0"/>
                          <a:cs typeface="Arial" charset="0"/>
                        </a:rPr>
                        <a:t>Commonly part of myelodysplastic syndrome</a:t>
                      </a:r>
                    </a:p>
                  </a:txBody>
                  <a:tcPr marT="45705" marB="4570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5"/>
          <p:cNvSpPr>
            <a:spLocks noGrp="1" noChangeArrowheads="1"/>
          </p:cNvSpPr>
          <p:nvPr>
            <p:ph type="title"/>
          </p:nvPr>
        </p:nvSpPr>
        <p:spPr>
          <a:xfrm>
            <a:off x="457200" y="304800"/>
            <a:ext cx="8229600" cy="1143000"/>
          </a:xfrm>
        </p:spPr>
        <p:txBody>
          <a:bodyPr/>
          <a:lstStyle/>
          <a:p>
            <a:r>
              <a:rPr lang="ru-RU" altLang="ru-RU" smtClean="0"/>
              <a:t>Human Blood at 400X</a:t>
            </a:r>
          </a:p>
        </p:txBody>
      </p:sp>
      <p:pic>
        <p:nvPicPr>
          <p:cNvPr id="95236" name="Human Blood at 400X.mp4">
            <a:hlinkClick r:id="" action="ppaction://media"/>
          </p:cNvPr>
          <p:cNvPicPr>
            <a:picLocks noGrp="1" noRot="1" noChangeAspect="1" noChangeArrowheads="1"/>
          </p:cNvPicPr>
          <p:nvPr>
            <p:ph idx="1"/>
            <a:videoFile r:link="rId1"/>
          </p:nvPr>
        </p:nvPicPr>
        <p:blipFill>
          <a:blip r:embed="rId3">
            <a:extLst>
              <a:ext uri="{28A0092B-C50C-407E-A947-70E740481C1C}">
                <a14:useLocalDpi xmlns:a14="http://schemas.microsoft.com/office/drawing/2010/main" val="0"/>
              </a:ext>
            </a:extLst>
          </a:blip>
          <a:srcRect/>
          <a:stretch>
            <a:fillRect/>
          </a:stretch>
        </p:blipFill>
        <p:spPr>
          <a:xfrm>
            <a:off x="1524000" y="1905000"/>
            <a:ext cx="6324600" cy="4343400"/>
          </a:xfr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95236"/>
                    </p:tgtEl>
                  </p:cond>
                </p:stCondLst>
                <p:endSync evt="end" delay="0">
                  <p:rtn val="all"/>
                </p:endSync>
                <p:childTnLst>
                  <p:par>
                    <p:cTn id="3" fill="hold" nodeType="clickPar">
                      <p:stCondLst>
                        <p:cond delay="0"/>
                      </p:stCondLst>
                      <p:childTnLst>
                        <p:par>
                          <p:cTn id="4" fill="hold" nodeType="withGroup">
                            <p:stCondLst>
                              <p:cond delay="0"/>
                            </p:stCondLst>
                            <p:childTnLst>
                              <p:par>
                                <p:cTn id="5" presetID="2" presetClass="mediacall" presetSubtype="0" fill="hold" nodeType="clickEffect">
                                  <p:stCondLst>
                                    <p:cond delay="0"/>
                                  </p:stCondLst>
                                  <p:childTnLst>
                                    <p:cmd type="call" cmd="togglePause">
                                      <p:cBhvr>
                                        <p:cTn id="6" dur="1" fill="hold"/>
                                        <p:tgtEl>
                                          <p:spTgt spid="95236"/>
                                        </p:tgtEl>
                                      </p:cBhvr>
                                    </p:cmd>
                                  </p:childTnLst>
                                </p:cTn>
                              </p:par>
                            </p:childTnLst>
                          </p:cTn>
                        </p:par>
                      </p:childTnLst>
                    </p:cTn>
                  </p:par>
                </p:childTnLst>
              </p:cTn>
              <p:nextCondLst>
                <p:cond evt="onClick" delay="0">
                  <p:tgtEl>
                    <p:spTgt spid="95236"/>
                  </p:tgtEl>
                </p:cond>
              </p:nextCondLst>
            </p:seq>
            <p:video>
              <p:cMediaNode>
                <p:cTn id="7" fill="hold" display="0">
                  <p:stCondLst>
                    <p:cond delay="indefinite"/>
                  </p:stCondLst>
                  <p:endCondLst>
                    <p:cond evt="onNext" delay="0">
                      <p:tgtEl>
                        <p:sldTgt/>
                      </p:tgtEl>
                    </p:cond>
                    <p:cond evt="onPrev" delay="0">
                      <p:tgtEl>
                        <p:sldTgt/>
                      </p:tgtEl>
                    </p:cond>
                  </p:endCondLst>
                </p:cTn>
                <p:tgtEl>
                  <p:spTgt spid="95236"/>
                </p:tgtEl>
              </p:cMediaNode>
            </p:vide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4" descr="Рисунок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7" name="Rectangle 5"/>
          <p:cNvSpPr>
            <a:spLocks noChangeArrowheads="1"/>
          </p:cNvSpPr>
          <p:nvPr/>
        </p:nvSpPr>
        <p:spPr bwMode="auto">
          <a:xfrm>
            <a:off x="1219200" y="1752600"/>
            <a:ext cx="6823075" cy="823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b="1">
                <a:solidFill>
                  <a:schemeClr val="tx1"/>
                </a:solidFill>
                <a:latin typeface="Andalus" pitchFamily="18" charset="0"/>
                <a:cs typeface="Andalus" pitchFamily="18" charset="0"/>
              </a:defRPr>
            </a:lvl1pPr>
            <a:lvl2pPr marL="742950" indent="-285750" eaLnBrk="0" hangingPunct="0">
              <a:defRPr b="1">
                <a:solidFill>
                  <a:schemeClr val="tx1"/>
                </a:solidFill>
                <a:latin typeface="Andalus" pitchFamily="18" charset="0"/>
                <a:cs typeface="Andalus" pitchFamily="18" charset="0"/>
              </a:defRPr>
            </a:lvl2pPr>
            <a:lvl3pPr marL="1143000" indent="-228600" eaLnBrk="0" hangingPunct="0">
              <a:defRPr b="1">
                <a:solidFill>
                  <a:schemeClr val="tx1"/>
                </a:solidFill>
                <a:latin typeface="Andalus" pitchFamily="18" charset="0"/>
                <a:cs typeface="Andalus" pitchFamily="18" charset="0"/>
              </a:defRPr>
            </a:lvl3pPr>
            <a:lvl4pPr marL="1600200" indent="-228600" eaLnBrk="0" hangingPunct="0">
              <a:defRPr b="1">
                <a:solidFill>
                  <a:schemeClr val="tx1"/>
                </a:solidFill>
                <a:latin typeface="Andalus" pitchFamily="18" charset="0"/>
                <a:cs typeface="Andalus" pitchFamily="18" charset="0"/>
              </a:defRPr>
            </a:lvl4pPr>
            <a:lvl5pPr marL="2057400" indent="-228600" eaLnBrk="0" hangingPunct="0">
              <a:defRPr b="1">
                <a:solidFill>
                  <a:schemeClr val="tx1"/>
                </a:solidFill>
                <a:latin typeface="Andalus" pitchFamily="18" charset="0"/>
                <a:cs typeface="Andalus" pitchFamily="18" charset="0"/>
              </a:defRPr>
            </a:lvl5pPr>
            <a:lvl6pPr marL="2514600" indent="-228600" eaLnBrk="0" fontAlgn="base" hangingPunct="0">
              <a:spcBef>
                <a:spcPct val="0"/>
              </a:spcBef>
              <a:spcAft>
                <a:spcPct val="0"/>
              </a:spcAft>
              <a:defRPr b="1">
                <a:solidFill>
                  <a:schemeClr val="tx1"/>
                </a:solidFill>
                <a:latin typeface="Andalus" pitchFamily="18" charset="0"/>
                <a:cs typeface="Andalus" pitchFamily="18" charset="0"/>
              </a:defRPr>
            </a:lvl6pPr>
            <a:lvl7pPr marL="2971800" indent="-228600" eaLnBrk="0" fontAlgn="base" hangingPunct="0">
              <a:spcBef>
                <a:spcPct val="0"/>
              </a:spcBef>
              <a:spcAft>
                <a:spcPct val="0"/>
              </a:spcAft>
              <a:defRPr b="1">
                <a:solidFill>
                  <a:schemeClr val="tx1"/>
                </a:solidFill>
                <a:latin typeface="Andalus" pitchFamily="18" charset="0"/>
                <a:cs typeface="Andalus" pitchFamily="18" charset="0"/>
              </a:defRPr>
            </a:lvl7pPr>
            <a:lvl8pPr marL="3429000" indent="-228600" eaLnBrk="0" fontAlgn="base" hangingPunct="0">
              <a:spcBef>
                <a:spcPct val="0"/>
              </a:spcBef>
              <a:spcAft>
                <a:spcPct val="0"/>
              </a:spcAft>
              <a:defRPr b="1">
                <a:solidFill>
                  <a:schemeClr val="tx1"/>
                </a:solidFill>
                <a:latin typeface="Andalus" pitchFamily="18" charset="0"/>
                <a:cs typeface="Andalus" pitchFamily="18" charset="0"/>
              </a:defRPr>
            </a:lvl8pPr>
            <a:lvl9pPr marL="3886200" indent="-228600" eaLnBrk="0" fontAlgn="base" hangingPunct="0">
              <a:spcBef>
                <a:spcPct val="0"/>
              </a:spcBef>
              <a:spcAft>
                <a:spcPct val="0"/>
              </a:spcAft>
              <a:defRPr b="1">
                <a:solidFill>
                  <a:schemeClr val="tx1"/>
                </a:solidFill>
                <a:latin typeface="Andalus" pitchFamily="18" charset="0"/>
                <a:cs typeface="Andalus" pitchFamily="18" charset="0"/>
              </a:defRPr>
            </a:lvl9pPr>
          </a:lstStyle>
          <a:p>
            <a:r>
              <a:rPr lang="ru-RU" altLang="ja-JP" sz="4800">
                <a:solidFill>
                  <a:schemeClr val="hlink"/>
                </a:solidFill>
                <a:latin typeface="Arial" panose="020B0604020202020204" pitchFamily="34" charset="0"/>
                <a:ea typeface="MS PGothic" pitchFamily="34" charset="-128"/>
                <a:cs typeface="Arial" panose="020B0604020202020204" pitchFamily="34" charset="0"/>
              </a:rPr>
              <a:t>Iron deficiency anemia</a:t>
            </a:r>
            <a:r>
              <a:rPr lang="ru-RU" altLang="ja-JP" b="0">
                <a:ea typeface="MS PGothic" pitchFamily="34" charset="-128"/>
                <a:cs typeface="Arial" panose="020B0604020202020204" pitchFamily="34" charset="0"/>
              </a:rPr>
              <a:t> </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body" idx="1"/>
          </p:nvPr>
        </p:nvSpPr>
        <p:spPr>
          <a:xfrm>
            <a:off x="0" y="0"/>
            <a:ext cx="8534400" cy="533400"/>
          </a:xfrm>
        </p:spPr>
        <p:txBody>
          <a:bodyPr/>
          <a:lstStyle/>
          <a:p>
            <a:pPr>
              <a:lnSpc>
                <a:spcPct val="90000"/>
              </a:lnSpc>
              <a:buFontTx/>
              <a:buNone/>
            </a:pPr>
            <a:r>
              <a:rPr lang="en-US" altLang="ru-RU" smtClean="0"/>
              <a:t>	</a:t>
            </a:r>
            <a:r>
              <a:rPr lang="en-US" altLang="ru-RU" sz="2800" smtClean="0">
                <a:solidFill>
                  <a:schemeClr val="hlink"/>
                </a:solidFill>
              </a:rPr>
              <a:t>Sites of iron and vitamin B12 absorption</a:t>
            </a:r>
          </a:p>
        </p:txBody>
      </p:sp>
      <p:pic>
        <p:nvPicPr>
          <p:cNvPr id="43011" name="Picture 3"/>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685800"/>
            <a:ext cx="6248400" cy="579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43012" name="Text Box 4"/>
          <p:cNvSpPr txBox="1">
            <a:spLocks noChangeArrowheads="1"/>
          </p:cNvSpPr>
          <p:nvPr/>
        </p:nvSpPr>
        <p:spPr bwMode="auto">
          <a:xfrm>
            <a:off x="5562600" y="1219200"/>
            <a:ext cx="16002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ndalus" pitchFamily="18" charset="0"/>
                <a:cs typeface="Andalus" pitchFamily="18" charset="0"/>
              </a:defRPr>
            </a:lvl1pPr>
            <a:lvl2pPr marL="742950" indent="-285750" eaLnBrk="0" hangingPunct="0">
              <a:defRPr b="1">
                <a:solidFill>
                  <a:schemeClr val="tx1"/>
                </a:solidFill>
                <a:latin typeface="Andalus" pitchFamily="18" charset="0"/>
                <a:cs typeface="Andalus" pitchFamily="18" charset="0"/>
              </a:defRPr>
            </a:lvl2pPr>
            <a:lvl3pPr marL="1143000" indent="-228600" eaLnBrk="0" hangingPunct="0">
              <a:defRPr b="1">
                <a:solidFill>
                  <a:schemeClr val="tx1"/>
                </a:solidFill>
                <a:latin typeface="Andalus" pitchFamily="18" charset="0"/>
                <a:cs typeface="Andalus" pitchFamily="18" charset="0"/>
              </a:defRPr>
            </a:lvl3pPr>
            <a:lvl4pPr marL="1600200" indent="-228600" eaLnBrk="0" hangingPunct="0">
              <a:defRPr b="1">
                <a:solidFill>
                  <a:schemeClr val="tx1"/>
                </a:solidFill>
                <a:latin typeface="Andalus" pitchFamily="18" charset="0"/>
                <a:cs typeface="Andalus" pitchFamily="18" charset="0"/>
              </a:defRPr>
            </a:lvl4pPr>
            <a:lvl5pPr marL="2057400" indent="-228600" eaLnBrk="0" hangingPunct="0">
              <a:defRPr b="1">
                <a:solidFill>
                  <a:schemeClr val="tx1"/>
                </a:solidFill>
                <a:latin typeface="Andalus" pitchFamily="18" charset="0"/>
                <a:cs typeface="Andalus" pitchFamily="18" charset="0"/>
              </a:defRPr>
            </a:lvl5pPr>
            <a:lvl6pPr marL="2514600" indent="-228600" eaLnBrk="0" fontAlgn="base" hangingPunct="0">
              <a:spcBef>
                <a:spcPct val="0"/>
              </a:spcBef>
              <a:spcAft>
                <a:spcPct val="0"/>
              </a:spcAft>
              <a:defRPr b="1">
                <a:solidFill>
                  <a:schemeClr val="tx1"/>
                </a:solidFill>
                <a:latin typeface="Andalus" pitchFamily="18" charset="0"/>
                <a:cs typeface="Andalus" pitchFamily="18" charset="0"/>
              </a:defRPr>
            </a:lvl6pPr>
            <a:lvl7pPr marL="2971800" indent="-228600" eaLnBrk="0" fontAlgn="base" hangingPunct="0">
              <a:spcBef>
                <a:spcPct val="0"/>
              </a:spcBef>
              <a:spcAft>
                <a:spcPct val="0"/>
              </a:spcAft>
              <a:defRPr b="1">
                <a:solidFill>
                  <a:schemeClr val="tx1"/>
                </a:solidFill>
                <a:latin typeface="Andalus" pitchFamily="18" charset="0"/>
                <a:cs typeface="Andalus" pitchFamily="18" charset="0"/>
              </a:defRPr>
            </a:lvl7pPr>
            <a:lvl8pPr marL="3429000" indent="-228600" eaLnBrk="0" fontAlgn="base" hangingPunct="0">
              <a:spcBef>
                <a:spcPct val="0"/>
              </a:spcBef>
              <a:spcAft>
                <a:spcPct val="0"/>
              </a:spcAft>
              <a:defRPr b="1">
                <a:solidFill>
                  <a:schemeClr val="tx1"/>
                </a:solidFill>
                <a:latin typeface="Andalus" pitchFamily="18" charset="0"/>
                <a:cs typeface="Andalus" pitchFamily="18" charset="0"/>
              </a:defRPr>
            </a:lvl8pPr>
            <a:lvl9pPr marL="3886200" indent="-228600" eaLnBrk="0" fontAlgn="base" hangingPunct="0">
              <a:spcBef>
                <a:spcPct val="0"/>
              </a:spcBef>
              <a:spcAft>
                <a:spcPct val="0"/>
              </a:spcAft>
              <a:defRPr b="1">
                <a:solidFill>
                  <a:schemeClr val="tx1"/>
                </a:solidFill>
                <a:latin typeface="Andalus" pitchFamily="18" charset="0"/>
                <a:cs typeface="Andalus" pitchFamily="18" charset="0"/>
              </a:defRPr>
            </a:lvl9pPr>
          </a:lstStyle>
          <a:p>
            <a:pPr eaLnBrk="1" hangingPunct="1">
              <a:spcBef>
                <a:spcPct val="50000"/>
              </a:spcBef>
            </a:pPr>
            <a:r>
              <a:rPr lang="en-US" altLang="ru-RU">
                <a:solidFill>
                  <a:schemeClr val="bg2"/>
                </a:solidFill>
                <a:latin typeface="Arial" panose="020B0604020202020204" pitchFamily="34" charset="0"/>
                <a:cs typeface="Arial" panose="020B0604020202020204" pitchFamily="34" charset="0"/>
              </a:rPr>
              <a:t>IF secretion</a:t>
            </a:r>
          </a:p>
        </p:txBody>
      </p:sp>
      <p:sp>
        <p:nvSpPr>
          <p:cNvPr id="43013" name="Line 5"/>
          <p:cNvSpPr>
            <a:spLocks noChangeShapeType="1"/>
          </p:cNvSpPr>
          <p:nvPr/>
        </p:nvSpPr>
        <p:spPr bwMode="auto">
          <a:xfrm flipH="1">
            <a:off x="5105400" y="1600200"/>
            <a:ext cx="838200" cy="762000"/>
          </a:xfrm>
          <a:prstGeom prst="line">
            <a:avLst/>
          </a:prstGeom>
          <a:noFill/>
          <a:ln w="25400">
            <a:solidFill>
              <a:schemeClr val="bg2"/>
            </a:solidFill>
            <a:round/>
            <a:headEnd/>
            <a:tailEnd type="triangle" w="lg" len="lg"/>
          </a:ln>
          <a:extLst>
            <a:ext uri="{909E8E84-426E-40DD-AFC4-6F175D3DCCD1}">
              <a14:hiddenFill xmlns:a14="http://schemas.microsoft.com/office/drawing/2010/main">
                <a:noFill/>
              </a14:hiddenFill>
            </a:ext>
          </a:extLst>
        </p:spPr>
        <p:txBody>
          <a:bodyPr/>
          <a:lstStyle/>
          <a:p>
            <a:endParaRPr lang="ru-RU"/>
          </a:p>
        </p:txBody>
      </p:sp>
      <p:pic>
        <p:nvPicPr>
          <p:cNvPr id="2" name="Picture 1" descr="red-blood-cells.jpg"/>
          <p:cNvPicPr>
            <a:picLocks noChangeAspect="1"/>
          </p:cNvPicPr>
          <p:nvPr/>
        </p:nvPicPr>
        <p:blipFill>
          <a:blip r:embed="rId3" cstate="print"/>
          <a:stretch>
            <a:fillRect/>
          </a:stretch>
        </p:blipFill>
        <p:spPr>
          <a:xfrm>
            <a:off x="7537450" y="6350"/>
            <a:ext cx="1600200" cy="6858000"/>
          </a:xfrm>
          <a:prstGeom prst="rect">
            <a:avLst/>
          </a:prstGeom>
          <a:effectLst>
            <a:softEdge rad="317500"/>
          </a:effectLst>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Content Placeholder 2"/>
          <p:cNvSpPr>
            <a:spLocks noGrp="1"/>
          </p:cNvSpPr>
          <p:nvPr>
            <p:ph idx="4294967295"/>
          </p:nvPr>
        </p:nvSpPr>
        <p:spPr/>
        <p:txBody>
          <a:bodyPr/>
          <a:lstStyle/>
          <a:p>
            <a:pPr marL="273050" indent="-273050" eaLnBrk="1" hangingPunct="1">
              <a:buFontTx/>
              <a:buNone/>
            </a:pPr>
            <a:endParaRPr lang="en-US" altLang="ru-RU" smtClean="0"/>
          </a:p>
          <a:p>
            <a:pPr marL="273050" indent="-273050" eaLnBrk="1" hangingPunct="1"/>
            <a:endParaRPr lang="en-US" altLang="ru-RU" smtClean="0"/>
          </a:p>
        </p:txBody>
      </p:sp>
      <p:pic>
        <p:nvPicPr>
          <p:cNvPr id="44035" name="Picture 3" descr="iron_cycle.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57200" y="457200"/>
            <a:ext cx="7239000" cy="619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descr="red-blood-cells.jpg"/>
          <p:cNvPicPr>
            <a:picLocks noChangeAspect="1"/>
          </p:cNvPicPr>
          <p:nvPr/>
        </p:nvPicPr>
        <p:blipFill>
          <a:blip r:embed="rId4" cstate="print"/>
          <a:stretch>
            <a:fillRect/>
          </a:stretch>
        </p:blipFill>
        <p:spPr>
          <a:xfrm>
            <a:off x="7537450" y="6350"/>
            <a:ext cx="1600200" cy="6858000"/>
          </a:xfrm>
          <a:prstGeom prst="rect">
            <a:avLst/>
          </a:prstGeom>
          <a:effectLst>
            <a:softEdge rad="317500"/>
          </a:effectLst>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red-blood-cells.jpg"/>
          <p:cNvPicPr>
            <a:picLocks noChangeAspect="1"/>
          </p:cNvPicPr>
          <p:nvPr/>
        </p:nvPicPr>
        <p:blipFill>
          <a:blip r:embed="rId2" cstate="print"/>
          <a:stretch>
            <a:fillRect/>
          </a:stretch>
        </p:blipFill>
        <p:spPr>
          <a:xfrm>
            <a:off x="7537450" y="6350"/>
            <a:ext cx="1600200" cy="6858000"/>
          </a:xfrm>
          <a:prstGeom prst="rect">
            <a:avLst/>
          </a:prstGeom>
          <a:effectLst>
            <a:softEdge rad="317500"/>
          </a:effectLst>
        </p:spPr>
      </p:pic>
      <p:sp>
        <p:nvSpPr>
          <p:cNvPr id="45059" name="Rectangle 2"/>
          <p:cNvSpPr>
            <a:spLocks noGrp="1" noChangeArrowheads="1"/>
          </p:cNvSpPr>
          <p:nvPr>
            <p:ph type="title"/>
          </p:nvPr>
        </p:nvSpPr>
        <p:spPr/>
        <p:txBody>
          <a:bodyPr/>
          <a:lstStyle/>
          <a:p>
            <a:r>
              <a:rPr lang="ru-RU" altLang="ru-RU" smtClean="0">
                <a:solidFill>
                  <a:schemeClr val="hlink"/>
                </a:solidFill>
              </a:rPr>
              <a:t>Physiological iron loss</a:t>
            </a:r>
          </a:p>
        </p:txBody>
      </p:sp>
      <p:sp>
        <p:nvSpPr>
          <p:cNvPr id="45060" name="Rectangle 3"/>
          <p:cNvSpPr>
            <a:spLocks noGrp="1" noChangeArrowheads="1"/>
          </p:cNvSpPr>
          <p:nvPr>
            <p:ph type="body" idx="1"/>
          </p:nvPr>
        </p:nvSpPr>
        <p:spPr>
          <a:xfrm>
            <a:off x="304800" y="1524000"/>
            <a:ext cx="8229600" cy="4525963"/>
          </a:xfrm>
        </p:spPr>
        <p:txBody>
          <a:bodyPr/>
          <a:lstStyle/>
          <a:p>
            <a:pPr>
              <a:buFontTx/>
              <a:buNone/>
            </a:pPr>
            <a:r>
              <a:rPr lang="ru-RU" altLang="ru-RU" smtClean="0"/>
              <a:t>1. </a:t>
            </a:r>
            <a:r>
              <a:rPr lang="en-US" altLang="ru-RU" smtClean="0"/>
              <a:t>Children</a:t>
            </a:r>
            <a:r>
              <a:rPr lang="ru-RU" altLang="ru-RU" smtClean="0"/>
              <a:t> 0,1-0,3 </a:t>
            </a:r>
            <a:r>
              <a:rPr lang="en-US" altLang="ru-RU" smtClean="0"/>
              <a:t>mg/d</a:t>
            </a:r>
            <a:endParaRPr lang="ru-RU" altLang="ru-RU" smtClean="0"/>
          </a:p>
          <a:p>
            <a:pPr>
              <a:buFontTx/>
              <a:buNone/>
            </a:pPr>
            <a:r>
              <a:rPr lang="ru-RU" altLang="ru-RU" smtClean="0"/>
              <a:t>2. </a:t>
            </a:r>
            <a:r>
              <a:rPr lang="en-US" altLang="ru-RU" smtClean="0"/>
              <a:t>Adolescents</a:t>
            </a:r>
            <a:r>
              <a:rPr lang="ru-RU" altLang="ru-RU" smtClean="0"/>
              <a:t> 0,5-1,0 </a:t>
            </a:r>
            <a:r>
              <a:rPr lang="en-US" altLang="ru-RU" smtClean="0"/>
              <a:t>mg/d</a:t>
            </a:r>
            <a:endParaRPr lang="ru-RU" altLang="ru-RU" smtClean="0"/>
          </a:p>
          <a:p>
            <a:pPr>
              <a:buFontTx/>
              <a:buNone/>
            </a:pPr>
            <a:r>
              <a:rPr lang="ru-RU" altLang="ru-RU" smtClean="0"/>
              <a:t>3. </a:t>
            </a:r>
            <a:r>
              <a:rPr lang="en-US" altLang="ru-RU" smtClean="0"/>
              <a:t>Adults</a:t>
            </a:r>
            <a:r>
              <a:rPr lang="ru-RU" altLang="ru-RU" smtClean="0"/>
              <a:t> 1,0-1,5 </a:t>
            </a:r>
            <a:r>
              <a:rPr lang="en-US" altLang="ru-RU" smtClean="0"/>
              <a:t>mg/d</a:t>
            </a:r>
            <a:r>
              <a:rPr lang="ru-RU" altLang="ru-RU" smtClean="0"/>
              <a:t> </a:t>
            </a:r>
          </a:p>
          <a:p>
            <a:pPr>
              <a:buFontTx/>
              <a:buNone/>
            </a:pPr>
            <a:r>
              <a:rPr lang="ru-RU" altLang="ru-RU" smtClean="0"/>
              <a:t>4. Women (during menstruation)</a:t>
            </a:r>
            <a:r>
              <a:rPr lang="en-US" altLang="ru-RU" smtClean="0"/>
              <a:t> </a:t>
            </a:r>
            <a:r>
              <a:rPr lang="ru-RU" altLang="ru-RU" smtClean="0"/>
              <a:t>3,0 </a:t>
            </a:r>
            <a:r>
              <a:rPr lang="en-US" altLang="ru-RU" smtClean="0"/>
              <a:t>mg/d</a:t>
            </a:r>
            <a:r>
              <a:rPr lang="ru-RU" altLang="ru-RU" smtClean="0"/>
              <a:t> (</a:t>
            </a:r>
            <a:r>
              <a:rPr lang="en-US" altLang="ru-RU" smtClean="0"/>
              <a:t>total iron loss near</a:t>
            </a:r>
            <a:r>
              <a:rPr lang="ru-RU" altLang="ru-RU" smtClean="0"/>
              <a:t> 40 </a:t>
            </a:r>
            <a:r>
              <a:rPr lang="en-US" altLang="ru-RU" smtClean="0"/>
              <a:t>mg</a:t>
            </a:r>
            <a:r>
              <a:rPr lang="ru-RU" altLang="ru-RU" smtClean="0"/>
              <a:t>)</a:t>
            </a:r>
            <a:r>
              <a:rPr lang="en-US" altLang="ru-RU" smtClean="0"/>
              <a:t>.</a:t>
            </a:r>
            <a:endParaRPr lang="ru-RU" altLang="ru-RU" smtClean="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0" y="0"/>
            <a:ext cx="8229600" cy="762000"/>
          </a:xfrm>
        </p:spPr>
        <p:txBody>
          <a:bodyPr/>
          <a:lstStyle/>
          <a:p>
            <a:r>
              <a:rPr lang="en-US" altLang="ru-RU" b="1" smtClean="0">
                <a:solidFill>
                  <a:schemeClr val="hlink"/>
                </a:solidFill>
              </a:rPr>
              <a:t>RISK FACTORS / CAUSES</a:t>
            </a:r>
            <a:endParaRPr lang="ru-RU" altLang="ru-RU" b="1" smtClean="0">
              <a:solidFill>
                <a:schemeClr val="hlink"/>
              </a:solidFill>
            </a:endParaRPr>
          </a:p>
        </p:txBody>
      </p:sp>
      <p:pic>
        <p:nvPicPr>
          <p:cNvPr id="4608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685800"/>
            <a:ext cx="7315200" cy="617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descr="red-blood-cells.jpg"/>
          <p:cNvPicPr>
            <a:picLocks noChangeAspect="1"/>
          </p:cNvPicPr>
          <p:nvPr/>
        </p:nvPicPr>
        <p:blipFill>
          <a:blip r:embed="rId3" cstate="print"/>
          <a:stretch>
            <a:fillRect/>
          </a:stretch>
        </p:blipFill>
        <p:spPr>
          <a:xfrm>
            <a:off x="7537450" y="6350"/>
            <a:ext cx="1600200" cy="6858000"/>
          </a:xfrm>
          <a:prstGeom prst="rect">
            <a:avLst/>
          </a:prstGeom>
          <a:effectLst>
            <a:softEdge rad="317500"/>
          </a:effectLst>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red-blood-cells.jpg"/>
          <p:cNvPicPr>
            <a:picLocks noChangeAspect="1"/>
          </p:cNvPicPr>
          <p:nvPr/>
        </p:nvPicPr>
        <p:blipFill>
          <a:blip r:embed="rId2" cstate="print"/>
          <a:stretch>
            <a:fillRect/>
          </a:stretch>
        </p:blipFill>
        <p:spPr>
          <a:xfrm>
            <a:off x="7537450" y="6350"/>
            <a:ext cx="1600200" cy="6858000"/>
          </a:xfrm>
          <a:prstGeom prst="rect">
            <a:avLst/>
          </a:prstGeom>
          <a:effectLst>
            <a:softEdge rad="317500"/>
          </a:effectLst>
        </p:spPr>
      </p:pic>
      <p:sp>
        <p:nvSpPr>
          <p:cNvPr id="47107" name="Rectangle 2"/>
          <p:cNvSpPr>
            <a:spLocks noGrp="1" noChangeArrowheads="1"/>
          </p:cNvSpPr>
          <p:nvPr>
            <p:ph type="title"/>
          </p:nvPr>
        </p:nvSpPr>
        <p:spPr>
          <a:xfrm>
            <a:off x="152400" y="0"/>
            <a:ext cx="8991600" cy="1143000"/>
          </a:xfrm>
        </p:spPr>
        <p:txBody>
          <a:bodyPr/>
          <a:lstStyle/>
          <a:p>
            <a:r>
              <a:rPr lang="en-US" altLang="ru-RU" b="1" smtClean="0">
                <a:solidFill>
                  <a:schemeClr val="hlink"/>
                </a:solidFill>
              </a:rPr>
              <a:t>EFFECTS OF SOME MEDICINES</a:t>
            </a:r>
            <a:endParaRPr lang="ru-RU" altLang="ru-RU" b="1" smtClean="0">
              <a:solidFill>
                <a:schemeClr val="hlink"/>
              </a:solidFill>
            </a:endParaRPr>
          </a:p>
        </p:txBody>
      </p:sp>
      <p:sp>
        <p:nvSpPr>
          <p:cNvPr id="47108" name="Rectangle 3"/>
          <p:cNvSpPr>
            <a:spLocks noGrp="1" noChangeArrowheads="1"/>
          </p:cNvSpPr>
          <p:nvPr>
            <p:ph type="body" idx="1"/>
          </p:nvPr>
        </p:nvSpPr>
        <p:spPr>
          <a:xfrm>
            <a:off x="304800" y="990600"/>
            <a:ext cx="3810000" cy="4876800"/>
          </a:xfrm>
        </p:spPr>
        <p:txBody>
          <a:bodyPr/>
          <a:lstStyle/>
          <a:p>
            <a:pPr>
              <a:buFontTx/>
              <a:buNone/>
            </a:pPr>
            <a:r>
              <a:rPr lang="en-US" altLang="ru-RU" sz="3600" b="1" smtClean="0">
                <a:solidFill>
                  <a:srgbClr val="FF9900"/>
                </a:solidFill>
              </a:rPr>
              <a:t>Fe level decreases:</a:t>
            </a:r>
            <a:endParaRPr lang="ru-RU" altLang="ru-RU" sz="3600" b="1" smtClean="0">
              <a:solidFill>
                <a:srgbClr val="FF9900"/>
              </a:solidFill>
            </a:endParaRPr>
          </a:p>
          <a:p>
            <a:pPr>
              <a:buFontTx/>
              <a:buNone/>
            </a:pPr>
            <a:r>
              <a:rPr lang="ru-RU" altLang="ru-RU" smtClean="0"/>
              <a:t>• </a:t>
            </a:r>
            <a:r>
              <a:rPr lang="ru-RU" altLang="ru-RU" sz="2800" b="1" smtClean="0"/>
              <a:t>Allopurinol</a:t>
            </a:r>
          </a:p>
          <a:p>
            <a:pPr>
              <a:buFontTx/>
              <a:buNone/>
            </a:pPr>
            <a:r>
              <a:rPr lang="ru-RU" altLang="ru-RU" sz="2800" b="1" smtClean="0"/>
              <a:t>• Anabolic steroids</a:t>
            </a:r>
          </a:p>
          <a:p>
            <a:pPr>
              <a:buFontTx/>
              <a:buNone/>
            </a:pPr>
            <a:r>
              <a:rPr lang="ru-RU" altLang="ru-RU" sz="2800" b="1" smtClean="0"/>
              <a:t>• </a:t>
            </a:r>
            <a:r>
              <a:rPr lang="en-US" altLang="ru-RU" sz="2800" b="1" smtClean="0"/>
              <a:t>C</a:t>
            </a:r>
            <a:r>
              <a:rPr lang="ru-RU" altLang="ru-RU" sz="2800" b="1" smtClean="0"/>
              <a:t>orticotropin</a:t>
            </a:r>
          </a:p>
          <a:p>
            <a:pPr>
              <a:buFontTx/>
              <a:buNone/>
            </a:pPr>
            <a:r>
              <a:rPr lang="ru-RU" altLang="ru-RU" sz="2800" b="1" smtClean="0"/>
              <a:t>•</a:t>
            </a:r>
            <a:r>
              <a:rPr lang="en-US" altLang="ru-RU" sz="2800" b="1" smtClean="0"/>
              <a:t> </a:t>
            </a:r>
            <a:r>
              <a:rPr lang="ru-RU" altLang="ru-RU" sz="2800" b="1" smtClean="0"/>
              <a:t>Cortisone</a:t>
            </a:r>
          </a:p>
          <a:p>
            <a:pPr>
              <a:buFontTx/>
              <a:buNone/>
            </a:pPr>
            <a:r>
              <a:rPr lang="ru-RU" altLang="ru-RU" sz="2800" b="1" smtClean="0"/>
              <a:t>• Metformin</a:t>
            </a:r>
          </a:p>
          <a:p>
            <a:pPr>
              <a:buFontTx/>
              <a:buNone/>
            </a:pPr>
            <a:r>
              <a:rPr lang="ru-RU" altLang="ru-RU" sz="2800" b="1" smtClean="0"/>
              <a:t>• Aspirin in high doses</a:t>
            </a:r>
          </a:p>
        </p:txBody>
      </p:sp>
      <p:sp>
        <p:nvSpPr>
          <p:cNvPr id="47109" name="Rectangle 4"/>
          <p:cNvSpPr>
            <a:spLocks noChangeArrowheads="1"/>
          </p:cNvSpPr>
          <p:nvPr/>
        </p:nvSpPr>
        <p:spPr bwMode="auto">
          <a:xfrm>
            <a:off x="4572000" y="990600"/>
            <a:ext cx="3657600" cy="3325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ndalus" pitchFamily="18" charset="0"/>
                <a:cs typeface="Andalus" pitchFamily="18" charset="0"/>
              </a:defRPr>
            </a:lvl1pPr>
            <a:lvl2pPr marL="742950" indent="-285750" eaLnBrk="0" hangingPunct="0">
              <a:defRPr b="1">
                <a:solidFill>
                  <a:schemeClr val="tx1"/>
                </a:solidFill>
                <a:latin typeface="Andalus" pitchFamily="18" charset="0"/>
                <a:cs typeface="Andalus" pitchFamily="18" charset="0"/>
              </a:defRPr>
            </a:lvl2pPr>
            <a:lvl3pPr marL="1143000" indent="-228600" eaLnBrk="0" hangingPunct="0">
              <a:defRPr b="1">
                <a:solidFill>
                  <a:schemeClr val="tx1"/>
                </a:solidFill>
                <a:latin typeface="Andalus" pitchFamily="18" charset="0"/>
                <a:cs typeface="Andalus" pitchFamily="18" charset="0"/>
              </a:defRPr>
            </a:lvl3pPr>
            <a:lvl4pPr marL="1600200" indent="-228600" eaLnBrk="0" hangingPunct="0">
              <a:defRPr b="1">
                <a:solidFill>
                  <a:schemeClr val="tx1"/>
                </a:solidFill>
                <a:latin typeface="Andalus" pitchFamily="18" charset="0"/>
                <a:cs typeface="Andalus" pitchFamily="18" charset="0"/>
              </a:defRPr>
            </a:lvl4pPr>
            <a:lvl5pPr marL="2057400" indent="-228600" eaLnBrk="0" hangingPunct="0">
              <a:defRPr b="1">
                <a:solidFill>
                  <a:schemeClr val="tx1"/>
                </a:solidFill>
                <a:latin typeface="Andalus" pitchFamily="18" charset="0"/>
                <a:cs typeface="Andalus" pitchFamily="18" charset="0"/>
              </a:defRPr>
            </a:lvl5pPr>
            <a:lvl6pPr marL="2514600" indent="-228600" eaLnBrk="0" fontAlgn="base" hangingPunct="0">
              <a:spcBef>
                <a:spcPct val="0"/>
              </a:spcBef>
              <a:spcAft>
                <a:spcPct val="0"/>
              </a:spcAft>
              <a:defRPr b="1">
                <a:solidFill>
                  <a:schemeClr val="tx1"/>
                </a:solidFill>
                <a:latin typeface="Andalus" pitchFamily="18" charset="0"/>
                <a:cs typeface="Andalus" pitchFamily="18" charset="0"/>
              </a:defRPr>
            </a:lvl6pPr>
            <a:lvl7pPr marL="2971800" indent="-228600" eaLnBrk="0" fontAlgn="base" hangingPunct="0">
              <a:spcBef>
                <a:spcPct val="0"/>
              </a:spcBef>
              <a:spcAft>
                <a:spcPct val="0"/>
              </a:spcAft>
              <a:defRPr b="1">
                <a:solidFill>
                  <a:schemeClr val="tx1"/>
                </a:solidFill>
                <a:latin typeface="Andalus" pitchFamily="18" charset="0"/>
                <a:cs typeface="Andalus" pitchFamily="18" charset="0"/>
              </a:defRPr>
            </a:lvl7pPr>
            <a:lvl8pPr marL="3429000" indent="-228600" eaLnBrk="0" fontAlgn="base" hangingPunct="0">
              <a:spcBef>
                <a:spcPct val="0"/>
              </a:spcBef>
              <a:spcAft>
                <a:spcPct val="0"/>
              </a:spcAft>
              <a:defRPr b="1">
                <a:solidFill>
                  <a:schemeClr val="tx1"/>
                </a:solidFill>
                <a:latin typeface="Andalus" pitchFamily="18" charset="0"/>
                <a:cs typeface="Andalus" pitchFamily="18" charset="0"/>
              </a:defRPr>
            </a:lvl8pPr>
            <a:lvl9pPr marL="3886200" indent="-228600" eaLnBrk="0" fontAlgn="base" hangingPunct="0">
              <a:spcBef>
                <a:spcPct val="0"/>
              </a:spcBef>
              <a:spcAft>
                <a:spcPct val="0"/>
              </a:spcAft>
              <a:defRPr b="1">
                <a:solidFill>
                  <a:schemeClr val="tx1"/>
                </a:solidFill>
                <a:latin typeface="Andalus" pitchFamily="18" charset="0"/>
                <a:cs typeface="Andalus" pitchFamily="18" charset="0"/>
              </a:defRPr>
            </a:lvl9pPr>
          </a:lstStyle>
          <a:p>
            <a:pPr eaLnBrk="1" hangingPunct="1"/>
            <a:r>
              <a:rPr lang="en-US" altLang="ru-RU" sz="3600">
                <a:solidFill>
                  <a:srgbClr val="FF9900"/>
                </a:solidFill>
                <a:latin typeface="Arial" panose="020B0604020202020204" pitchFamily="34" charset="0"/>
                <a:cs typeface="Arial" panose="020B0604020202020204" pitchFamily="34" charset="0"/>
              </a:rPr>
              <a:t>Fe level increases: </a:t>
            </a:r>
          </a:p>
          <a:p>
            <a:pPr eaLnBrk="1" hangingPunct="1">
              <a:buFontTx/>
              <a:buChar char="•"/>
            </a:pPr>
            <a:r>
              <a:rPr lang="en-US" altLang="ru-RU" sz="2800">
                <a:latin typeface="Arial" panose="020B0604020202020204" pitchFamily="34" charset="0"/>
              </a:rPr>
              <a:t> </a:t>
            </a:r>
            <a:r>
              <a:rPr lang="ru-RU" altLang="ru-RU" sz="2800">
                <a:latin typeface="Arial" panose="020B0604020202020204" pitchFamily="34" charset="0"/>
              </a:rPr>
              <a:t>Estrogen</a:t>
            </a:r>
          </a:p>
          <a:p>
            <a:pPr eaLnBrk="1" hangingPunct="1"/>
            <a:r>
              <a:rPr lang="ru-RU" altLang="ru-RU" sz="2800">
                <a:latin typeface="Arial" panose="020B0604020202020204" pitchFamily="34" charset="0"/>
              </a:rPr>
              <a:t>• Ethanol</a:t>
            </a:r>
          </a:p>
          <a:p>
            <a:pPr eaLnBrk="1" hangingPunct="1"/>
            <a:r>
              <a:rPr lang="ru-RU" altLang="ru-RU" sz="2800">
                <a:latin typeface="Arial" panose="020B0604020202020204" pitchFamily="34" charset="0"/>
              </a:rPr>
              <a:t>• Methotrexate</a:t>
            </a:r>
          </a:p>
          <a:p>
            <a:pPr eaLnBrk="1" hangingPunct="1"/>
            <a:r>
              <a:rPr lang="ru-RU" altLang="ru-RU" sz="2800">
                <a:latin typeface="Arial" panose="020B0604020202020204" pitchFamily="34" charset="0"/>
              </a:rPr>
              <a:t>• Oral contraceptives</a:t>
            </a: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descr="iron_deficency_anemia_diag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533400"/>
            <a:ext cx="8153400" cy="579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228600" y="0"/>
            <a:ext cx="8686800" cy="1143000"/>
          </a:xfrm>
        </p:spPr>
        <p:txBody>
          <a:bodyPr/>
          <a:lstStyle/>
          <a:p>
            <a:r>
              <a:rPr lang="en-US" altLang="ru-RU" sz="2800" smtClean="0">
                <a:solidFill>
                  <a:schemeClr val="tx1"/>
                </a:solidFill>
              </a:rPr>
              <a:t/>
            </a:r>
            <a:br>
              <a:rPr lang="en-US" altLang="ru-RU" sz="2800" smtClean="0">
                <a:solidFill>
                  <a:schemeClr val="tx1"/>
                </a:solidFill>
              </a:rPr>
            </a:br>
            <a:r>
              <a:rPr lang="en-US" altLang="ru-RU" sz="2800" smtClean="0">
                <a:solidFill>
                  <a:schemeClr val="tx1"/>
                </a:solidFill>
              </a:rPr>
              <a:t> </a:t>
            </a:r>
            <a:r>
              <a:rPr lang="en-US" altLang="ru-RU" sz="2800" b="1" smtClean="0">
                <a:solidFill>
                  <a:schemeClr val="tx1"/>
                </a:solidFill>
              </a:rPr>
              <a:t>ICD-10:</a:t>
            </a:r>
            <a:r>
              <a:rPr lang="en-US" altLang="ru-RU" sz="2800" smtClean="0">
                <a:solidFill>
                  <a:schemeClr val="tx1"/>
                </a:solidFill>
              </a:rPr>
              <a:t> </a:t>
            </a:r>
            <a:r>
              <a:rPr lang="ru-RU" altLang="ru-RU" sz="2800" b="1" smtClean="0">
                <a:solidFill>
                  <a:schemeClr val="tx1"/>
                </a:solidFill>
              </a:rPr>
              <a:t>Nutritional anaemias</a:t>
            </a:r>
            <a:r>
              <a:rPr lang="en-US" altLang="ru-RU" sz="2800" b="1" smtClean="0">
                <a:solidFill>
                  <a:schemeClr val="tx1"/>
                </a:solidFill>
              </a:rPr>
              <a:t> </a:t>
            </a:r>
            <a:r>
              <a:rPr lang="ru-RU" altLang="ru-RU" sz="2800" b="1" smtClean="0">
                <a:solidFill>
                  <a:schemeClr val="tx1"/>
                </a:solidFill>
              </a:rPr>
              <a:t>(D50-D53)</a:t>
            </a:r>
            <a:br>
              <a:rPr lang="ru-RU" altLang="ru-RU" sz="2800" b="1" smtClean="0">
                <a:solidFill>
                  <a:schemeClr val="tx1"/>
                </a:solidFill>
              </a:rPr>
            </a:br>
            <a:r>
              <a:rPr lang="en-US" altLang="ru-RU" sz="2800" b="1" smtClean="0">
                <a:solidFill>
                  <a:schemeClr val="tx1"/>
                </a:solidFill>
              </a:rPr>
              <a:t>D50 </a:t>
            </a:r>
            <a:r>
              <a:rPr lang="ru-RU" altLang="ru-RU" sz="2800" b="1" smtClean="0">
                <a:solidFill>
                  <a:schemeClr val="tx1"/>
                </a:solidFill>
              </a:rPr>
              <a:t>Iron deficiency anaemia</a:t>
            </a:r>
            <a:r>
              <a:rPr lang="ru-RU" altLang="ru-RU" sz="4000" smtClean="0"/>
              <a:t> </a:t>
            </a:r>
            <a:endParaRPr lang="ru-RU" altLang="ru-RU" sz="4000" u="sng" smtClean="0"/>
          </a:p>
        </p:txBody>
      </p:sp>
      <p:sp>
        <p:nvSpPr>
          <p:cNvPr id="49155" name="Rectangle 3"/>
          <p:cNvSpPr>
            <a:spLocks noGrp="1" noChangeArrowheads="1"/>
          </p:cNvSpPr>
          <p:nvPr>
            <p:ph type="body" idx="1"/>
          </p:nvPr>
        </p:nvSpPr>
        <p:spPr>
          <a:xfrm>
            <a:off x="457200" y="1600200"/>
            <a:ext cx="6858000" cy="4525963"/>
          </a:xfrm>
        </p:spPr>
        <p:txBody>
          <a:bodyPr/>
          <a:lstStyle/>
          <a:p>
            <a:pPr>
              <a:lnSpc>
                <a:spcPct val="80000"/>
              </a:lnSpc>
              <a:buFontTx/>
              <a:buNone/>
            </a:pPr>
            <a:r>
              <a:rPr lang="ru-RU" altLang="ru-RU" sz="2000" b="1" i="1" smtClean="0"/>
              <a:t>Incl.:</a:t>
            </a:r>
          </a:p>
          <a:p>
            <a:pPr lvl="1">
              <a:lnSpc>
                <a:spcPct val="80000"/>
              </a:lnSpc>
            </a:pPr>
            <a:r>
              <a:rPr lang="ru-RU" altLang="ru-RU" sz="1800" smtClean="0"/>
              <a:t>anaemia:</a:t>
            </a:r>
          </a:p>
          <a:p>
            <a:pPr lvl="3">
              <a:lnSpc>
                <a:spcPct val="80000"/>
              </a:lnSpc>
            </a:pPr>
            <a:r>
              <a:rPr lang="ru-RU" altLang="ru-RU" sz="1400" smtClean="0"/>
              <a:t>asiderotic</a:t>
            </a:r>
          </a:p>
          <a:p>
            <a:pPr lvl="3">
              <a:lnSpc>
                <a:spcPct val="80000"/>
              </a:lnSpc>
            </a:pPr>
            <a:r>
              <a:rPr lang="ru-RU" altLang="ru-RU" sz="1400" smtClean="0"/>
              <a:t>hypochromic</a:t>
            </a:r>
          </a:p>
          <a:p>
            <a:pPr>
              <a:lnSpc>
                <a:spcPct val="80000"/>
              </a:lnSpc>
              <a:buFontTx/>
              <a:buNone/>
            </a:pPr>
            <a:r>
              <a:rPr lang="ru-RU" altLang="ru-RU" sz="2000" b="1" smtClean="0">
                <a:solidFill>
                  <a:schemeClr val="hlink"/>
                </a:solidFill>
              </a:rPr>
              <a:t>D50.0</a:t>
            </a:r>
            <a:r>
              <a:rPr lang="en-US" altLang="ru-RU" sz="2000" b="1" smtClean="0">
                <a:solidFill>
                  <a:schemeClr val="hlink"/>
                </a:solidFill>
              </a:rPr>
              <a:t> </a:t>
            </a:r>
            <a:r>
              <a:rPr lang="ru-RU" altLang="ru-RU" sz="2000" b="1" smtClean="0">
                <a:solidFill>
                  <a:schemeClr val="hlink"/>
                </a:solidFill>
              </a:rPr>
              <a:t>Iron deficiency anaemia secondary to blood loss (chronic)</a:t>
            </a:r>
          </a:p>
          <a:p>
            <a:pPr lvl="1">
              <a:lnSpc>
                <a:spcPct val="80000"/>
              </a:lnSpc>
            </a:pPr>
            <a:r>
              <a:rPr lang="ru-RU" altLang="ru-RU" sz="1800" smtClean="0"/>
              <a:t>Posthaemorrhagic anaemia (chronic)</a:t>
            </a:r>
          </a:p>
          <a:p>
            <a:pPr>
              <a:lnSpc>
                <a:spcPct val="80000"/>
              </a:lnSpc>
              <a:buFontTx/>
              <a:buNone/>
            </a:pPr>
            <a:r>
              <a:rPr lang="ru-RU" altLang="ru-RU" sz="2000" b="1" i="1" smtClean="0"/>
              <a:t>Excl.:</a:t>
            </a:r>
          </a:p>
          <a:p>
            <a:pPr lvl="1">
              <a:lnSpc>
                <a:spcPct val="80000"/>
              </a:lnSpc>
            </a:pPr>
            <a:r>
              <a:rPr lang="ru-RU" altLang="ru-RU" sz="1800" smtClean="0"/>
              <a:t>acute posthaemorrhagic anaemia (</a:t>
            </a:r>
            <a:r>
              <a:rPr lang="ru-RU" altLang="ru-RU" sz="1800" u="sng" smtClean="0">
                <a:hlinkClick r:id="rId2"/>
              </a:rPr>
              <a:t>D62</a:t>
            </a:r>
            <a:r>
              <a:rPr lang="ru-RU" altLang="ru-RU" sz="1800" smtClean="0"/>
              <a:t>)</a:t>
            </a:r>
          </a:p>
          <a:p>
            <a:pPr lvl="1">
              <a:lnSpc>
                <a:spcPct val="80000"/>
              </a:lnSpc>
            </a:pPr>
            <a:r>
              <a:rPr lang="ru-RU" altLang="ru-RU" sz="1800" smtClean="0"/>
              <a:t>congenital anaemia from fetal blood loss (</a:t>
            </a:r>
            <a:r>
              <a:rPr lang="ru-RU" altLang="ru-RU" sz="1800" u="sng" smtClean="0">
                <a:hlinkClick r:id="rId3"/>
              </a:rPr>
              <a:t>P61.3</a:t>
            </a:r>
            <a:r>
              <a:rPr lang="ru-RU" altLang="ru-RU" sz="1800" smtClean="0"/>
              <a:t>)</a:t>
            </a:r>
          </a:p>
          <a:p>
            <a:pPr>
              <a:lnSpc>
                <a:spcPct val="80000"/>
              </a:lnSpc>
              <a:buFontTx/>
              <a:buNone/>
            </a:pPr>
            <a:r>
              <a:rPr lang="ru-RU" altLang="ru-RU" sz="2000" b="1" smtClean="0">
                <a:solidFill>
                  <a:schemeClr val="hlink"/>
                </a:solidFill>
              </a:rPr>
              <a:t>D50.1</a:t>
            </a:r>
            <a:r>
              <a:rPr lang="en-US" altLang="ru-RU" sz="2000" b="1" smtClean="0">
                <a:solidFill>
                  <a:schemeClr val="hlink"/>
                </a:solidFill>
              </a:rPr>
              <a:t> </a:t>
            </a:r>
            <a:r>
              <a:rPr lang="ru-RU" altLang="ru-RU" sz="2000" b="1" smtClean="0">
                <a:solidFill>
                  <a:schemeClr val="hlink"/>
                </a:solidFill>
              </a:rPr>
              <a:t>Sideropenic dysphagia</a:t>
            </a:r>
          </a:p>
          <a:p>
            <a:pPr lvl="1">
              <a:lnSpc>
                <a:spcPct val="80000"/>
              </a:lnSpc>
            </a:pPr>
            <a:r>
              <a:rPr lang="ru-RU" altLang="ru-RU" sz="1800" smtClean="0"/>
              <a:t>Kelly-Paterson syndrome</a:t>
            </a:r>
          </a:p>
          <a:p>
            <a:pPr lvl="1">
              <a:lnSpc>
                <a:spcPct val="80000"/>
              </a:lnSpc>
            </a:pPr>
            <a:r>
              <a:rPr lang="ru-RU" altLang="ru-RU" sz="1800" smtClean="0"/>
              <a:t>Plummer-Vinson syndrome</a:t>
            </a:r>
          </a:p>
          <a:p>
            <a:pPr>
              <a:lnSpc>
                <a:spcPct val="80000"/>
              </a:lnSpc>
              <a:buFontTx/>
              <a:buNone/>
            </a:pPr>
            <a:r>
              <a:rPr lang="ru-RU" altLang="ru-RU" sz="2000" b="1" smtClean="0">
                <a:solidFill>
                  <a:schemeClr val="hlink"/>
                </a:solidFill>
              </a:rPr>
              <a:t>D50.8</a:t>
            </a:r>
            <a:r>
              <a:rPr lang="en-US" altLang="ru-RU" sz="2000" b="1" smtClean="0">
                <a:solidFill>
                  <a:schemeClr val="hlink"/>
                </a:solidFill>
              </a:rPr>
              <a:t> </a:t>
            </a:r>
            <a:r>
              <a:rPr lang="ru-RU" altLang="ru-RU" sz="2000" b="1" smtClean="0">
                <a:solidFill>
                  <a:schemeClr val="hlink"/>
                </a:solidFill>
              </a:rPr>
              <a:t>Other iron deficiency anaemias</a:t>
            </a:r>
          </a:p>
          <a:p>
            <a:pPr>
              <a:lnSpc>
                <a:spcPct val="80000"/>
              </a:lnSpc>
              <a:buFontTx/>
              <a:buNone/>
            </a:pPr>
            <a:r>
              <a:rPr lang="ru-RU" altLang="ru-RU" sz="2000" b="1" smtClean="0">
                <a:solidFill>
                  <a:schemeClr val="hlink"/>
                </a:solidFill>
              </a:rPr>
              <a:t>D50.9</a:t>
            </a:r>
            <a:r>
              <a:rPr lang="en-US" altLang="ru-RU" sz="2000" b="1" smtClean="0">
                <a:solidFill>
                  <a:schemeClr val="hlink"/>
                </a:solidFill>
              </a:rPr>
              <a:t> </a:t>
            </a:r>
            <a:r>
              <a:rPr lang="ru-RU" altLang="ru-RU" sz="2000" b="1" smtClean="0">
                <a:solidFill>
                  <a:schemeClr val="hlink"/>
                </a:solidFill>
              </a:rPr>
              <a:t>Iron deficiency anaemia, unspecified</a:t>
            </a:r>
          </a:p>
        </p:txBody>
      </p:sp>
      <p:pic>
        <p:nvPicPr>
          <p:cNvPr id="2" name="Picture 1" descr="red-blood-cells.jpg"/>
          <p:cNvPicPr>
            <a:picLocks noChangeAspect="1"/>
          </p:cNvPicPr>
          <p:nvPr/>
        </p:nvPicPr>
        <p:blipFill>
          <a:blip r:embed="rId4" cstate="print"/>
          <a:stretch>
            <a:fillRect/>
          </a:stretch>
        </p:blipFill>
        <p:spPr>
          <a:xfrm>
            <a:off x="7537450" y="6350"/>
            <a:ext cx="1600200" cy="6858000"/>
          </a:xfrm>
          <a:prstGeom prst="rect">
            <a:avLst/>
          </a:prstGeom>
          <a:effectLst>
            <a:softEdge rad="317500"/>
          </a:effectLst>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red-blood-cells.jpg"/>
          <p:cNvPicPr>
            <a:picLocks noChangeAspect="1"/>
          </p:cNvPicPr>
          <p:nvPr/>
        </p:nvPicPr>
        <p:blipFill>
          <a:blip r:embed="rId2" cstate="print"/>
          <a:stretch>
            <a:fillRect/>
          </a:stretch>
        </p:blipFill>
        <p:spPr>
          <a:xfrm>
            <a:off x="7537450" y="6350"/>
            <a:ext cx="1600200" cy="6858000"/>
          </a:xfrm>
          <a:prstGeom prst="rect">
            <a:avLst/>
          </a:prstGeom>
          <a:effectLst>
            <a:softEdge rad="317500"/>
          </a:effectLst>
        </p:spPr>
      </p:pic>
      <p:sp>
        <p:nvSpPr>
          <p:cNvPr id="50179" name="Rectangle 2"/>
          <p:cNvSpPr>
            <a:spLocks noGrp="1" noChangeArrowheads="1"/>
          </p:cNvSpPr>
          <p:nvPr>
            <p:ph type="title"/>
          </p:nvPr>
        </p:nvSpPr>
        <p:spPr>
          <a:xfrm>
            <a:off x="0" y="0"/>
            <a:ext cx="8229600" cy="838200"/>
          </a:xfrm>
        </p:spPr>
        <p:txBody>
          <a:bodyPr/>
          <a:lstStyle/>
          <a:p>
            <a:pPr eaLnBrk="1" hangingPunct="1"/>
            <a:r>
              <a:rPr lang="en-US" altLang="ru-RU" sz="3200" b="1" smtClean="0">
                <a:solidFill>
                  <a:schemeClr val="hlink"/>
                </a:solidFill>
              </a:rPr>
              <a:t>SIGNS &amp; SYMPTOMS - anemia syndrome</a:t>
            </a:r>
          </a:p>
        </p:txBody>
      </p:sp>
      <p:sp>
        <p:nvSpPr>
          <p:cNvPr id="50180" name="Rectangle 9"/>
          <p:cNvSpPr>
            <a:spLocks noChangeArrowheads="1"/>
          </p:cNvSpPr>
          <p:nvPr/>
        </p:nvSpPr>
        <p:spPr bwMode="auto">
          <a:xfrm>
            <a:off x="2590800" y="3962400"/>
            <a:ext cx="3148013"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b="1">
                <a:solidFill>
                  <a:schemeClr val="tx1"/>
                </a:solidFill>
                <a:latin typeface="Andalus" pitchFamily="18" charset="0"/>
                <a:cs typeface="Andalus" pitchFamily="18" charset="0"/>
              </a:defRPr>
            </a:lvl1pPr>
            <a:lvl2pPr marL="742950" indent="-285750" eaLnBrk="0" hangingPunct="0">
              <a:defRPr b="1">
                <a:solidFill>
                  <a:schemeClr val="tx1"/>
                </a:solidFill>
                <a:latin typeface="Andalus" pitchFamily="18" charset="0"/>
                <a:cs typeface="Andalus" pitchFamily="18" charset="0"/>
              </a:defRPr>
            </a:lvl2pPr>
            <a:lvl3pPr marL="1143000" indent="-228600" eaLnBrk="0" hangingPunct="0">
              <a:defRPr b="1">
                <a:solidFill>
                  <a:schemeClr val="tx1"/>
                </a:solidFill>
                <a:latin typeface="Andalus" pitchFamily="18" charset="0"/>
                <a:cs typeface="Andalus" pitchFamily="18" charset="0"/>
              </a:defRPr>
            </a:lvl3pPr>
            <a:lvl4pPr marL="1600200" indent="-228600" eaLnBrk="0" hangingPunct="0">
              <a:defRPr b="1">
                <a:solidFill>
                  <a:schemeClr val="tx1"/>
                </a:solidFill>
                <a:latin typeface="Andalus" pitchFamily="18" charset="0"/>
                <a:cs typeface="Andalus" pitchFamily="18" charset="0"/>
              </a:defRPr>
            </a:lvl4pPr>
            <a:lvl5pPr marL="2057400" indent="-228600" eaLnBrk="0" hangingPunct="0">
              <a:defRPr b="1">
                <a:solidFill>
                  <a:schemeClr val="tx1"/>
                </a:solidFill>
                <a:latin typeface="Andalus" pitchFamily="18" charset="0"/>
                <a:cs typeface="Andalus" pitchFamily="18" charset="0"/>
              </a:defRPr>
            </a:lvl5pPr>
            <a:lvl6pPr marL="2514600" indent="-228600" eaLnBrk="0" fontAlgn="base" hangingPunct="0">
              <a:spcBef>
                <a:spcPct val="0"/>
              </a:spcBef>
              <a:spcAft>
                <a:spcPct val="0"/>
              </a:spcAft>
              <a:defRPr b="1">
                <a:solidFill>
                  <a:schemeClr val="tx1"/>
                </a:solidFill>
                <a:latin typeface="Andalus" pitchFamily="18" charset="0"/>
                <a:cs typeface="Andalus" pitchFamily="18" charset="0"/>
              </a:defRPr>
            </a:lvl6pPr>
            <a:lvl7pPr marL="2971800" indent="-228600" eaLnBrk="0" fontAlgn="base" hangingPunct="0">
              <a:spcBef>
                <a:spcPct val="0"/>
              </a:spcBef>
              <a:spcAft>
                <a:spcPct val="0"/>
              </a:spcAft>
              <a:defRPr b="1">
                <a:solidFill>
                  <a:schemeClr val="tx1"/>
                </a:solidFill>
                <a:latin typeface="Andalus" pitchFamily="18" charset="0"/>
                <a:cs typeface="Andalus" pitchFamily="18" charset="0"/>
              </a:defRPr>
            </a:lvl7pPr>
            <a:lvl8pPr marL="3429000" indent="-228600" eaLnBrk="0" fontAlgn="base" hangingPunct="0">
              <a:spcBef>
                <a:spcPct val="0"/>
              </a:spcBef>
              <a:spcAft>
                <a:spcPct val="0"/>
              </a:spcAft>
              <a:defRPr b="1">
                <a:solidFill>
                  <a:schemeClr val="tx1"/>
                </a:solidFill>
                <a:latin typeface="Andalus" pitchFamily="18" charset="0"/>
                <a:cs typeface="Andalus" pitchFamily="18" charset="0"/>
              </a:defRPr>
            </a:lvl8pPr>
            <a:lvl9pPr marL="3886200" indent="-228600" eaLnBrk="0" fontAlgn="base" hangingPunct="0">
              <a:spcBef>
                <a:spcPct val="0"/>
              </a:spcBef>
              <a:spcAft>
                <a:spcPct val="0"/>
              </a:spcAft>
              <a:defRPr b="1">
                <a:solidFill>
                  <a:schemeClr val="tx1"/>
                </a:solidFill>
                <a:latin typeface="Andalus" pitchFamily="18" charset="0"/>
                <a:cs typeface="Andalus" pitchFamily="18" charset="0"/>
              </a:defRPr>
            </a:lvl9pPr>
          </a:lstStyle>
          <a:p>
            <a:pPr eaLnBrk="1" hangingPunct="1"/>
            <a:r>
              <a:rPr lang="en-US" altLang="ru-RU">
                <a:solidFill>
                  <a:schemeClr val="bg1"/>
                </a:solidFill>
              </a:rPr>
              <a:t>cracks in the sides of the mouth</a:t>
            </a:r>
          </a:p>
        </p:txBody>
      </p:sp>
      <p:pic>
        <p:nvPicPr>
          <p:cNvPr id="50181" name="Picture 3" descr="http://t2.gstatic.com/images?q=tbn:ANd9GcRX2RML2eS1kpscJp1IMI86STmhry1JPd6E20qwrlnL4hKtX4g-mSsQzaTu">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10200" y="762000"/>
            <a:ext cx="220980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82"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10200" y="2362200"/>
            <a:ext cx="2263775" cy="143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83" name="Picture 4" descr="https://encrypted-tbn1.gstatic.com/images?q=tbn:ANd9GcS4VSVwEd8AbtC0ql51S8TWAuZZ5eQsvmQLYYqxs4fjlcitZh8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10200" y="3810000"/>
            <a:ext cx="2286000" cy="140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84" name="Rectangle 15"/>
          <p:cNvSpPr>
            <a:spLocks noChangeArrowheads="1"/>
          </p:cNvSpPr>
          <p:nvPr/>
        </p:nvSpPr>
        <p:spPr bwMode="auto">
          <a:xfrm>
            <a:off x="228600" y="838200"/>
            <a:ext cx="4800600" cy="593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ndalus" pitchFamily="18" charset="0"/>
                <a:cs typeface="Andalus" pitchFamily="18" charset="0"/>
              </a:defRPr>
            </a:lvl1pPr>
            <a:lvl2pPr marL="742950" indent="-285750" eaLnBrk="0" hangingPunct="0">
              <a:defRPr b="1">
                <a:solidFill>
                  <a:schemeClr val="tx1"/>
                </a:solidFill>
                <a:latin typeface="Andalus" pitchFamily="18" charset="0"/>
                <a:cs typeface="Andalus" pitchFamily="18" charset="0"/>
              </a:defRPr>
            </a:lvl2pPr>
            <a:lvl3pPr marL="1143000" indent="-228600" eaLnBrk="0" hangingPunct="0">
              <a:defRPr b="1">
                <a:solidFill>
                  <a:schemeClr val="tx1"/>
                </a:solidFill>
                <a:latin typeface="Andalus" pitchFamily="18" charset="0"/>
                <a:cs typeface="Andalus" pitchFamily="18" charset="0"/>
              </a:defRPr>
            </a:lvl3pPr>
            <a:lvl4pPr marL="1600200" indent="-228600" eaLnBrk="0" hangingPunct="0">
              <a:defRPr b="1">
                <a:solidFill>
                  <a:schemeClr val="tx1"/>
                </a:solidFill>
                <a:latin typeface="Andalus" pitchFamily="18" charset="0"/>
                <a:cs typeface="Andalus" pitchFamily="18" charset="0"/>
              </a:defRPr>
            </a:lvl4pPr>
            <a:lvl5pPr marL="2057400" indent="-228600" eaLnBrk="0" hangingPunct="0">
              <a:defRPr b="1">
                <a:solidFill>
                  <a:schemeClr val="tx1"/>
                </a:solidFill>
                <a:latin typeface="Andalus" pitchFamily="18" charset="0"/>
                <a:cs typeface="Andalus" pitchFamily="18" charset="0"/>
              </a:defRPr>
            </a:lvl5pPr>
            <a:lvl6pPr marL="2514600" indent="-228600" eaLnBrk="0" fontAlgn="base" hangingPunct="0">
              <a:spcBef>
                <a:spcPct val="0"/>
              </a:spcBef>
              <a:spcAft>
                <a:spcPct val="0"/>
              </a:spcAft>
              <a:defRPr b="1">
                <a:solidFill>
                  <a:schemeClr val="tx1"/>
                </a:solidFill>
                <a:latin typeface="Andalus" pitchFamily="18" charset="0"/>
                <a:cs typeface="Andalus" pitchFamily="18" charset="0"/>
              </a:defRPr>
            </a:lvl6pPr>
            <a:lvl7pPr marL="2971800" indent="-228600" eaLnBrk="0" fontAlgn="base" hangingPunct="0">
              <a:spcBef>
                <a:spcPct val="0"/>
              </a:spcBef>
              <a:spcAft>
                <a:spcPct val="0"/>
              </a:spcAft>
              <a:defRPr b="1">
                <a:solidFill>
                  <a:schemeClr val="tx1"/>
                </a:solidFill>
                <a:latin typeface="Andalus" pitchFamily="18" charset="0"/>
                <a:cs typeface="Andalus" pitchFamily="18" charset="0"/>
              </a:defRPr>
            </a:lvl7pPr>
            <a:lvl8pPr marL="3429000" indent="-228600" eaLnBrk="0" fontAlgn="base" hangingPunct="0">
              <a:spcBef>
                <a:spcPct val="0"/>
              </a:spcBef>
              <a:spcAft>
                <a:spcPct val="0"/>
              </a:spcAft>
              <a:defRPr b="1">
                <a:solidFill>
                  <a:schemeClr val="tx1"/>
                </a:solidFill>
                <a:latin typeface="Andalus" pitchFamily="18" charset="0"/>
                <a:cs typeface="Andalus" pitchFamily="18" charset="0"/>
              </a:defRPr>
            </a:lvl8pPr>
            <a:lvl9pPr marL="3886200" indent="-228600" eaLnBrk="0" fontAlgn="base" hangingPunct="0">
              <a:spcBef>
                <a:spcPct val="0"/>
              </a:spcBef>
              <a:spcAft>
                <a:spcPct val="0"/>
              </a:spcAft>
              <a:defRPr b="1">
                <a:solidFill>
                  <a:schemeClr val="tx1"/>
                </a:solidFill>
                <a:latin typeface="Andalus" pitchFamily="18" charset="0"/>
                <a:cs typeface="Andalus" pitchFamily="18" charset="0"/>
              </a:defRPr>
            </a:lvl9pPr>
          </a:lstStyle>
          <a:p>
            <a:pPr eaLnBrk="1" hangingPunct="1">
              <a:buFontTx/>
              <a:buChar char="•"/>
            </a:pPr>
            <a:r>
              <a:rPr lang="en-US" altLang="ru-RU" sz="2400">
                <a:latin typeface="Arial Unicode MS" pitchFamily="34" charset="-128"/>
                <a:ea typeface="Arial Unicode MS" pitchFamily="34" charset="-128"/>
              </a:rPr>
              <a:t>Pale skin ;</a:t>
            </a:r>
          </a:p>
          <a:p>
            <a:pPr eaLnBrk="1" hangingPunct="1">
              <a:buFontTx/>
              <a:buChar char="•"/>
            </a:pPr>
            <a:r>
              <a:rPr lang="en-US" altLang="ru-RU" sz="2400">
                <a:latin typeface="Arial Unicode MS" pitchFamily="34" charset="-128"/>
                <a:ea typeface="Arial Unicode MS" pitchFamily="34" charset="-128"/>
              </a:rPr>
              <a:t>Headache;</a:t>
            </a:r>
          </a:p>
          <a:p>
            <a:pPr eaLnBrk="1" hangingPunct="1">
              <a:buFontTx/>
              <a:buChar char="•"/>
            </a:pPr>
            <a:r>
              <a:rPr lang="en-US" altLang="ru-RU" sz="2400">
                <a:latin typeface="Arial Unicode MS" pitchFamily="34" charset="-128"/>
                <a:ea typeface="Arial Unicode MS" pitchFamily="34" charset="-128"/>
              </a:rPr>
              <a:t>Dizziness or lightheadedness;</a:t>
            </a:r>
          </a:p>
          <a:p>
            <a:pPr eaLnBrk="1" hangingPunct="1">
              <a:buFontTx/>
              <a:buChar char="•"/>
            </a:pPr>
            <a:r>
              <a:rPr lang="en-US" altLang="ru-RU" sz="2400">
                <a:latin typeface="Arial Unicode MS" pitchFamily="34" charset="-128"/>
                <a:ea typeface="Arial Unicode MS" pitchFamily="34" charset="-128"/>
              </a:rPr>
              <a:t>Fatigue (tiredness);</a:t>
            </a:r>
          </a:p>
          <a:p>
            <a:pPr eaLnBrk="1" hangingPunct="1">
              <a:buFontTx/>
              <a:buChar char="•"/>
            </a:pPr>
            <a:r>
              <a:rPr lang="en-US" altLang="ru-RU" sz="2400">
                <a:latin typeface="Arial Unicode MS" pitchFamily="34" charset="-128"/>
                <a:ea typeface="Arial Unicode MS" pitchFamily="34" charset="-128"/>
              </a:rPr>
              <a:t>Tinnitus</a:t>
            </a:r>
          </a:p>
          <a:p>
            <a:pPr eaLnBrk="1" hangingPunct="1">
              <a:buFontTx/>
              <a:buChar char="•"/>
            </a:pPr>
            <a:r>
              <a:rPr lang="en-US" altLang="ru-RU" sz="2400">
                <a:latin typeface="Arial Unicode MS" pitchFamily="34" charset="-128"/>
                <a:ea typeface="Arial Unicode MS" pitchFamily="34" charset="-128"/>
              </a:rPr>
              <a:t>Tachycardia, hypotension, chest pain, </a:t>
            </a:r>
          </a:p>
          <a:p>
            <a:pPr eaLnBrk="1" hangingPunct="1"/>
            <a:r>
              <a:rPr lang="en-US" altLang="ru-RU" sz="2400">
                <a:latin typeface="Arial Unicode MS" pitchFamily="34" charset="-128"/>
                <a:ea typeface="Arial Unicode MS" pitchFamily="34" charset="-128"/>
              </a:rPr>
              <a:t>sinus arrhythmia, systolic murmur at the apex;</a:t>
            </a:r>
          </a:p>
          <a:p>
            <a:pPr eaLnBrk="1" hangingPunct="1">
              <a:buFontTx/>
              <a:buChar char="•"/>
            </a:pPr>
            <a:r>
              <a:rPr lang="en-US" altLang="ru-RU" sz="2400">
                <a:latin typeface="Arial Unicode MS" pitchFamily="34" charset="-128"/>
                <a:ea typeface="Arial Unicode MS" pitchFamily="34" charset="-128"/>
              </a:rPr>
              <a:t>Reduced memory;</a:t>
            </a:r>
          </a:p>
          <a:p>
            <a:pPr eaLnBrk="1" hangingPunct="1">
              <a:buFontTx/>
              <a:buChar char="•"/>
            </a:pPr>
            <a:r>
              <a:rPr lang="en-US" altLang="ru-RU" sz="2400">
                <a:latin typeface="Arial Unicode MS" pitchFamily="34" charset="-128"/>
                <a:ea typeface="Arial Unicode MS" pitchFamily="34" charset="-128"/>
              </a:rPr>
              <a:t>Irritability;</a:t>
            </a:r>
          </a:p>
          <a:p>
            <a:pPr eaLnBrk="1" hangingPunct="1">
              <a:buFontTx/>
              <a:buChar char="•"/>
            </a:pPr>
            <a:r>
              <a:rPr lang="en-US" altLang="ru-RU" sz="2400">
                <a:latin typeface="Arial Unicode MS" pitchFamily="34" charset="-128"/>
                <a:ea typeface="Arial Unicode MS" pitchFamily="34" charset="-128"/>
              </a:rPr>
              <a:t>Shortness of breath;</a:t>
            </a:r>
          </a:p>
          <a:p>
            <a:pPr eaLnBrk="1" hangingPunct="1">
              <a:buFontTx/>
              <a:buChar char="•"/>
            </a:pPr>
            <a:r>
              <a:rPr lang="en-US" altLang="ru-RU" sz="2400">
                <a:latin typeface="Arial Unicode MS" pitchFamily="34" charset="-128"/>
                <a:ea typeface="Arial Unicode MS" pitchFamily="34" charset="-128"/>
              </a:rPr>
              <a:t>Swelling or soreness of the tongue;</a:t>
            </a:r>
          </a:p>
          <a:p>
            <a:pPr eaLnBrk="1" hangingPunct="1">
              <a:buFontTx/>
              <a:buChar char="•"/>
            </a:pPr>
            <a:r>
              <a:rPr lang="en-US" altLang="ru-RU" sz="2400">
                <a:latin typeface="Arial Unicode MS" pitchFamily="34" charset="-128"/>
                <a:ea typeface="Arial Unicode MS" pitchFamily="34" charset="-128"/>
              </a:rPr>
              <a:t>Cold hands and feet.</a:t>
            </a:r>
          </a:p>
          <a:p>
            <a:pPr eaLnBrk="1" hangingPunct="1">
              <a:buFontTx/>
              <a:buChar char="•"/>
            </a:pPr>
            <a:endParaRPr lang="ru-RU" altLang="ru-RU" sz="2400">
              <a:latin typeface="Arial Unicode MS" pitchFamily="34" charset="-128"/>
              <a:ea typeface="Arial Unicode MS" pitchFamily="34" charset="-128"/>
            </a:endParaRPr>
          </a:p>
        </p:txBody>
      </p:sp>
      <p:pic>
        <p:nvPicPr>
          <p:cNvPr id="50185" name="rg_hi" descr="ANd9GcTyvlLxfIwLxCHa6CegnYV9KP9PTXME2bBR5SNZjP_rg71JsqCFwg">
            <a:hlinkClick r:id="rId7"/>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10200" y="5257800"/>
            <a:ext cx="228600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red-blood-cells.jpg"/>
          <p:cNvPicPr>
            <a:picLocks noChangeAspect="1"/>
          </p:cNvPicPr>
          <p:nvPr/>
        </p:nvPicPr>
        <p:blipFill>
          <a:blip r:embed="rId2" cstate="print"/>
          <a:stretch>
            <a:fillRect/>
          </a:stretch>
        </p:blipFill>
        <p:spPr>
          <a:xfrm>
            <a:off x="7537450" y="6350"/>
            <a:ext cx="1600200" cy="6858000"/>
          </a:xfrm>
          <a:prstGeom prst="rect">
            <a:avLst/>
          </a:prstGeom>
          <a:effectLst>
            <a:softEdge rad="317500"/>
          </a:effectLst>
        </p:spPr>
      </p:pic>
      <p:sp>
        <p:nvSpPr>
          <p:cNvPr id="51203" name="Rectangle 2"/>
          <p:cNvSpPr>
            <a:spLocks noGrp="1" noChangeArrowheads="1"/>
          </p:cNvSpPr>
          <p:nvPr>
            <p:ph type="title"/>
          </p:nvPr>
        </p:nvSpPr>
        <p:spPr>
          <a:xfrm>
            <a:off x="0" y="0"/>
            <a:ext cx="9144000" cy="838200"/>
          </a:xfrm>
        </p:spPr>
        <p:txBody>
          <a:bodyPr/>
          <a:lstStyle/>
          <a:p>
            <a:r>
              <a:rPr lang="en-US" altLang="ru-RU" sz="3200" b="1" smtClean="0">
                <a:solidFill>
                  <a:schemeClr val="hlink"/>
                </a:solidFill>
              </a:rPr>
              <a:t>SIGNS &amp; SYMPTOMS - sideropenia syndrome</a:t>
            </a:r>
            <a:endParaRPr lang="ru-RU" altLang="ru-RU" sz="3200" b="1" smtClean="0">
              <a:solidFill>
                <a:schemeClr val="hlink"/>
              </a:solidFill>
            </a:endParaRPr>
          </a:p>
        </p:txBody>
      </p:sp>
      <p:sp>
        <p:nvSpPr>
          <p:cNvPr id="51204" name="Rectangle 3"/>
          <p:cNvSpPr>
            <a:spLocks noGrp="1" noChangeArrowheads="1"/>
          </p:cNvSpPr>
          <p:nvPr>
            <p:ph type="body" idx="1"/>
          </p:nvPr>
        </p:nvSpPr>
        <p:spPr>
          <a:xfrm>
            <a:off x="0" y="762000"/>
            <a:ext cx="4724400" cy="5715000"/>
          </a:xfrm>
        </p:spPr>
        <p:txBody>
          <a:bodyPr/>
          <a:lstStyle/>
          <a:p>
            <a:pPr>
              <a:lnSpc>
                <a:spcPct val="80000"/>
              </a:lnSpc>
            </a:pPr>
            <a:r>
              <a:rPr lang="en-US" altLang="ru-RU" sz="2000" b="1" smtClean="0"/>
              <a:t>Muscle weakness and atrophy, </a:t>
            </a:r>
          </a:p>
          <a:p>
            <a:pPr>
              <a:lnSpc>
                <a:spcPct val="80000"/>
              </a:lnSpc>
            </a:pPr>
            <a:r>
              <a:rPr lang="en-US" altLang="ru-RU" sz="2000" b="1" smtClean="0"/>
              <a:t>restless legs syndrome (RLS) - a disorder that causes a strong urge to move the legs;</a:t>
            </a:r>
          </a:p>
          <a:p>
            <a:pPr>
              <a:lnSpc>
                <a:spcPct val="80000"/>
              </a:lnSpc>
            </a:pPr>
            <a:r>
              <a:rPr lang="en-US" altLang="ru-RU" sz="2000" b="1" smtClean="0"/>
              <a:t>Dystrophic skin changes;</a:t>
            </a:r>
          </a:p>
          <a:p>
            <a:pPr>
              <a:lnSpc>
                <a:spcPct val="80000"/>
              </a:lnSpc>
            </a:pPr>
            <a:r>
              <a:rPr lang="en-US" altLang="ru-RU" sz="2000" b="1" smtClean="0"/>
              <a:t>Hair loss</a:t>
            </a:r>
          </a:p>
          <a:p>
            <a:pPr>
              <a:lnSpc>
                <a:spcPct val="80000"/>
              </a:lnSpc>
            </a:pPr>
            <a:r>
              <a:rPr lang="en-US" altLang="ru-RU" sz="2000" b="1" smtClean="0"/>
              <a:t>Brittle nails</a:t>
            </a:r>
          </a:p>
          <a:p>
            <a:pPr>
              <a:lnSpc>
                <a:spcPct val="80000"/>
              </a:lnSpc>
            </a:pPr>
            <a:r>
              <a:rPr lang="en-US" altLang="ru-RU" sz="2000" b="1" smtClean="0"/>
              <a:t>Glossitis</a:t>
            </a:r>
          </a:p>
          <a:p>
            <a:pPr>
              <a:lnSpc>
                <a:spcPct val="80000"/>
              </a:lnSpc>
            </a:pPr>
            <a:r>
              <a:rPr lang="en-US" altLang="ru-RU" sz="2000" b="1" smtClean="0"/>
              <a:t>Atrophic gastritis</a:t>
            </a:r>
          </a:p>
          <a:p>
            <a:pPr>
              <a:lnSpc>
                <a:spcPct val="80000"/>
              </a:lnSpc>
            </a:pPr>
            <a:r>
              <a:rPr lang="en-US" altLang="ru-RU" sz="2000" b="1" smtClean="0"/>
              <a:t>Pain when swallowing</a:t>
            </a:r>
          </a:p>
          <a:p>
            <a:pPr>
              <a:lnSpc>
                <a:spcPct val="80000"/>
              </a:lnSpc>
            </a:pPr>
            <a:r>
              <a:rPr lang="en-US" altLang="ru-RU" sz="2000" b="1" smtClean="0"/>
              <a:t>Urine incontinence</a:t>
            </a:r>
          </a:p>
          <a:p>
            <a:pPr>
              <a:lnSpc>
                <a:spcPct val="80000"/>
              </a:lnSpc>
            </a:pPr>
            <a:r>
              <a:rPr lang="en-US" altLang="ru-RU" sz="2000" b="1" smtClean="0"/>
              <a:t>Low-grade fever</a:t>
            </a:r>
          </a:p>
          <a:p>
            <a:pPr>
              <a:lnSpc>
                <a:spcPct val="80000"/>
              </a:lnSpc>
            </a:pPr>
            <a:r>
              <a:rPr lang="en-US" altLang="ru-RU" sz="2000" b="1" smtClean="0"/>
              <a:t>Frequent respiratory infections</a:t>
            </a:r>
          </a:p>
          <a:p>
            <a:pPr>
              <a:lnSpc>
                <a:spcPct val="80000"/>
              </a:lnSpc>
            </a:pPr>
            <a:r>
              <a:rPr lang="en-US" altLang="ru-RU" sz="2000" b="1" smtClean="0"/>
              <a:t>Pica (unusual craving for non-nutritive substances such as ice, dirt, paint) </a:t>
            </a:r>
          </a:p>
          <a:p>
            <a:pPr>
              <a:lnSpc>
                <a:spcPct val="80000"/>
              </a:lnSpc>
            </a:pPr>
            <a:r>
              <a:rPr lang="en-US" altLang="ru-RU" sz="2000" b="1" smtClean="0"/>
              <a:t>Violation of smell</a:t>
            </a:r>
            <a:endParaRPr lang="ru-RU" altLang="ru-RU" sz="2000" b="1" smtClean="0"/>
          </a:p>
        </p:txBody>
      </p:sp>
      <p:pic>
        <p:nvPicPr>
          <p:cNvPr id="51205" name="rg_hi" descr="http://t0.gstatic.com/images?q=tbn:ANd9GcR8BT_K4FsOPDajGZr_HJnT0SNBqBpgJYtzfSnYqsXjQ9kJc4DC2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29200" y="838200"/>
            <a:ext cx="2586038" cy="1760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6" name="Picture 2" descr="https://encrypted-tbn3.gstatic.com/images?q=tbn:ANd9GcS1n-alLspBBfCh71RVXiWVL4bOPl4uyJws9ePP8pe12sjhtsG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29200" y="2590800"/>
            <a:ext cx="2590800"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7" name="rg_hi" descr="http://t3.gstatic.com/images?q=tbn:ANd9GcTzSdPEd_FqnAJPk38bylOm5rSWnU2TW2bx4lzIMFDlI_aGMBjB">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29200" y="4343400"/>
            <a:ext cx="2667000"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r>
              <a:rPr lang="ru-RU" altLang="ru-RU" smtClean="0"/>
              <a:t>Human Blood under microscope</a:t>
            </a:r>
          </a:p>
        </p:txBody>
      </p:sp>
      <p:pic>
        <p:nvPicPr>
          <p:cNvPr id="97284" name="Human Blood under microscope.mp4">
            <a:hlinkClick r:id="" action="ppaction://media"/>
          </p:cNvPr>
          <p:cNvPicPr>
            <a:picLocks noGrp="1" noRot="1" noChangeAspect="1" noChangeArrowheads="1"/>
          </p:cNvPicPr>
          <p:nvPr>
            <p:ph idx="1"/>
            <a:videoFile r:link="rId1"/>
          </p:nvPr>
        </p:nvPicPr>
        <p:blipFill>
          <a:blip r:embed="rId3">
            <a:extLst>
              <a:ext uri="{28A0092B-C50C-407E-A947-70E740481C1C}">
                <a14:useLocalDpi xmlns:a14="http://schemas.microsoft.com/office/drawing/2010/main" val="0"/>
              </a:ext>
            </a:extLst>
          </a:blip>
          <a:srcRect/>
          <a:stretch>
            <a:fillRect/>
          </a:stretch>
        </p:blipFill>
        <p:spPr>
          <a:xfrm>
            <a:off x="3048000" y="2719388"/>
            <a:ext cx="3048000" cy="2286000"/>
          </a:xfr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97284"/>
                    </p:tgtEl>
                  </p:cond>
                </p:stCondLst>
                <p:endSync evt="end" delay="0">
                  <p:rtn val="all"/>
                </p:endSync>
                <p:childTnLst>
                  <p:par>
                    <p:cTn id="3" fill="hold" nodeType="clickPar">
                      <p:stCondLst>
                        <p:cond delay="0"/>
                      </p:stCondLst>
                      <p:childTnLst>
                        <p:par>
                          <p:cTn id="4" fill="hold" nodeType="withGroup">
                            <p:stCondLst>
                              <p:cond delay="0"/>
                            </p:stCondLst>
                            <p:childTnLst>
                              <p:par>
                                <p:cTn id="5" presetID="2" presetClass="mediacall" presetSubtype="0" fill="hold" nodeType="clickEffect">
                                  <p:stCondLst>
                                    <p:cond delay="0"/>
                                  </p:stCondLst>
                                  <p:childTnLst>
                                    <p:cmd type="call" cmd="togglePause">
                                      <p:cBhvr>
                                        <p:cTn id="6" dur="1" fill="hold"/>
                                        <p:tgtEl>
                                          <p:spTgt spid="97284"/>
                                        </p:tgtEl>
                                      </p:cBhvr>
                                    </p:cmd>
                                  </p:childTnLst>
                                </p:cTn>
                              </p:par>
                            </p:childTnLst>
                          </p:cTn>
                        </p:par>
                      </p:childTnLst>
                    </p:cTn>
                  </p:par>
                </p:childTnLst>
              </p:cTn>
              <p:nextCondLst>
                <p:cond evt="onClick" delay="0">
                  <p:tgtEl>
                    <p:spTgt spid="97284"/>
                  </p:tgtEl>
                </p:cond>
              </p:nextCondLst>
            </p:seq>
            <p:video>
              <p:cMediaNode>
                <p:cTn id="7" fill="hold" display="0">
                  <p:stCondLst>
                    <p:cond delay="indefinite"/>
                  </p:stCondLst>
                  <p:endCondLst>
                    <p:cond evt="onNext" delay="0">
                      <p:tgtEl>
                        <p:sldTgt/>
                      </p:tgtEl>
                    </p:cond>
                    <p:cond evt="onPrev" delay="0">
                      <p:tgtEl>
                        <p:sldTgt/>
                      </p:tgtEl>
                    </p:cond>
                  </p:endCondLst>
                </p:cTn>
                <p:tgtEl>
                  <p:spTgt spid="97284"/>
                </p:tgtEl>
              </p:cMediaNode>
            </p:video>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5"/>
          <p:cNvSpPr>
            <a:spLocks noGrp="1" noChangeArrowheads="1"/>
          </p:cNvSpPr>
          <p:nvPr>
            <p:ph/>
          </p:nvPr>
        </p:nvSpPr>
        <p:spPr>
          <a:xfrm>
            <a:off x="457200" y="274638"/>
            <a:ext cx="7772400" cy="5851525"/>
          </a:xfrm>
        </p:spPr>
        <p:txBody>
          <a:bodyPr/>
          <a:lstStyle/>
          <a:p>
            <a:pPr eaLnBrk="1" hangingPunct="1">
              <a:buFontTx/>
              <a:buNone/>
            </a:pPr>
            <a:r>
              <a:rPr lang="en-US" altLang="ru-RU" b="1" smtClean="0">
                <a:solidFill>
                  <a:schemeClr val="hlink"/>
                </a:solidFill>
              </a:rPr>
              <a:t>SIGNS &amp; SYMPTOMS (cont-d)</a:t>
            </a:r>
            <a:endParaRPr lang="en-US" altLang="ru-RU" sz="2800" smtClean="0"/>
          </a:p>
          <a:p>
            <a:pPr eaLnBrk="1" hangingPunct="1">
              <a:buFontTx/>
              <a:buNone/>
            </a:pPr>
            <a:r>
              <a:rPr lang="en-US" altLang="ru-RU" sz="2800" smtClean="0"/>
              <a:t>Some signs and symptoms of iron-deficiency anemia are related to the condition's causes.</a:t>
            </a:r>
          </a:p>
          <a:p>
            <a:pPr eaLnBrk="1" hangingPunct="1">
              <a:buFontTx/>
              <a:buNone/>
            </a:pPr>
            <a:r>
              <a:rPr lang="en-US" altLang="ru-RU" sz="2800" smtClean="0"/>
              <a:t> </a:t>
            </a:r>
          </a:p>
          <a:p>
            <a:pPr eaLnBrk="1" hangingPunct="1">
              <a:buFont typeface="Wingdings" panose="05000000000000000000" pitchFamily="2" charset="2"/>
              <a:buChar char="q"/>
            </a:pPr>
            <a:r>
              <a:rPr lang="en-US" altLang="ru-RU" sz="2800" smtClean="0"/>
              <a:t> A sign of intestinal bleeding is bright red blood in the stools or black, tarry-looking stools.</a:t>
            </a:r>
          </a:p>
          <a:p>
            <a:pPr eaLnBrk="1" hangingPunct="1">
              <a:buFont typeface="Wingdings" panose="05000000000000000000" pitchFamily="2" charset="2"/>
              <a:buChar char="q"/>
            </a:pPr>
            <a:r>
              <a:rPr lang="en-US" altLang="ru-RU" sz="2800" smtClean="0"/>
              <a:t> Very heavy menstrual bleeding, long periods, or other vaginal bleeding may suggest that a woman is at risk for iron-deficiency anemia.</a:t>
            </a:r>
          </a:p>
          <a:p>
            <a:pPr eaLnBrk="1" hangingPunct="1"/>
            <a:endParaRPr lang="en-US" altLang="ru-RU" sz="2800" smtClean="0"/>
          </a:p>
        </p:txBody>
      </p:sp>
      <p:pic>
        <p:nvPicPr>
          <p:cNvPr id="2" name="Picture 1" descr="red-blood-cells.jpg"/>
          <p:cNvPicPr>
            <a:picLocks noChangeAspect="1"/>
          </p:cNvPicPr>
          <p:nvPr/>
        </p:nvPicPr>
        <p:blipFill>
          <a:blip r:embed="rId2" cstate="print"/>
          <a:stretch>
            <a:fillRect/>
          </a:stretch>
        </p:blipFill>
        <p:spPr>
          <a:xfrm>
            <a:off x="7537450" y="6350"/>
            <a:ext cx="1600200" cy="6858000"/>
          </a:xfrm>
          <a:prstGeom prst="rect">
            <a:avLst/>
          </a:prstGeom>
          <a:effectLst>
            <a:softEdge rad="317500"/>
          </a:effectLst>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5"/>
          <p:cNvSpPr>
            <a:spLocks noGrp="1" noChangeArrowheads="1"/>
          </p:cNvSpPr>
          <p:nvPr>
            <p:ph/>
          </p:nvPr>
        </p:nvSpPr>
        <p:spPr>
          <a:xfrm>
            <a:off x="0" y="0"/>
            <a:ext cx="8077200" cy="5851525"/>
          </a:xfrm>
        </p:spPr>
        <p:txBody>
          <a:bodyPr/>
          <a:lstStyle/>
          <a:p>
            <a:pPr eaLnBrk="1" hangingPunct="1">
              <a:buFontTx/>
              <a:buNone/>
            </a:pPr>
            <a:r>
              <a:rPr lang="en-US" altLang="ru-RU" b="1" smtClean="0">
                <a:solidFill>
                  <a:schemeClr val="hlink"/>
                </a:solidFill>
              </a:rPr>
              <a:t>Severe iron-deficiency anemia can lead to:</a:t>
            </a:r>
          </a:p>
          <a:p>
            <a:pPr eaLnBrk="1" hangingPunct="1"/>
            <a:r>
              <a:rPr lang="en-US" altLang="ru-RU" smtClean="0"/>
              <a:t>problems with growth and development </a:t>
            </a:r>
          </a:p>
          <a:p>
            <a:pPr eaLnBrk="1" hangingPunct="1">
              <a:buFontTx/>
              <a:buNone/>
            </a:pPr>
            <a:r>
              <a:rPr lang="en-US" altLang="ru-RU" smtClean="0"/>
              <a:t>   in children</a:t>
            </a:r>
          </a:p>
          <a:p>
            <a:pPr eaLnBrk="1" hangingPunct="1"/>
            <a:r>
              <a:rPr lang="en-US" altLang="ru-RU" smtClean="0"/>
              <a:t>angina (chest pain)</a:t>
            </a:r>
          </a:p>
          <a:p>
            <a:pPr eaLnBrk="1" hangingPunct="1"/>
            <a:r>
              <a:rPr lang="en-US" altLang="ru-RU" smtClean="0"/>
              <a:t>leg pain (intermittent claudication)</a:t>
            </a:r>
          </a:p>
          <a:p>
            <a:pPr eaLnBrk="1" hangingPunct="1"/>
            <a:r>
              <a:rPr lang="en-US" altLang="ru-RU" sz="2800" smtClean="0"/>
              <a:t>A sign of intestinal bleeding is bright red blood in the stools or black, tarry-looking stools.</a:t>
            </a:r>
          </a:p>
          <a:p>
            <a:pPr eaLnBrk="1" hangingPunct="1"/>
            <a:r>
              <a:rPr lang="en-US" altLang="ru-RU" sz="2800" smtClean="0"/>
              <a:t> Very heavy menstrual bleeding, long periods, or other vaginal bleeding may suggest that a woman is at risk for iron-deficiency anemia.</a:t>
            </a:r>
          </a:p>
          <a:p>
            <a:pPr eaLnBrk="1" hangingPunct="1">
              <a:buFont typeface="Wingdings" panose="05000000000000000000" pitchFamily="2" charset="2"/>
              <a:buNone/>
            </a:pPr>
            <a:endParaRPr lang="en-US" altLang="ru-RU" smtClean="0"/>
          </a:p>
          <a:p>
            <a:pPr eaLnBrk="1" hangingPunct="1">
              <a:buFont typeface="Wingdings" panose="05000000000000000000" pitchFamily="2" charset="2"/>
              <a:buChar char="q"/>
            </a:pPr>
            <a:endParaRPr lang="en-US" altLang="ru-RU" smtClean="0"/>
          </a:p>
          <a:p>
            <a:pPr eaLnBrk="1" hangingPunct="1">
              <a:buFont typeface="Wingdings" panose="05000000000000000000" pitchFamily="2" charset="2"/>
              <a:buChar char="q"/>
            </a:pPr>
            <a:endParaRPr lang="en-US" altLang="ru-RU" smtClean="0"/>
          </a:p>
          <a:p>
            <a:pPr eaLnBrk="1" hangingPunct="1"/>
            <a:endParaRPr lang="en-US" altLang="ru-RU" smtClean="0"/>
          </a:p>
          <a:p>
            <a:pPr eaLnBrk="1" hangingPunct="1"/>
            <a:endParaRPr lang="en-US" altLang="ru-RU" smtClean="0"/>
          </a:p>
        </p:txBody>
      </p:sp>
      <p:pic>
        <p:nvPicPr>
          <p:cNvPr id="2" name="Picture 1" descr="red-blood-cells.jpg"/>
          <p:cNvPicPr>
            <a:picLocks noChangeAspect="1"/>
          </p:cNvPicPr>
          <p:nvPr/>
        </p:nvPicPr>
        <p:blipFill>
          <a:blip r:embed="rId2" cstate="print"/>
          <a:stretch>
            <a:fillRect/>
          </a:stretch>
        </p:blipFill>
        <p:spPr>
          <a:xfrm>
            <a:off x="7537450" y="6350"/>
            <a:ext cx="1600200" cy="6858000"/>
          </a:xfrm>
          <a:prstGeom prst="rect">
            <a:avLst/>
          </a:prstGeom>
          <a:effectLst>
            <a:softEdge rad="317500"/>
          </a:effectLst>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red-blood-cells.jpg"/>
          <p:cNvPicPr>
            <a:picLocks noChangeAspect="1"/>
          </p:cNvPicPr>
          <p:nvPr/>
        </p:nvPicPr>
        <p:blipFill>
          <a:blip r:embed="rId2" cstate="print"/>
          <a:stretch>
            <a:fillRect/>
          </a:stretch>
        </p:blipFill>
        <p:spPr>
          <a:xfrm>
            <a:off x="7537450" y="-6350"/>
            <a:ext cx="1600200" cy="6858000"/>
          </a:xfrm>
          <a:prstGeom prst="rect">
            <a:avLst/>
          </a:prstGeom>
          <a:effectLst>
            <a:softEdge rad="317500"/>
          </a:effectLst>
        </p:spPr>
      </p:pic>
      <p:sp>
        <p:nvSpPr>
          <p:cNvPr id="54275" name="Rectangle 2"/>
          <p:cNvSpPr>
            <a:spLocks noGrp="1" noChangeArrowheads="1"/>
          </p:cNvSpPr>
          <p:nvPr>
            <p:ph type="title"/>
          </p:nvPr>
        </p:nvSpPr>
        <p:spPr>
          <a:xfrm>
            <a:off x="0" y="274638"/>
            <a:ext cx="9144000" cy="1143000"/>
          </a:xfrm>
        </p:spPr>
        <p:txBody>
          <a:bodyPr/>
          <a:lstStyle/>
          <a:p>
            <a:r>
              <a:rPr lang="en-US" altLang="ru-RU" sz="4000" b="1" smtClean="0">
                <a:solidFill>
                  <a:schemeClr val="hlink"/>
                </a:solidFill>
              </a:rPr>
              <a:t>Iron Deficiency Anemia – Lab Findings</a:t>
            </a:r>
            <a:r>
              <a:rPr lang="en-US" altLang="ru-RU" sz="4000" smtClean="0"/>
              <a:t>	</a:t>
            </a:r>
          </a:p>
        </p:txBody>
      </p:sp>
      <p:sp>
        <p:nvSpPr>
          <p:cNvPr id="54276" name="Rectangle 3"/>
          <p:cNvSpPr>
            <a:spLocks noGrp="1" noChangeArrowheads="1"/>
          </p:cNvSpPr>
          <p:nvPr>
            <p:ph type="body" idx="1"/>
          </p:nvPr>
        </p:nvSpPr>
        <p:spPr/>
        <p:txBody>
          <a:bodyPr/>
          <a:lstStyle/>
          <a:p>
            <a:r>
              <a:rPr lang="en-US" altLang="ru-RU" smtClean="0"/>
              <a:t>Serum Iron</a:t>
            </a:r>
          </a:p>
          <a:p>
            <a:pPr lvl="2"/>
            <a:r>
              <a:rPr lang="en-US" altLang="ru-RU" b="1" smtClean="0">
                <a:solidFill>
                  <a:srgbClr val="0000FF"/>
                </a:solidFill>
              </a:rPr>
              <a:t>LOW</a:t>
            </a:r>
            <a:r>
              <a:rPr lang="en-US" altLang="ru-RU" smtClean="0"/>
              <a:t> (&lt; 60 micrograms/dL)</a:t>
            </a:r>
          </a:p>
          <a:p>
            <a:r>
              <a:rPr lang="en-US" altLang="ru-RU" smtClean="0"/>
              <a:t>Total Iron Binding Capacity (TIBC)</a:t>
            </a:r>
          </a:p>
          <a:p>
            <a:pPr lvl="2"/>
            <a:r>
              <a:rPr lang="en-US" altLang="ru-RU" b="1" smtClean="0">
                <a:solidFill>
                  <a:srgbClr val="FF3300"/>
                </a:solidFill>
              </a:rPr>
              <a:t>HIGH</a:t>
            </a:r>
            <a:r>
              <a:rPr lang="en-US" altLang="ru-RU" smtClean="0"/>
              <a:t> ( &gt; 360 micrograms/dL)</a:t>
            </a:r>
          </a:p>
          <a:p>
            <a:r>
              <a:rPr lang="en-US" altLang="ru-RU" smtClean="0"/>
              <a:t>Serum Ferritin</a:t>
            </a:r>
          </a:p>
          <a:p>
            <a:pPr lvl="2"/>
            <a:r>
              <a:rPr lang="en-US" altLang="ru-RU" b="1" smtClean="0">
                <a:solidFill>
                  <a:srgbClr val="0000FF"/>
                </a:solidFill>
              </a:rPr>
              <a:t>LOW</a:t>
            </a:r>
            <a:r>
              <a:rPr lang="en-US" altLang="ru-RU" smtClean="0"/>
              <a:t> (&lt; 20 nanograms/mL)</a:t>
            </a:r>
          </a:p>
          <a:p>
            <a:pPr lvl="2"/>
            <a:r>
              <a:rPr lang="en-US" altLang="ru-RU" smtClean="0"/>
              <a:t>Can be “falsely”normal in inflammatory states</a:t>
            </a: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red-blood-cells.jpg"/>
          <p:cNvPicPr>
            <a:picLocks noChangeAspect="1"/>
          </p:cNvPicPr>
          <p:nvPr/>
        </p:nvPicPr>
        <p:blipFill>
          <a:blip r:embed="rId2" cstate="print"/>
          <a:stretch>
            <a:fillRect/>
          </a:stretch>
        </p:blipFill>
        <p:spPr>
          <a:xfrm>
            <a:off x="7537450" y="-6350"/>
            <a:ext cx="1600200" cy="6858000"/>
          </a:xfrm>
          <a:prstGeom prst="rect">
            <a:avLst/>
          </a:prstGeom>
          <a:effectLst>
            <a:softEdge rad="317500"/>
          </a:effectLst>
        </p:spPr>
      </p:pic>
      <p:sp>
        <p:nvSpPr>
          <p:cNvPr id="55299" name="Rectangle 2"/>
          <p:cNvSpPr>
            <a:spLocks noGrp="1" noChangeArrowheads="1"/>
          </p:cNvSpPr>
          <p:nvPr>
            <p:ph type="title"/>
          </p:nvPr>
        </p:nvSpPr>
        <p:spPr>
          <a:xfrm>
            <a:off x="457200" y="0"/>
            <a:ext cx="8229600" cy="792163"/>
          </a:xfrm>
        </p:spPr>
        <p:txBody>
          <a:bodyPr/>
          <a:lstStyle/>
          <a:p>
            <a:r>
              <a:rPr lang="en-US" altLang="ru-RU" sz="3200" b="1" smtClean="0">
                <a:solidFill>
                  <a:schemeClr val="hlink"/>
                </a:solidFill>
              </a:rPr>
              <a:t>SECONDARY HYPOCHROMIC ANEMIAS</a:t>
            </a:r>
            <a:r>
              <a:rPr lang="uk-UA" altLang="ru-RU" sz="4000" smtClean="0"/>
              <a:t> </a:t>
            </a:r>
            <a:endParaRPr lang="ru-RU" altLang="ru-RU" sz="4000" smtClean="0"/>
          </a:p>
        </p:txBody>
      </p:sp>
      <p:graphicFrame>
        <p:nvGraphicFramePr>
          <p:cNvPr id="117868" name="Group 108"/>
          <p:cNvGraphicFramePr>
            <a:graphicFrameLocks noGrp="1"/>
          </p:cNvGraphicFramePr>
          <p:nvPr>
            <p:ph idx="1"/>
          </p:nvPr>
        </p:nvGraphicFramePr>
        <p:xfrm>
          <a:off x="152400" y="762000"/>
          <a:ext cx="7772400" cy="5761038"/>
        </p:xfrm>
        <a:graphic>
          <a:graphicData uri="http://schemas.openxmlformats.org/drawingml/2006/table">
            <a:tbl>
              <a:tblPr/>
              <a:tblGrid>
                <a:gridCol w="2652713">
                  <a:extLst>
                    <a:ext uri="{9D8B030D-6E8A-4147-A177-3AD203B41FA5}">
                      <a16:colId xmlns:a16="http://schemas.microsoft.com/office/drawing/2014/main" val="20000"/>
                    </a:ext>
                  </a:extLst>
                </a:gridCol>
                <a:gridCol w="5119687">
                  <a:extLst>
                    <a:ext uri="{9D8B030D-6E8A-4147-A177-3AD203B41FA5}">
                      <a16:colId xmlns:a16="http://schemas.microsoft.com/office/drawing/2014/main" val="20001"/>
                    </a:ext>
                  </a:extLst>
                </a:gridCol>
              </a:tblGrid>
              <a:tr h="823005">
                <a:tc>
                  <a:txBody>
                    <a:body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en-US" sz="2400" b="1" i="0" u="none" strike="noStrike" cap="none" normalizeH="0" baseline="0" smtClean="0">
                          <a:ln>
                            <a:noFill/>
                          </a:ln>
                          <a:solidFill>
                            <a:srgbClr val="FF9900"/>
                          </a:solidFill>
                          <a:effectLst/>
                          <a:latin typeface="Arial" charset="0"/>
                          <a:cs typeface="Times New Roman" pitchFamily="18" charset="0"/>
                        </a:rPr>
                        <a:t>Group of diseases</a:t>
                      </a:r>
                      <a:endParaRPr kumimoji="0" lang="uk-UA" sz="2400" b="1" i="0" u="none" strike="noStrike" cap="none" normalizeH="0" baseline="0" smtClean="0">
                        <a:ln>
                          <a:noFill/>
                        </a:ln>
                        <a:solidFill>
                          <a:srgbClr val="FF9900"/>
                        </a:solidFill>
                        <a:effectLst/>
                        <a:latin typeface="Arial"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en-US" sz="2400" b="1" i="0" u="none" strike="noStrike" cap="none" normalizeH="0" baseline="0" smtClean="0">
                          <a:ln>
                            <a:noFill/>
                          </a:ln>
                          <a:solidFill>
                            <a:srgbClr val="FF9900"/>
                          </a:solidFill>
                          <a:effectLst/>
                          <a:latin typeface="Arial" charset="0"/>
                          <a:cs typeface="Times New Roman" pitchFamily="18" charset="0"/>
                        </a:rPr>
                        <a:t>Examples</a:t>
                      </a:r>
                      <a:endParaRPr kumimoji="0" lang="uk-UA" sz="2400" b="1" i="0" u="none" strike="noStrike" cap="none" normalizeH="0" baseline="0" smtClean="0">
                        <a:ln>
                          <a:noFill/>
                        </a:ln>
                        <a:solidFill>
                          <a:srgbClr val="FF9900"/>
                        </a:solidFill>
                        <a:effectLst/>
                        <a:latin typeface="Arial"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57225">
                <a:tc>
                  <a:txBody>
                    <a:body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en-US" sz="2200" b="1" i="0" u="none" strike="noStrike" cap="none" normalizeH="0" baseline="0" smtClean="0">
                          <a:ln>
                            <a:noFill/>
                          </a:ln>
                          <a:solidFill>
                            <a:schemeClr val="hlink"/>
                          </a:solidFill>
                          <a:effectLst/>
                          <a:latin typeface="Arial" charset="0"/>
                          <a:cs typeface="Times New Roman" pitchFamily="18" charset="0"/>
                        </a:rPr>
                        <a:t>Acute infections</a:t>
                      </a:r>
                      <a:endParaRPr kumimoji="0" lang="uk-UA" sz="2200" b="1" i="0" u="none" strike="noStrike" cap="none" normalizeH="0" baseline="0" smtClean="0">
                        <a:ln>
                          <a:noFill/>
                        </a:ln>
                        <a:solidFill>
                          <a:schemeClr val="hlink"/>
                        </a:solidFill>
                        <a:effectLst/>
                        <a:latin typeface="Arial"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cs typeface="Arial" charset="0"/>
                        </a:rPr>
                        <a:t>B</a:t>
                      </a:r>
                      <a:r>
                        <a:rPr kumimoji="0" lang="ru-RU" sz="2400" b="0" i="0" u="none" strike="noStrike" cap="none" normalizeH="0" baseline="0" smtClean="0">
                          <a:ln>
                            <a:noFill/>
                          </a:ln>
                          <a:solidFill>
                            <a:schemeClr val="tx1"/>
                          </a:solidFill>
                          <a:effectLst/>
                          <a:latin typeface="Arial" charset="0"/>
                          <a:cs typeface="Arial" charset="0"/>
                        </a:rPr>
                        <a:t>acterial, fungal, viral</a:t>
                      </a: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188786">
                <a:tc>
                  <a:txBody>
                    <a:bodyPr/>
                    <a:lstStyle/>
                    <a:p>
                      <a:pPr marL="342900" marR="0" lvl="0" indent="-342900" algn="l" defTabSz="914400" rtl="0" eaLnBrk="0" fontAlgn="base" latinLnBrk="0" hangingPunct="0">
                        <a:lnSpc>
                          <a:spcPct val="100000"/>
                        </a:lnSpc>
                        <a:spcBef>
                          <a:spcPct val="20000"/>
                        </a:spcBef>
                        <a:spcAft>
                          <a:spcPct val="0"/>
                        </a:spcAft>
                        <a:buClrTx/>
                        <a:buSzTx/>
                        <a:buFontTx/>
                        <a:buNone/>
                        <a:tabLst/>
                      </a:pPr>
                      <a:r>
                        <a:rPr kumimoji="0" lang="ru-RU" sz="2200" b="1" i="0" u="none" strike="noStrike" cap="none" normalizeH="0" baseline="0" smtClean="0">
                          <a:ln>
                            <a:noFill/>
                          </a:ln>
                          <a:solidFill>
                            <a:schemeClr val="hlink"/>
                          </a:solidFill>
                          <a:effectLst/>
                          <a:latin typeface="Arial" charset="0"/>
                          <a:cs typeface="Arial" charset="0"/>
                        </a:rPr>
                        <a:t>Chronic infection</a:t>
                      </a:r>
                      <a:r>
                        <a:rPr kumimoji="0" lang="en-US" sz="2200" b="1" i="0" u="none" strike="noStrike" cap="none" normalizeH="0" baseline="0" smtClean="0">
                          <a:ln>
                            <a:noFill/>
                          </a:ln>
                          <a:solidFill>
                            <a:schemeClr val="hlink"/>
                          </a:solidFill>
                          <a:effectLst/>
                          <a:latin typeface="Arial" charset="0"/>
                          <a:cs typeface="Arial" charset="0"/>
                        </a:rPr>
                        <a:t>s</a:t>
                      </a:r>
                      <a:endParaRPr kumimoji="0" lang="ru-RU" sz="2200" b="1" i="0" u="none" strike="noStrike" cap="none" normalizeH="0" baseline="0" smtClean="0">
                        <a:ln>
                          <a:noFill/>
                        </a:ln>
                        <a:solidFill>
                          <a:schemeClr val="hlink"/>
                        </a:solidFill>
                        <a:effectLst/>
                        <a:latin typeface="Arial"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cs typeface="Arial" charset="0"/>
                        </a:rPr>
                        <a:t>B</a:t>
                      </a:r>
                      <a:r>
                        <a:rPr kumimoji="0" lang="ru-RU" sz="2400" b="0" i="0" u="none" strike="noStrike" cap="none" normalizeH="0" baseline="0" smtClean="0">
                          <a:ln>
                            <a:noFill/>
                          </a:ln>
                          <a:solidFill>
                            <a:schemeClr val="tx1"/>
                          </a:solidFill>
                          <a:effectLst/>
                          <a:latin typeface="Arial" charset="0"/>
                          <a:cs typeface="Arial" charset="0"/>
                        </a:rPr>
                        <a:t>uberculosis, endocarditis, </a:t>
                      </a:r>
                      <a:r>
                        <a:rPr kumimoji="0" lang="en-US" sz="2400" b="0" i="0" u="none" strike="noStrike" cap="none" normalizeH="0" baseline="0" smtClean="0">
                          <a:ln>
                            <a:noFill/>
                          </a:ln>
                          <a:solidFill>
                            <a:schemeClr val="tx1"/>
                          </a:solidFill>
                          <a:effectLst/>
                          <a:latin typeface="Arial" charset="0"/>
                          <a:cs typeface="Arial" charset="0"/>
                        </a:rPr>
                        <a:t>urinary tract infections, chron.</a:t>
                      </a:r>
                      <a:r>
                        <a:rPr kumimoji="0" lang="ru-RU" sz="2400" b="0" i="0" u="none" strike="noStrike" cap="none" normalizeH="0" baseline="0" smtClean="0">
                          <a:ln>
                            <a:noFill/>
                          </a:ln>
                          <a:solidFill>
                            <a:schemeClr val="tx1"/>
                          </a:solidFill>
                          <a:effectLst/>
                          <a:latin typeface="Arial" charset="0"/>
                          <a:cs typeface="Arial" charset="0"/>
                        </a:rPr>
                        <a:t> fungal infections</a:t>
                      </a: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188786">
                <a:tc>
                  <a:txBody>
                    <a:bodyPr/>
                    <a:lstStyle/>
                    <a:p>
                      <a:pPr marL="342900" marR="0" lvl="0" indent="-342900" algn="l" defTabSz="914400" rtl="0" eaLnBrk="0" fontAlgn="base" latinLnBrk="0" hangingPunct="0">
                        <a:lnSpc>
                          <a:spcPct val="100000"/>
                        </a:lnSpc>
                        <a:spcBef>
                          <a:spcPct val="20000"/>
                        </a:spcBef>
                        <a:spcAft>
                          <a:spcPct val="0"/>
                        </a:spcAft>
                        <a:buClrTx/>
                        <a:buSzTx/>
                        <a:buFontTx/>
                        <a:buNone/>
                        <a:tabLst/>
                      </a:pPr>
                      <a:r>
                        <a:rPr kumimoji="0" lang="en-US" sz="2200" b="1" i="0" u="none" strike="noStrike" cap="none" normalizeH="0" baseline="0" smtClean="0">
                          <a:ln>
                            <a:noFill/>
                          </a:ln>
                          <a:solidFill>
                            <a:schemeClr val="hlink"/>
                          </a:solidFill>
                          <a:effectLst/>
                          <a:latin typeface="Arial" charset="0"/>
                          <a:cs typeface="Arial" charset="0"/>
                        </a:rPr>
                        <a:t>C</a:t>
                      </a:r>
                      <a:r>
                        <a:rPr kumimoji="0" lang="ru-RU" sz="2200" b="1" i="0" u="none" strike="noStrike" cap="none" normalizeH="0" baseline="0" smtClean="0">
                          <a:ln>
                            <a:noFill/>
                          </a:ln>
                          <a:solidFill>
                            <a:schemeClr val="hlink"/>
                          </a:solidFill>
                          <a:effectLst/>
                          <a:latin typeface="Arial" charset="0"/>
                          <a:cs typeface="Arial" charset="0"/>
                        </a:rPr>
                        <a:t>hronic inflammatory diseases</a:t>
                      </a: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100000"/>
                        </a:lnSpc>
                        <a:spcBef>
                          <a:spcPct val="20000"/>
                        </a:spcBef>
                        <a:spcAft>
                          <a:spcPct val="0"/>
                        </a:spcAft>
                        <a:buClrTx/>
                        <a:buSzTx/>
                        <a:buFontTx/>
                        <a:buNone/>
                        <a:tabLst/>
                      </a:pPr>
                      <a:r>
                        <a:rPr kumimoji="0" lang="ru-RU" sz="2400" b="0" i="0" u="none" strike="noStrike" cap="none" normalizeH="0" baseline="0" smtClean="0">
                          <a:ln>
                            <a:noFill/>
                          </a:ln>
                          <a:solidFill>
                            <a:schemeClr val="tx1"/>
                          </a:solidFill>
                          <a:effectLst/>
                          <a:latin typeface="Arial" charset="0"/>
                          <a:cs typeface="Arial" charset="0"/>
                        </a:rPr>
                        <a:t>Art</a:t>
                      </a:r>
                      <a:r>
                        <a:rPr kumimoji="0" lang="en-US" sz="2400" b="0" i="0" u="none" strike="noStrike" cap="none" normalizeH="0" baseline="0" smtClean="0">
                          <a:ln>
                            <a:noFill/>
                          </a:ln>
                          <a:solidFill>
                            <a:schemeClr val="tx1"/>
                          </a:solidFill>
                          <a:effectLst/>
                          <a:latin typeface="Arial" charset="0"/>
                          <a:cs typeface="Arial" charset="0"/>
                        </a:rPr>
                        <a:t>h</a:t>
                      </a:r>
                      <a:r>
                        <a:rPr kumimoji="0" lang="ru-RU" sz="2400" b="0" i="0" u="none" strike="noStrike" cap="none" normalizeH="0" baseline="0" smtClean="0">
                          <a:ln>
                            <a:noFill/>
                          </a:ln>
                          <a:solidFill>
                            <a:schemeClr val="tx1"/>
                          </a:solidFill>
                          <a:effectLst/>
                          <a:latin typeface="Arial" charset="0"/>
                          <a:cs typeface="Arial" charset="0"/>
                        </a:rPr>
                        <a:t>o</a:t>
                      </a:r>
                      <a:r>
                        <a:rPr kumimoji="0" lang="en-US" sz="2400" b="0" i="0" u="none" strike="noStrike" cap="none" normalizeH="0" baseline="0" smtClean="0">
                          <a:ln>
                            <a:noFill/>
                          </a:ln>
                          <a:solidFill>
                            <a:schemeClr val="tx1"/>
                          </a:solidFill>
                          <a:effectLst/>
                          <a:latin typeface="Arial" charset="0"/>
                          <a:cs typeface="Arial" charset="0"/>
                        </a:rPr>
                        <a:t>sis</a:t>
                      </a:r>
                      <a:r>
                        <a:rPr kumimoji="0" lang="ru-RU" sz="2400" b="0" i="0" u="none" strike="noStrike" cap="none" normalizeH="0" baseline="0" smtClean="0">
                          <a:ln>
                            <a:noFill/>
                          </a:ln>
                          <a:solidFill>
                            <a:schemeClr val="tx1"/>
                          </a:solidFill>
                          <a:effectLst/>
                          <a:latin typeface="Arial" charset="0"/>
                          <a:cs typeface="Arial" charset="0"/>
                        </a:rPr>
                        <a:t>, rheumatoid arthritis, polymyalgia rheumatica, acute and chronic hepatitis</a:t>
                      </a: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823005">
                <a:tc>
                  <a:txBody>
                    <a:body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en-US" sz="2200" b="1" i="0" u="none" strike="noStrike" cap="none" normalizeH="0" baseline="0" smtClean="0">
                          <a:ln>
                            <a:noFill/>
                          </a:ln>
                          <a:solidFill>
                            <a:schemeClr val="hlink"/>
                          </a:solidFill>
                          <a:effectLst/>
                          <a:latin typeface="Arial" charset="0"/>
                          <a:cs typeface="Times New Roman" pitchFamily="18" charset="0"/>
                        </a:rPr>
                        <a:t>Malignancies</a:t>
                      </a:r>
                      <a:endParaRPr kumimoji="0" lang="uk-UA" sz="2200" b="1" i="0" u="none" strike="noStrike" cap="none" normalizeH="0" baseline="0" smtClean="0">
                        <a:ln>
                          <a:noFill/>
                        </a:ln>
                        <a:solidFill>
                          <a:schemeClr val="hlink"/>
                        </a:solidFill>
                        <a:effectLst/>
                        <a:latin typeface="Arial"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100000"/>
                        </a:lnSpc>
                        <a:spcBef>
                          <a:spcPct val="20000"/>
                        </a:spcBef>
                        <a:spcAft>
                          <a:spcPct val="0"/>
                        </a:spcAft>
                        <a:buClrTx/>
                        <a:buSzTx/>
                        <a:buFontTx/>
                        <a:buNone/>
                        <a:tabLst/>
                      </a:pPr>
                      <a:r>
                        <a:rPr kumimoji="0" lang="ru-RU" sz="2400" b="0" i="0" u="none" strike="noStrike" cap="none" normalizeH="0" baseline="0" smtClean="0">
                          <a:ln>
                            <a:noFill/>
                          </a:ln>
                          <a:solidFill>
                            <a:schemeClr val="tx1"/>
                          </a:solidFill>
                          <a:effectLst/>
                          <a:latin typeface="Arial" charset="0"/>
                          <a:cs typeface="Arial" charset="0"/>
                        </a:rPr>
                        <a:t>Metastatic carcinoma, hematological </a:t>
                      </a:r>
                      <a:r>
                        <a:rPr kumimoji="0" lang="en-US" sz="2400" b="0" i="0" u="none" strike="noStrike" cap="none" normalizeH="0" baseline="0" smtClean="0">
                          <a:ln>
                            <a:noFill/>
                          </a:ln>
                          <a:solidFill>
                            <a:schemeClr val="tx1"/>
                          </a:solidFill>
                          <a:effectLst/>
                          <a:latin typeface="Arial" charset="0"/>
                          <a:cs typeface="Arial" charset="0"/>
                        </a:rPr>
                        <a:t>malignancies</a:t>
                      </a:r>
                      <a:endParaRPr kumimoji="0" lang="ru-RU" sz="2400" b="0" i="0" u="none" strike="noStrike" cap="none" normalizeH="0" baseline="0" smtClean="0">
                        <a:ln>
                          <a:noFill/>
                        </a:ln>
                        <a:solidFill>
                          <a:schemeClr val="tx1"/>
                        </a:solidFill>
                        <a:effectLst/>
                        <a:latin typeface="Arial"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457225">
                <a:tc>
                  <a:txBody>
                    <a:bodyPr/>
                    <a:lstStyle/>
                    <a:p>
                      <a:pPr marL="342900" marR="0" lvl="0" indent="-342900" algn="l" defTabSz="914400" rtl="0" eaLnBrk="0" fontAlgn="base" latinLnBrk="0" hangingPunct="0">
                        <a:lnSpc>
                          <a:spcPct val="100000"/>
                        </a:lnSpc>
                        <a:spcBef>
                          <a:spcPct val="20000"/>
                        </a:spcBef>
                        <a:spcAft>
                          <a:spcPct val="0"/>
                        </a:spcAft>
                        <a:buClrTx/>
                        <a:buSzTx/>
                        <a:buFontTx/>
                        <a:buNone/>
                        <a:tabLst/>
                      </a:pPr>
                      <a:r>
                        <a:rPr kumimoji="0" lang="ru-RU" sz="2200" b="1" i="0" u="none" strike="noStrike" cap="none" normalizeH="0" baseline="0" smtClean="0">
                          <a:ln>
                            <a:noFill/>
                          </a:ln>
                          <a:solidFill>
                            <a:schemeClr val="hlink"/>
                          </a:solidFill>
                          <a:effectLst/>
                          <a:latin typeface="Arial" charset="0"/>
                          <a:cs typeface="Arial" charset="0"/>
                        </a:rPr>
                        <a:t>Acute states</a:t>
                      </a: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cs typeface="Arial" charset="0"/>
                        </a:rPr>
                        <a:t>O</a:t>
                      </a:r>
                      <a:r>
                        <a:rPr kumimoji="0" lang="ru-RU" sz="2400" b="0" i="0" u="none" strike="noStrike" cap="none" normalizeH="0" baseline="0" smtClean="0">
                          <a:ln>
                            <a:noFill/>
                          </a:ln>
                          <a:solidFill>
                            <a:schemeClr val="tx1"/>
                          </a:solidFill>
                          <a:effectLst/>
                          <a:latin typeface="Arial" charset="0"/>
                          <a:cs typeface="Arial" charset="0"/>
                        </a:rPr>
                        <a:t>perations, significant trauma</a:t>
                      </a: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823005">
                <a:tc>
                  <a:txBody>
                    <a:bodyPr/>
                    <a:lstStyle/>
                    <a:p>
                      <a:pPr marL="342900" marR="0" lvl="0" indent="-342900" algn="l" defTabSz="914400" rtl="0" eaLnBrk="0" fontAlgn="base" latinLnBrk="0" hangingPunct="0">
                        <a:lnSpc>
                          <a:spcPct val="100000"/>
                        </a:lnSpc>
                        <a:spcBef>
                          <a:spcPct val="20000"/>
                        </a:spcBef>
                        <a:spcAft>
                          <a:spcPct val="0"/>
                        </a:spcAft>
                        <a:buClrTx/>
                        <a:buSzTx/>
                        <a:buFontTx/>
                        <a:buNone/>
                        <a:tabLst/>
                      </a:pPr>
                      <a:r>
                        <a:rPr kumimoji="0" lang="ru-RU" sz="2200" b="1" i="0" u="none" strike="noStrike" cap="none" normalizeH="0" baseline="0" smtClean="0">
                          <a:ln>
                            <a:noFill/>
                          </a:ln>
                          <a:solidFill>
                            <a:schemeClr val="hlink"/>
                          </a:solidFill>
                          <a:effectLst/>
                          <a:latin typeface="Arial" charset="0"/>
                          <a:cs typeface="Arial" charset="0"/>
                        </a:rPr>
                        <a:t>Other diseases</a:t>
                      </a: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cs typeface="Arial" charset="0"/>
                        </a:rPr>
                        <a:t>D</a:t>
                      </a:r>
                      <a:r>
                        <a:rPr kumimoji="0" lang="ru-RU" sz="2400" b="0" i="0" u="none" strike="noStrike" cap="none" normalizeH="0" baseline="0" smtClean="0">
                          <a:ln>
                            <a:noFill/>
                          </a:ln>
                          <a:solidFill>
                            <a:schemeClr val="tx1"/>
                          </a:solidFill>
                          <a:effectLst/>
                          <a:latin typeface="Arial" charset="0"/>
                          <a:cs typeface="Arial" charset="0"/>
                        </a:rPr>
                        <a:t>iabetes, congestive heart failure, malnutrition, bedsores</a:t>
                      </a: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a:xfrm>
            <a:off x="0" y="0"/>
            <a:ext cx="7772400" cy="1143000"/>
          </a:xfrm>
        </p:spPr>
        <p:txBody>
          <a:bodyPr/>
          <a:lstStyle/>
          <a:p>
            <a:r>
              <a:rPr lang="en-US" altLang="ru-RU" sz="4000" smtClean="0"/>
              <a:t>Anemia associated with iron redistribution</a:t>
            </a:r>
            <a:endParaRPr lang="ru-RU" altLang="ru-RU" sz="4000" smtClean="0"/>
          </a:p>
        </p:txBody>
      </p:sp>
      <p:sp>
        <p:nvSpPr>
          <p:cNvPr id="56323" name="Rectangle 3"/>
          <p:cNvSpPr>
            <a:spLocks noGrp="1" noChangeArrowheads="1"/>
          </p:cNvSpPr>
          <p:nvPr>
            <p:ph type="body" idx="1"/>
          </p:nvPr>
        </p:nvSpPr>
        <p:spPr>
          <a:xfrm>
            <a:off x="457200" y="1143000"/>
            <a:ext cx="7315200" cy="4983163"/>
          </a:xfrm>
        </p:spPr>
        <p:txBody>
          <a:bodyPr/>
          <a:lstStyle/>
          <a:p>
            <a:pPr marL="457200" indent="-457200">
              <a:lnSpc>
                <a:spcPct val="80000"/>
              </a:lnSpc>
              <a:buFontTx/>
              <a:buNone/>
            </a:pPr>
            <a:r>
              <a:rPr lang="en-US" altLang="ru-RU" sz="2400" b="1" smtClean="0">
                <a:solidFill>
                  <a:schemeClr val="hlink"/>
                </a:solidFill>
              </a:rPr>
              <a:t>3 main factors in anemia of chronic disease</a:t>
            </a:r>
            <a:r>
              <a:rPr lang="uk-UA" altLang="ru-RU" sz="2400" b="1" smtClean="0">
                <a:solidFill>
                  <a:schemeClr val="hlink"/>
                </a:solidFill>
              </a:rPr>
              <a:t>: </a:t>
            </a:r>
            <a:endParaRPr lang="en-US" altLang="ru-RU" sz="2400" b="1" smtClean="0">
              <a:solidFill>
                <a:schemeClr val="hlink"/>
              </a:solidFill>
            </a:endParaRPr>
          </a:p>
          <a:p>
            <a:pPr marL="457200" indent="-457200">
              <a:lnSpc>
                <a:spcPct val="80000"/>
              </a:lnSpc>
              <a:buFontTx/>
              <a:buAutoNum type="arabicParenR"/>
            </a:pPr>
            <a:r>
              <a:rPr lang="en-US" altLang="ru-RU" sz="2400" smtClean="0"/>
              <a:t>short life span of RBCs</a:t>
            </a:r>
            <a:r>
              <a:rPr lang="uk-UA" altLang="ru-RU" sz="2400" smtClean="0"/>
              <a:t> </a:t>
            </a:r>
            <a:endParaRPr lang="en-US" altLang="ru-RU" sz="2400" smtClean="0"/>
          </a:p>
          <a:p>
            <a:pPr marL="457200" indent="-457200">
              <a:lnSpc>
                <a:spcPct val="80000"/>
              </a:lnSpc>
              <a:buFontTx/>
              <a:buAutoNum type="arabicParenR"/>
            </a:pPr>
            <a:r>
              <a:rPr lang="en-US" altLang="ru-RU" sz="2400" smtClean="0"/>
              <a:t>changes in BM response to anemia</a:t>
            </a:r>
            <a:r>
              <a:rPr lang="uk-UA" altLang="ru-RU" sz="2400" smtClean="0"/>
              <a:t> </a:t>
            </a:r>
            <a:endParaRPr lang="en-US" altLang="ru-RU" sz="2400" smtClean="0"/>
          </a:p>
          <a:p>
            <a:pPr marL="457200" indent="-457200">
              <a:lnSpc>
                <a:spcPct val="80000"/>
              </a:lnSpc>
              <a:buFontTx/>
              <a:buAutoNum type="arabicParenR"/>
            </a:pPr>
            <a:r>
              <a:rPr lang="en-US" altLang="ru-RU" sz="2400" smtClean="0"/>
              <a:t>disturbed iron transfer from reticuloendothelial cells to BM erythroblasts. </a:t>
            </a:r>
            <a:endParaRPr lang="ru-RU" altLang="ru-RU" sz="2400" smtClean="0"/>
          </a:p>
          <a:p>
            <a:pPr marL="457200" indent="-457200">
              <a:lnSpc>
                <a:spcPct val="80000"/>
              </a:lnSpc>
              <a:buFontTx/>
              <a:buNone/>
            </a:pPr>
            <a:r>
              <a:rPr lang="en-US" altLang="ru-RU" sz="2400" smtClean="0">
                <a:solidFill>
                  <a:schemeClr val="hlink"/>
                </a:solidFill>
              </a:rPr>
              <a:t>Characteristics:</a:t>
            </a:r>
            <a:r>
              <a:rPr lang="en-US" altLang="ru-RU" sz="2400" smtClean="0"/>
              <a:t> </a:t>
            </a:r>
          </a:p>
          <a:p>
            <a:pPr marL="457200" indent="-457200">
              <a:lnSpc>
                <a:spcPct val="80000"/>
              </a:lnSpc>
            </a:pPr>
            <a:r>
              <a:rPr lang="en-US" altLang="ru-RU" sz="2400" smtClean="0"/>
              <a:t>Mild hypochromic anemia </a:t>
            </a:r>
          </a:p>
          <a:p>
            <a:pPr marL="457200" indent="-457200">
              <a:lnSpc>
                <a:spcPct val="80000"/>
              </a:lnSpc>
            </a:pPr>
            <a:r>
              <a:rPr lang="en-US" altLang="ru-RU" sz="2400" smtClean="0"/>
              <a:t>Normal serum iron level (or slightly decreased) </a:t>
            </a:r>
          </a:p>
          <a:p>
            <a:pPr marL="457200" indent="-457200">
              <a:lnSpc>
                <a:spcPct val="80000"/>
              </a:lnSpc>
            </a:pPr>
            <a:r>
              <a:rPr lang="en-US" altLang="ru-RU" sz="2400" smtClean="0"/>
              <a:t>Decreased TIBC (or N) </a:t>
            </a:r>
          </a:p>
          <a:p>
            <a:pPr marL="457200" indent="-457200">
              <a:lnSpc>
                <a:spcPct val="80000"/>
              </a:lnSpc>
            </a:pPr>
            <a:r>
              <a:rPr lang="en-US" altLang="ru-RU" sz="2400" smtClean="0"/>
              <a:t>High serum ferritin level </a:t>
            </a:r>
          </a:p>
          <a:p>
            <a:pPr marL="457200" indent="-457200">
              <a:lnSpc>
                <a:spcPct val="80000"/>
              </a:lnSpc>
            </a:pPr>
            <a:r>
              <a:rPr lang="en-US" altLang="ru-RU" sz="2400" smtClean="0"/>
              <a:t>Reduced sideroblasts rate in BM</a:t>
            </a:r>
            <a:endParaRPr lang="uk-UA" altLang="ru-RU" sz="2400" smtClean="0"/>
          </a:p>
          <a:p>
            <a:pPr marL="457200" indent="-457200">
              <a:lnSpc>
                <a:spcPct val="80000"/>
              </a:lnSpc>
            </a:pPr>
            <a:r>
              <a:rPr lang="en-US" altLang="ru-RU" sz="2400" smtClean="0"/>
              <a:t>Clinical or lab. signs  of active inflammation or neoplasm</a:t>
            </a:r>
            <a:endParaRPr lang="uk-UA" altLang="ru-RU" sz="2400" smtClean="0"/>
          </a:p>
        </p:txBody>
      </p:sp>
      <p:pic>
        <p:nvPicPr>
          <p:cNvPr id="2" name="Picture 1" descr="red-blood-cells.jpg"/>
          <p:cNvPicPr>
            <a:picLocks noChangeAspect="1"/>
          </p:cNvPicPr>
          <p:nvPr/>
        </p:nvPicPr>
        <p:blipFill>
          <a:blip r:embed="rId2" cstate="print"/>
          <a:stretch>
            <a:fillRect/>
          </a:stretch>
        </p:blipFill>
        <p:spPr>
          <a:xfrm>
            <a:off x="7537450" y="6350"/>
            <a:ext cx="1600200" cy="6858000"/>
          </a:xfrm>
          <a:prstGeom prst="rect">
            <a:avLst/>
          </a:prstGeom>
          <a:effectLst>
            <a:softEdge rad="317500"/>
          </a:effectLst>
        </p:spPr>
      </p:pic>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red-blood-cells.jpg"/>
          <p:cNvPicPr>
            <a:picLocks noChangeAspect="1"/>
          </p:cNvPicPr>
          <p:nvPr/>
        </p:nvPicPr>
        <p:blipFill>
          <a:blip r:embed="rId2" cstate="print"/>
          <a:stretch>
            <a:fillRect/>
          </a:stretch>
        </p:blipFill>
        <p:spPr>
          <a:xfrm>
            <a:off x="7537450" y="6350"/>
            <a:ext cx="1600200" cy="6858000"/>
          </a:xfrm>
          <a:prstGeom prst="rect">
            <a:avLst/>
          </a:prstGeom>
          <a:effectLst>
            <a:softEdge rad="317500"/>
          </a:effectLst>
        </p:spPr>
      </p:pic>
      <p:sp>
        <p:nvSpPr>
          <p:cNvPr id="57347" name="Rectangle 2"/>
          <p:cNvSpPr>
            <a:spLocks noGrp="1" noChangeArrowheads="1"/>
          </p:cNvSpPr>
          <p:nvPr>
            <p:ph type="title"/>
          </p:nvPr>
        </p:nvSpPr>
        <p:spPr>
          <a:xfrm>
            <a:off x="0" y="0"/>
            <a:ext cx="9144000" cy="762000"/>
          </a:xfrm>
        </p:spPr>
        <p:txBody>
          <a:bodyPr/>
          <a:lstStyle/>
          <a:p>
            <a:r>
              <a:rPr lang="en-US" altLang="ru-RU" sz="2400" b="1" smtClean="0">
                <a:solidFill>
                  <a:schemeClr val="hlink"/>
                </a:solidFill>
              </a:rPr>
              <a:t>DIFFERENTIAL DIAGNOSIS OF HYPOCHROMIC ANEMIAS</a:t>
            </a:r>
            <a:endParaRPr lang="ru-RU" altLang="ru-RU" sz="2400" b="1" smtClean="0">
              <a:solidFill>
                <a:schemeClr val="hlink"/>
              </a:solidFill>
            </a:endParaRPr>
          </a:p>
        </p:txBody>
      </p:sp>
      <p:graphicFrame>
        <p:nvGraphicFramePr>
          <p:cNvPr id="121220" name="Group 388"/>
          <p:cNvGraphicFramePr>
            <a:graphicFrameLocks noGrp="1"/>
          </p:cNvGraphicFramePr>
          <p:nvPr>
            <p:ph idx="1"/>
          </p:nvPr>
        </p:nvGraphicFramePr>
        <p:xfrm>
          <a:off x="0" y="685800"/>
          <a:ext cx="8382000" cy="5884863"/>
        </p:xfrm>
        <a:graphic>
          <a:graphicData uri="http://schemas.openxmlformats.org/drawingml/2006/table">
            <a:tbl>
              <a:tblPr/>
              <a:tblGrid>
                <a:gridCol w="1676400">
                  <a:extLst>
                    <a:ext uri="{9D8B030D-6E8A-4147-A177-3AD203B41FA5}">
                      <a16:colId xmlns:a16="http://schemas.microsoft.com/office/drawing/2014/main" val="20000"/>
                    </a:ext>
                  </a:extLst>
                </a:gridCol>
                <a:gridCol w="1600200">
                  <a:extLst>
                    <a:ext uri="{9D8B030D-6E8A-4147-A177-3AD203B41FA5}">
                      <a16:colId xmlns:a16="http://schemas.microsoft.com/office/drawing/2014/main" val="20001"/>
                    </a:ext>
                  </a:extLst>
                </a:gridCol>
                <a:gridCol w="2514600">
                  <a:extLst>
                    <a:ext uri="{9D8B030D-6E8A-4147-A177-3AD203B41FA5}">
                      <a16:colId xmlns:a16="http://schemas.microsoft.com/office/drawing/2014/main" val="20002"/>
                    </a:ext>
                  </a:extLst>
                </a:gridCol>
                <a:gridCol w="2590800">
                  <a:extLst>
                    <a:ext uri="{9D8B030D-6E8A-4147-A177-3AD203B41FA5}">
                      <a16:colId xmlns:a16="http://schemas.microsoft.com/office/drawing/2014/main" val="20003"/>
                    </a:ext>
                  </a:extLst>
                </a:gridCol>
              </a:tblGrid>
              <a:tr h="274290">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rgbClr val="FF9900"/>
                          </a:solidFill>
                          <a:effectLst/>
                          <a:latin typeface="Arial" charset="0"/>
                          <a:cs typeface="Times New Roman" pitchFamily="18" charset="0"/>
                        </a:rPr>
                        <a:t>Sign</a:t>
                      </a:r>
                      <a:endParaRPr kumimoji="0" lang="uk-UA" sz="1200" b="1" i="0" u="none" strike="noStrike" cap="none" normalizeH="0" baseline="0" dirty="0" smtClean="0">
                        <a:ln>
                          <a:noFill/>
                        </a:ln>
                        <a:solidFill>
                          <a:srgbClr val="FF9900"/>
                        </a:solidFill>
                        <a:effectLst/>
                        <a:latin typeface="Arial" charset="0"/>
                        <a:cs typeface="Arial" charset="0"/>
                      </a:endParaRPr>
                    </a:p>
                  </a:txBody>
                  <a:tcPr marT="45708" marB="4570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smtClean="0">
                          <a:ln>
                            <a:noFill/>
                          </a:ln>
                          <a:solidFill>
                            <a:srgbClr val="FF9900"/>
                          </a:solidFill>
                          <a:effectLst/>
                          <a:latin typeface="Arial" charset="0"/>
                          <a:cs typeface="Times New Roman" pitchFamily="18" charset="0"/>
                        </a:rPr>
                        <a:t>Iron deficiency </a:t>
                      </a:r>
                      <a:endParaRPr kumimoji="0" lang="uk-UA" sz="1200" b="1" i="0" u="none" strike="noStrike" cap="none" normalizeH="0" baseline="0" smtClean="0">
                        <a:ln>
                          <a:noFill/>
                        </a:ln>
                        <a:solidFill>
                          <a:srgbClr val="FF9900"/>
                        </a:solidFill>
                        <a:effectLst/>
                        <a:latin typeface="Arial" charset="0"/>
                        <a:cs typeface="Arial" charset="0"/>
                      </a:endParaRPr>
                    </a:p>
                  </a:txBody>
                  <a:tcPr marT="45708" marB="4570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smtClean="0">
                          <a:ln>
                            <a:noFill/>
                          </a:ln>
                          <a:solidFill>
                            <a:srgbClr val="FF9900"/>
                          </a:solidFill>
                          <a:effectLst/>
                          <a:latin typeface="Arial" charset="0"/>
                          <a:cs typeface="Times New Roman" pitchFamily="18" charset="0"/>
                        </a:rPr>
                        <a:t>Anemia in chronic diseases</a:t>
                      </a:r>
                      <a:endParaRPr kumimoji="0" lang="uk-UA" sz="1200" b="1" i="0" u="none" strike="noStrike" cap="none" normalizeH="0" baseline="0" smtClean="0">
                        <a:ln>
                          <a:noFill/>
                        </a:ln>
                        <a:solidFill>
                          <a:srgbClr val="FF9900"/>
                        </a:solidFill>
                        <a:effectLst/>
                        <a:latin typeface="Arial" charset="0"/>
                        <a:cs typeface="Arial" charset="0"/>
                      </a:endParaRPr>
                    </a:p>
                  </a:txBody>
                  <a:tcPr marT="45708" marB="4570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smtClean="0">
                          <a:ln>
                            <a:noFill/>
                          </a:ln>
                          <a:solidFill>
                            <a:srgbClr val="FF9900"/>
                          </a:solidFill>
                          <a:effectLst/>
                          <a:latin typeface="Arial" charset="0"/>
                          <a:cs typeface="Times New Roman" pitchFamily="18" charset="0"/>
                        </a:rPr>
                        <a:t>Sideroblastic anemia</a:t>
                      </a:r>
                      <a:endParaRPr kumimoji="0" lang="uk-UA" sz="1200" b="1" i="0" u="none" strike="noStrike" cap="none" normalizeH="0" baseline="0" smtClean="0">
                        <a:ln>
                          <a:noFill/>
                        </a:ln>
                        <a:solidFill>
                          <a:srgbClr val="FF9900"/>
                        </a:solidFill>
                        <a:effectLst/>
                        <a:latin typeface="Arial" charset="0"/>
                        <a:cs typeface="Arial" charset="0"/>
                      </a:endParaRPr>
                    </a:p>
                  </a:txBody>
                  <a:tcPr marT="45708" marB="4570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822910">
                <a:tc>
                  <a:txBody>
                    <a:body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Arial" charset="0"/>
                          <a:cs typeface="Times New Roman" pitchFamily="18" charset="0"/>
                        </a:rPr>
                        <a:t>Symptoms   </a:t>
                      </a:r>
                      <a:endParaRPr kumimoji="0" lang="uk-UA" sz="1200" b="1" i="0" u="none" strike="noStrike" cap="none" normalizeH="0" baseline="0" smtClean="0">
                        <a:ln>
                          <a:noFill/>
                        </a:ln>
                        <a:solidFill>
                          <a:schemeClr val="tx1"/>
                        </a:solidFill>
                        <a:effectLst/>
                        <a:latin typeface="Arial" charset="0"/>
                        <a:cs typeface="Arial" charset="0"/>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Arial" charset="0"/>
                          <a:cs typeface="Times New Roman" pitchFamily="18" charset="0"/>
                        </a:rPr>
                        <a:t>Sideropenia syndrome</a:t>
                      </a:r>
                      <a:endParaRPr kumimoji="0" lang="uk-UA" sz="1200" b="1" i="0" u="none" strike="noStrike" cap="none" normalizeH="0" baseline="0" smtClean="0">
                        <a:ln>
                          <a:noFill/>
                        </a:ln>
                        <a:solidFill>
                          <a:schemeClr val="tx1"/>
                        </a:solidFill>
                        <a:effectLst/>
                        <a:latin typeface="Arial" charset="0"/>
                        <a:cs typeface="Arial" charset="0"/>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Arial" charset="0"/>
                          <a:cs typeface="Times New Roman" pitchFamily="18" charset="0"/>
                        </a:rPr>
                        <a:t>Symptomes of the main disease, may be hemosiderosis of inner organs</a:t>
                      </a:r>
                      <a:endParaRPr kumimoji="0" lang="uk-UA" sz="1200" b="1" i="0" u="none" strike="noStrike" cap="none" normalizeH="0" baseline="0" smtClean="0">
                        <a:ln>
                          <a:noFill/>
                        </a:ln>
                        <a:solidFill>
                          <a:schemeClr val="tx1"/>
                        </a:solidFill>
                        <a:effectLst/>
                        <a:latin typeface="Arial" charset="0"/>
                        <a:cs typeface="Arial" charset="0"/>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Arial" charset="0"/>
                          <a:cs typeface="Times New Roman" pitchFamily="18" charset="0"/>
                        </a:rPr>
                        <a:t>Hemosiderosis</a:t>
                      </a:r>
                      <a:r>
                        <a:rPr kumimoji="0" lang="uk-UA" sz="1200" b="1" i="0" u="none" strike="noStrike" cap="none" normalizeH="0" baseline="0" smtClean="0">
                          <a:ln>
                            <a:noFill/>
                          </a:ln>
                          <a:solidFill>
                            <a:schemeClr val="tx1"/>
                          </a:solidFill>
                          <a:effectLst/>
                          <a:latin typeface="Arial" charset="0"/>
                          <a:cs typeface="Times New Roman" pitchFamily="18" charset="0"/>
                        </a:rPr>
                        <a:t>, </a:t>
                      </a:r>
                      <a:r>
                        <a:rPr kumimoji="0" lang="en-US" sz="1200" b="1" i="0" u="none" strike="noStrike" cap="none" normalizeH="0" baseline="0" smtClean="0">
                          <a:ln>
                            <a:noFill/>
                          </a:ln>
                          <a:solidFill>
                            <a:schemeClr val="tx1"/>
                          </a:solidFill>
                          <a:effectLst/>
                          <a:latin typeface="Arial" charset="0"/>
                          <a:cs typeface="Times New Roman" pitchFamily="18" charset="0"/>
                        </a:rPr>
                        <a:t>hepatosplenomegaly</a:t>
                      </a:r>
                      <a:r>
                        <a:rPr kumimoji="0" lang="uk-UA" sz="1200" b="1" i="0" u="none" strike="noStrike" cap="none" normalizeH="0" baseline="0" smtClean="0">
                          <a:ln>
                            <a:noFill/>
                          </a:ln>
                          <a:solidFill>
                            <a:schemeClr val="tx1"/>
                          </a:solidFill>
                          <a:effectLst/>
                          <a:latin typeface="Arial" charset="0"/>
                          <a:cs typeface="Times New Roman" pitchFamily="18" charset="0"/>
                        </a:rPr>
                        <a:t>, </a:t>
                      </a:r>
                      <a:r>
                        <a:rPr kumimoji="0" lang="en-US" sz="1200" b="1" i="0" u="none" strike="noStrike" cap="none" normalizeH="0" baseline="0" smtClean="0">
                          <a:ln>
                            <a:noFill/>
                          </a:ln>
                          <a:solidFill>
                            <a:schemeClr val="tx1"/>
                          </a:solidFill>
                          <a:effectLst/>
                          <a:latin typeface="Arial" charset="0"/>
                          <a:cs typeface="Times New Roman" pitchFamily="18" charset="0"/>
                        </a:rPr>
                        <a:t>may be diabetes mellitus</a:t>
                      </a:r>
                      <a:endParaRPr kumimoji="0" lang="uk-UA" sz="1200" b="1" i="0" u="none" strike="noStrike" cap="none" normalizeH="0" baseline="0" smtClean="0">
                        <a:ln>
                          <a:noFill/>
                        </a:ln>
                        <a:solidFill>
                          <a:schemeClr val="tx1"/>
                        </a:solidFill>
                        <a:effectLst/>
                        <a:latin typeface="Arial" charset="0"/>
                        <a:cs typeface="Arial" charset="0"/>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640037">
                <a:tc>
                  <a:txBody>
                    <a:body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cs typeface="Times New Roman" pitchFamily="18" charset="0"/>
                        </a:rPr>
                        <a:t>RBCs</a:t>
                      </a:r>
                      <a:endParaRPr kumimoji="0" lang="uk-UA" sz="1200" b="1" i="0" u="none" strike="noStrike" cap="none" normalizeH="0" baseline="0" dirty="0" smtClean="0">
                        <a:ln>
                          <a:noFill/>
                        </a:ln>
                        <a:solidFill>
                          <a:schemeClr val="tx1"/>
                        </a:solidFill>
                        <a:effectLst/>
                        <a:latin typeface="Arial" charset="0"/>
                        <a:cs typeface="Arial" charset="0"/>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Arial" charset="0"/>
                          <a:cs typeface="Times New Roman" pitchFamily="18" charset="0"/>
                        </a:rPr>
                        <a:t>Microcytes</a:t>
                      </a:r>
                      <a:r>
                        <a:rPr kumimoji="0" lang="uk-UA" sz="1200" b="1" i="0" u="none" strike="noStrike" cap="none" normalizeH="0" baseline="0" smtClean="0">
                          <a:ln>
                            <a:noFill/>
                          </a:ln>
                          <a:solidFill>
                            <a:schemeClr val="tx1"/>
                          </a:solidFill>
                          <a:effectLst/>
                          <a:latin typeface="Arial" charset="0"/>
                          <a:cs typeface="Times New Roman" pitchFamily="18" charset="0"/>
                        </a:rPr>
                        <a:t>, </a:t>
                      </a:r>
                      <a:r>
                        <a:rPr kumimoji="0" lang="en-US" sz="1200" b="1" i="0" u="none" strike="noStrike" cap="none" normalizeH="0" baseline="0" smtClean="0">
                          <a:ln>
                            <a:noFill/>
                          </a:ln>
                          <a:solidFill>
                            <a:schemeClr val="tx1"/>
                          </a:solidFill>
                          <a:effectLst/>
                          <a:latin typeface="Arial" charset="0"/>
                          <a:cs typeface="Times New Roman" pitchFamily="18" charset="0"/>
                        </a:rPr>
                        <a:t>anisocytosis</a:t>
                      </a:r>
                      <a:r>
                        <a:rPr kumimoji="0" lang="uk-UA" sz="1200" b="1" i="0" u="none" strike="noStrike" cap="none" normalizeH="0" baseline="0" smtClean="0">
                          <a:ln>
                            <a:noFill/>
                          </a:ln>
                          <a:solidFill>
                            <a:schemeClr val="tx1"/>
                          </a:solidFill>
                          <a:effectLst/>
                          <a:latin typeface="Arial" charset="0"/>
                          <a:cs typeface="Times New Roman" pitchFamily="18" charset="0"/>
                        </a:rPr>
                        <a:t>, </a:t>
                      </a:r>
                      <a:r>
                        <a:rPr kumimoji="0" lang="en-US" sz="1200" b="1" i="0" u="none" strike="noStrike" cap="none" normalizeH="0" baseline="0" smtClean="0">
                          <a:ln>
                            <a:noFill/>
                          </a:ln>
                          <a:solidFill>
                            <a:schemeClr val="tx1"/>
                          </a:solidFill>
                          <a:effectLst/>
                          <a:latin typeface="Arial" charset="0"/>
                          <a:cs typeface="Times New Roman" pitchFamily="18" charset="0"/>
                        </a:rPr>
                        <a:t>hypochromia </a:t>
                      </a:r>
                      <a:endParaRPr kumimoji="0" lang="uk-UA" sz="1200" b="1" i="0" u="none" strike="noStrike" cap="none" normalizeH="0" baseline="0" smtClean="0">
                        <a:ln>
                          <a:noFill/>
                        </a:ln>
                        <a:solidFill>
                          <a:schemeClr val="tx1"/>
                        </a:solidFill>
                        <a:effectLst/>
                        <a:latin typeface="Arial" charset="0"/>
                        <a:cs typeface="Arial" charset="0"/>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Arial" charset="0"/>
                          <a:cs typeface="Times New Roman" pitchFamily="18" charset="0"/>
                        </a:rPr>
                        <a:t>Micro- or normocytes</a:t>
                      </a:r>
                      <a:r>
                        <a:rPr kumimoji="0" lang="uk-UA" sz="1200" b="1" i="0" u="none" strike="noStrike" cap="none" normalizeH="0" baseline="0" smtClean="0">
                          <a:ln>
                            <a:noFill/>
                          </a:ln>
                          <a:solidFill>
                            <a:schemeClr val="tx1"/>
                          </a:solidFill>
                          <a:effectLst/>
                          <a:latin typeface="Arial" charset="0"/>
                          <a:cs typeface="Times New Roman" pitchFamily="18" charset="0"/>
                        </a:rPr>
                        <a:t>, </a:t>
                      </a:r>
                      <a:r>
                        <a:rPr kumimoji="0" lang="en-US" sz="1200" b="1" i="0" u="none" strike="noStrike" cap="none" normalizeH="0" baseline="0" smtClean="0">
                          <a:ln>
                            <a:noFill/>
                          </a:ln>
                          <a:solidFill>
                            <a:schemeClr val="tx1"/>
                          </a:solidFill>
                          <a:effectLst/>
                          <a:latin typeface="Arial" charset="0"/>
                          <a:cs typeface="Times New Roman" pitchFamily="18" charset="0"/>
                        </a:rPr>
                        <a:t>may be </a:t>
                      </a:r>
                      <a:r>
                        <a:rPr kumimoji="0" lang="uk-UA" sz="1200" b="1" i="0" u="none" strike="noStrike" cap="none" normalizeH="0" baseline="0" smtClean="0">
                          <a:ln>
                            <a:noFill/>
                          </a:ln>
                          <a:solidFill>
                            <a:schemeClr val="tx1"/>
                          </a:solidFill>
                          <a:effectLst/>
                          <a:latin typeface="Arial" charset="0"/>
                          <a:cs typeface="Arial" charset="0"/>
                        </a:rPr>
                        <a:t>basophilic stippling</a:t>
                      </a: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Arial" charset="0"/>
                          <a:cs typeface="Times New Roman" pitchFamily="18" charset="0"/>
                        </a:rPr>
                        <a:t>Microcytes or siderocytes</a:t>
                      </a:r>
                      <a:r>
                        <a:rPr kumimoji="0" lang="uk-UA" sz="1200" b="1" i="0" u="none" strike="noStrike" cap="none" normalizeH="0" baseline="0" smtClean="0">
                          <a:ln>
                            <a:noFill/>
                          </a:ln>
                          <a:solidFill>
                            <a:schemeClr val="tx1"/>
                          </a:solidFill>
                          <a:effectLst/>
                          <a:latin typeface="Arial" charset="0"/>
                          <a:cs typeface="Times New Roman" pitchFamily="18" charset="0"/>
                        </a:rPr>
                        <a:t>, </a:t>
                      </a:r>
                      <a:r>
                        <a:rPr kumimoji="0" lang="en-US" sz="1200" b="1" i="0" u="none" strike="noStrike" cap="none" normalizeH="0" baseline="0" smtClean="0">
                          <a:ln>
                            <a:noFill/>
                          </a:ln>
                          <a:solidFill>
                            <a:schemeClr val="tx1"/>
                          </a:solidFill>
                          <a:effectLst/>
                          <a:latin typeface="Arial" charset="0"/>
                          <a:cs typeface="Times New Roman" pitchFamily="18" charset="0"/>
                        </a:rPr>
                        <a:t>may be </a:t>
                      </a:r>
                      <a:r>
                        <a:rPr kumimoji="0" lang="uk-UA" sz="1200" b="1" i="0" u="none" strike="noStrike" cap="none" normalizeH="0" baseline="0" smtClean="0">
                          <a:ln>
                            <a:noFill/>
                          </a:ln>
                          <a:solidFill>
                            <a:schemeClr val="tx1"/>
                          </a:solidFill>
                          <a:effectLst/>
                          <a:latin typeface="Arial" charset="0"/>
                          <a:cs typeface="Arial" charset="0"/>
                        </a:rPr>
                        <a:t>basophilic stippling</a:t>
                      </a:r>
                    </a:p>
                    <a:p>
                      <a:pPr marL="342900" marR="0" lvl="0" indent="-342900" algn="l" defTabSz="914400" rtl="0" eaLnBrk="0" fontAlgn="base" latinLnBrk="0" hangingPunct="0">
                        <a:lnSpc>
                          <a:spcPct val="100000"/>
                        </a:lnSpc>
                        <a:spcBef>
                          <a:spcPct val="0"/>
                        </a:spcBef>
                        <a:spcAft>
                          <a:spcPct val="0"/>
                        </a:spcAft>
                        <a:buClrTx/>
                        <a:buSzTx/>
                        <a:buFontTx/>
                        <a:buNone/>
                        <a:tabLst/>
                      </a:pPr>
                      <a:endParaRPr kumimoji="0" lang="uk-UA" sz="1200" b="1" i="0" u="none" strike="noStrike" cap="none" normalizeH="0" baseline="0" smtClean="0">
                        <a:ln>
                          <a:noFill/>
                        </a:ln>
                        <a:solidFill>
                          <a:schemeClr val="tx1"/>
                        </a:solidFill>
                        <a:effectLst/>
                        <a:latin typeface="Arial" charset="0"/>
                        <a:cs typeface="Arial" charset="0"/>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188657">
                <a:tc>
                  <a:txBody>
                    <a:body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Arial" charset="0"/>
                          <a:cs typeface="Times New Roman" pitchFamily="18" charset="0"/>
                        </a:rPr>
                        <a:t>BM</a:t>
                      </a:r>
                      <a:r>
                        <a:rPr kumimoji="0" lang="uk-UA" sz="1200" b="1" i="0" u="none" strike="noStrike" cap="none" normalizeH="0" baseline="0" smtClean="0">
                          <a:ln>
                            <a:noFill/>
                          </a:ln>
                          <a:solidFill>
                            <a:schemeClr val="tx1"/>
                          </a:solidFill>
                          <a:effectLst/>
                          <a:latin typeface="Arial" charset="0"/>
                          <a:cs typeface="Times New Roman" pitchFamily="18" charset="0"/>
                        </a:rPr>
                        <a:t>: </a:t>
                      </a:r>
                      <a:endParaRPr kumimoji="0" lang="ru-RU" sz="1200" b="1" i="0" u="none" strike="noStrike" cap="none" normalizeH="0" baseline="0" smtClean="0">
                        <a:ln>
                          <a:noFill/>
                        </a:ln>
                        <a:solidFill>
                          <a:schemeClr val="tx1"/>
                        </a:solidFill>
                        <a:effectLst/>
                        <a:latin typeface="Arial" charset="0"/>
                        <a:cs typeface="Times New Roman" pitchFamily="18" charset="0"/>
                      </a:endParaRPr>
                    </a:p>
                    <a:p>
                      <a:pPr marL="342900" marR="0" lvl="0" indent="-342900" algn="l" defTabSz="914400" rtl="0" eaLnBrk="0" fontAlgn="base" latinLnBrk="0" hangingPunct="0">
                        <a:lnSpc>
                          <a:spcPct val="100000"/>
                        </a:lnSpc>
                        <a:spcBef>
                          <a:spcPct val="0"/>
                        </a:spcBef>
                        <a:spcAft>
                          <a:spcPct val="0"/>
                        </a:spcAft>
                        <a:buClrTx/>
                        <a:buSzTx/>
                        <a:buFontTx/>
                        <a:buNone/>
                        <a:tabLst/>
                      </a:pPr>
                      <a:r>
                        <a:rPr kumimoji="0" lang="uk-UA" sz="1200" b="1" i="0" u="none" strike="noStrike" cap="none" normalizeH="0" baseline="0" smtClean="0">
                          <a:ln>
                            <a:noFill/>
                          </a:ln>
                          <a:solidFill>
                            <a:schemeClr val="tx1"/>
                          </a:solidFill>
                          <a:effectLst/>
                          <a:latin typeface="Arial" charset="0"/>
                          <a:cs typeface="Times New Roman" pitchFamily="18" charset="0"/>
                        </a:rPr>
                        <a:t>1.</a:t>
                      </a:r>
                      <a:r>
                        <a:rPr kumimoji="0" lang="en-US" sz="1200" b="1" i="0" u="none" strike="noStrike" cap="none" normalizeH="0" baseline="0" smtClean="0">
                          <a:ln>
                            <a:noFill/>
                          </a:ln>
                          <a:solidFill>
                            <a:schemeClr val="tx1"/>
                          </a:solidFill>
                          <a:effectLst/>
                          <a:latin typeface="Arial" charset="0"/>
                          <a:cs typeface="Times New Roman" pitchFamily="18" charset="0"/>
                        </a:rPr>
                        <a:t> Cells</a:t>
                      </a:r>
                      <a:endParaRPr kumimoji="0" lang="uk-UA" sz="1200" b="1" i="0" u="none" strike="noStrike" cap="none" normalizeH="0" baseline="0" smtClean="0">
                        <a:ln>
                          <a:noFill/>
                        </a:ln>
                        <a:solidFill>
                          <a:schemeClr val="tx1"/>
                        </a:solidFill>
                        <a:effectLst/>
                        <a:latin typeface="Arial" charset="0"/>
                        <a:cs typeface="Arial" charset="0"/>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Arial" charset="0"/>
                          <a:cs typeface="Times New Roman" pitchFamily="18" charset="0"/>
                        </a:rPr>
                        <a:t>Micronormoblasts, sideroblasts</a:t>
                      </a:r>
                      <a:r>
                        <a:rPr kumimoji="0" lang="uk-UA" sz="1200" b="1" i="0" u="none" strike="noStrike" cap="none" normalizeH="0" baseline="0" smtClean="0">
                          <a:ln>
                            <a:noFill/>
                          </a:ln>
                          <a:solidFill>
                            <a:schemeClr val="tx1"/>
                          </a:solidFill>
                          <a:effectLst/>
                          <a:latin typeface="Arial" charset="0"/>
                          <a:cs typeface="Times New Roman" pitchFamily="18" charset="0"/>
                        </a:rPr>
                        <a:t> &lt;15%</a:t>
                      </a:r>
                      <a:r>
                        <a:rPr kumimoji="0" lang="en-US" sz="1200" b="1" i="0" u="none" strike="noStrike" cap="none" normalizeH="0" baseline="0" smtClean="0">
                          <a:ln>
                            <a:noFill/>
                          </a:ln>
                          <a:solidFill>
                            <a:schemeClr val="tx1"/>
                          </a:solidFill>
                          <a:effectLst/>
                          <a:latin typeface="Arial" charset="0"/>
                          <a:cs typeface="Times New Roman" pitchFamily="18" charset="0"/>
                        </a:rPr>
                        <a:t> or absent</a:t>
                      </a:r>
                      <a:r>
                        <a:rPr kumimoji="0" lang="uk-UA" sz="1200" b="1" i="0" u="none" strike="noStrike" cap="none" normalizeH="0" baseline="0" smtClean="0">
                          <a:ln>
                            <a:noFill/>
                          </a:ln>
                          <a:solidFill>
                            <a:schemeClr val="tx1"/>
                          </a:solidFill>
                          <a:effectLst/>
                          <a:latin typeface="Arial" charset="0"/>
                          <a:cs typeface="Times New Roman" pitchFamily="18" charset="0"/>
                        </a:rPr>
                        <a:t>, </a:t>
                      </a:r>
                      <a:r>
                        <a:rPr kumimoji="0" lang="en-US" sz="1200" b="1" i="0" u="none" strike="noStrike" cap="none" normalizeH="0" baseline="0" smtClean="0">
                          <a:ln>
                            <a:noFill/>
                          </a:ln>
                          <a:solidFill>
                            <a:schemeClr val="tx1"/>
                          </a:solidFill>
                          <a:effectLst/>
                          <a:latin typeface="Arial" charset="0"/>
                          <a:cs typeface="Times New Roman" pitchFamily="18" charset="0"/>
                        </a:rPr>
                        <a:t>siderocytes</a:t>
                      </a:r>
                      <a:r>
                        <a:rPr kumimoji="0" lang="uk-UA" sz="1200" b="1" i="0" u="none" strike="noStrike" cap="none" normalizeH="0" baseline="0" smtClean="0">
                          <a:ln>
                            <a:noFill/>
                          </a:ln>
                          <a:solidFill>
                            <a:schemeClr val="tx1"/>
                          </a:solidFill>
                          <a:effectLst/>
                          <a:latin typeface="Arial" charset="0"/>
                          <a:cs typeface="Times New Roman" pitchFamily="18" charset="0"/>
                        </a:rPr>
                        <a:t> &lt;1%</a:t>
                      </a:r>
                      <a:endParaRPr kumimoji="0" lang="uk-UA" sz="1200" b="1" i="0" u="none" strike="noStrike" cap="none" normalizeH="0" baseline="0" smtClean="0">
                        <a:ln>
                          <a:noFill/>
                        </a:ln>
                        <a:solidFill>
                          <a:schemeClr val="tx1"/>
                        </a:solidFill>
                        <a:effectLst/>
                        <a:latin typeface="Arial" charset="0"/>
                        <a:cs typeface="Arial" charset="0"/>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Arial" charset="0"/>
                          <a:cs typeface="Times New Roman" pitchFamily="18" charset="0"/>
                        </a:rPr>
                        <a:t>Normoblasts, uncommonly - micronormoblasts</a:t>
                      </a:r>
                      <a:r>
                        <a:rPr kumimoji="0" lang="uk-UA" sz="1200" b="1" i="0" u="none" strike="noStrike" cap="none" normalizeH="0" baseline="0" smtClean="0">
                          <a:ln>
                            <a:noFill/>
                          </a:ln>
                          <a:solidFill>
                            <a:schemeClr val="tx1"/>
                          </a:solidFill>
                          <a:effectLst/>
                          <a:latin typeface="Arial" charset="0"/>
                          <a:cs typeface="Times New Roman" pitchFamily="18" charset="0"/>
                        </a:rPr>
                        <a:t> – &lt;15%</a:t>
                      </a:r>
                      <a:endParaRPr kumimoji="0" lang="uk-UA" sz="1200" b="1" i="0" u="none" strike="noStrike" cap="none" normalizeH="0" baseline="0" smtClean="0">
                        <a:ln>
                          <a:noFill/>
                        </a:ln>
                        <a:solidFill>
                          <a:schemeClr val="tx1"/>
                        </a:solidFill>
                        <a:effectLst/>
                        <a:latin typeface="Arial" charset="0"/>
                        <a:cs typeface="Arial" charset="0"/>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Arial" charset="0"/>
                          <a:cs typeface="Times New Roman" pitchFamily="18" charset="0"/>
                        </a:rPr>
                        <a:t>Macronormoblasts, sideroblasts up to</a:t>
                      </a:r>
                      <a:r>
                        <a:rPr kumimoji="0" lang="uk-UA" sz="1200" b="1" i="0" u="none" strike="noStrike" cap="none" normalizeH="0" baseline="0" smtClean="0">
                          <a:ln>
                            <a:noFill/>
                          </a:ln>
                          <a:solidFill>
                            <a:schemeClr val="tx1"/>
                          </a:solidFill>
                          <a:effectLst/>
                          <a:latin typeface="Arial" charset="0"/>
                          <a:cs typeface="Times New Roman" pitchFamily="18" charset="0"/>
                        </a:rPr>
                        <a:t> 100%</a:t>
                      </a:r>
                      <a:r>
                        <a:rPr kumimoji="0" lang="en-US" sz="1200" b="1" i="0" u="none" strike="noStrike" cap="none" normalizeH="0" baseline="0" smtClean="0">
                          <a:ln>
                            <a:noFill/>
                          </a:ln>
                          <a:solidFill>
                            <a:schemeClr val="tx1"/>
                          </a:solidFill>
                          <a:effectLst/>
                          <a:latin typeface="Arial" charset="0"/>
                          <a:cs typeface="Times New Roman" pitchFamily="18" charset="0"/>
                        </a:rPr>
                        <a:t> (mostly </a:t>
                      </a:r>
                      <a:r>
                        <a:rPr kumimoji="0" lang="uk-UA" sz="1200" b="1" i="0" u="none" strike="noStrike" cap="none" normalizeH="0" baseline="0" smtClean="0">
                          <a:ln>
                            <a:noFill/>
                          </a:ln>
                          <a:solidFill>
                            <a:schemeClr val="tx1"/>
                          </a:solidFill>
                          <a:effectLst/>
                          <a:latin typeface="Arial" charset="0"/>
                          <a:cs typeface="Arial" charset="0"/>
                        </a:rPr>
                        <a:t>grossly granular form</a:t>
                      </a:r>
                      <a:r>
                        <a:rPr kumimoji="0" lang="en-US" sz="1200" b="1" i="0" u="none" strike="noStrike" cap="none" normalizeH="0" baseline="0" smtClean="0">
                          <a:ln>
                            <a:noFill/>
                          </a:ln>
                          <a:solidFill>
                            <a:schemeClr val="tx1"/>
                          </a:solidFill>
                          <a:effectLst/>
                          <a:latin typeface="Arial" charset="0"/>
                          <a:cs typeface="Arial" charset="0"/>
                        </a:rPr>
                        <a:t>)</a:t>
                      </a:r>
                    </a:p>
                    <a:p>
                      <a:pPr marL="342900" marR="0" lvl="0" indent="-34290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Arial" charset="0"/>
                          <a:cs typeface="Times New Roman" pitchFamily="18" charset="0"/>
                        </a:rPr>
                        <a:t>Siderocytes</a:t>
                      </a:r>
                      <a:r>
                        <a:rPr kumimoji="0" lang="uk-UA" sz="1200" b="1" i="0" u="none" strike="noStrike" cap="none" normalizeH="0" baseline="0" smtClean="0">
                          <a:ln>
                            <a:noFill/>
                          </a:ln>
                          <a:solidFill>
                            <a:schemeClr val="tx1"/>
                          </a:solidFill>
                          <a:effectLst/>
                          <a:latin typeface="Arial" charset="0"/>
                          <a:cs typeface="Times New Roman" pitchFamily="18" charset="0"/>
                        </a:rPr>
                        <a:t> &gt; 2%</a:t>
                      </a: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274290">
                <a:tc>
                  <a:txBody>
                    <a:body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uk-UA" sz="1200" b="1" i="0" u="none" strike="noStrike" cap="none" normalizeH="0" baseline="0" smtClean="0">
                          <a:ln>
                            <a:noFill/>
                          </a:ln>
                          <a:solidFill>
                            <a:schemeClr val="tx1"/>
                          </a:solidFill>
                          <a:effectLst/>
                          <a:latin typeface="Arial" charset="0"/>
                          <a:cs typeface="Times New Roman" pitchFamily="18" charset="0"/>
                        </a:rPr>
                        <a:t>2. </a:t>
                      </a:r>
                      <a:r>
                        <a:rPr kumimoji="0" lang="en-US" sz="1200" b="1" i="0" u="none" strike="noStrike" cap="none" normalizeH="0" baseline="0" smtClean="0">
                          <a:ln>
                            <a:noFill/>
                          </a:ln>
                          <a:solidFill>
                            <a:schemeClr val="tx1"/>
                          </a:solidFill>
                          <a:effectLst/>
                          <a:latin typeface="Arial" charset="0"/>
                          <a:cs typeface="Times New Roman" pitchFamily="18" charset="0"/>
                        </a:rPr>
                        <a:t>Iron storages</a:t>
                      </a:r>
                      <a:r>
                        <a:rPr kumimoji="0" lang="uk-UA" sz="1200" b="1" i="0" u="none" strike="noStrike" cap="none" normalizeH="0" baseline="0" smtClean="0">
                          <a:ln>
                            <a:noFill/>
                          </a:ln>
                          <a:solidFill>
                            <a:schemeClr val="tx1"/>
                          </a:solidFill>
                          <a:effectLst/>
                          <a:latin typeface="Arial" charset="0"/>
                          <a:cs typeface="Times New Roman" pitchFamily="18" charset="0"/>
                        </a:rPr>
                        <a:t> </a:t>
                      </a:r>
                      <a:endParaRPr kumimoji="0" lang="uk-UA" sz="1200" b="1" i="0" u="none" strike="noStrike" cap="none" normalizeH="0" baseline="0" smtClean="0">
                        <a:ln>
                          <a:noFill/>
                        </a:ln>
                        <a:solidFill>
                          <a:schemeClr val="tx1"/>
                        </a:solidFill>
                        <a:effectLst/>
                        <a:latin typeface="Arial" charset="0"/>
                        <a:cs typeface="Arial" charset="0"/>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Arial" charset="0"/>
                          <a:cs typeface="Times New Roman" pitchFamily="18" charset="0"/>
                        </a:rPr>
                        <a:t>Absent</a:t>
                      </a:r>
                      <a:endParaRPr kumimoji="0" lang="uk-UA" sz="1200" b="1" i="0" u="none" strike="noStrike" cap="none" normalizeH="0" baseline="0" smtClean="0">
                        <a:ln>
                          <a:noFill/>
                        </a:ln>
                        <a:solidFill>
                          <a:schemeClr val="tx1"/>
                        </a:solidFill>
                        <a:effectLst/>
                        <a:latin typeface="Arial" charset="0"/>
                        <a:cs typeface="Arial" charset="0"/>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Arial" charset="0"/>
                          <a:cs typeface="Times New Roman" pitchFamily="18" charset="0"/>
                        </a:rPr>
                        <a:t>N or high</a:t>
                      </a:r>
                      <a:endParaRPr kumimoji="0" lang="uk-UA" sz="1200" b="1" i="0" u="none" strike="noStrike" cap="none" normalizeH="0" baseline="0" smtClean="0">
                        <a:ln>
                          <a:noFill/>
                        </a:ln>
                        <a:solidFill>
                          <a:schemeClr val="tx1"/>
                        </a:solidFill>
                        <a:effectLst/>
                        <a:latin typeface="Arial" charset="0"/>
                        <a:cs typeface="Arial" charset="0"/>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Arial" charset="0"/>
                          <a:cs typeface="Times New Roman" pitchFamily="18" charset="0"/>
                        </a:rPr>
                        <a:t>High, rare - N</a:t>
                      </a:r>
                      <a:endParaRPr kumimoji="0" lang="uk-UA" sz="1200" b="1" i="0" u="none" strike="noStrike" cap="none" normalizeH="0" baseline="0" smtClean="0">
                        <a:ln>
                          <a:noFill/>
                        </a:ln>
                        <a:solidFill>
                          <a:schemeClr val="tx1"/>
                        </a:solidFill>
                        <a:effectLst/>
                        <a:latin typeface="Arial" charset="0"/>
                        <a:cs typeface="Arial" charset="0"/>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338048">
                <a:tc>
                  <a:txBody>
                    <a:body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cs typeface="Times New Roman" pitchFamily="18" charset="0"/>
                        </a:rPr>
                        <a:t>Serum iron</a:t>
                      </a:r>
                      <a:endParaRPr kumimoji="0" lang="uk-UA" sz="1200" b="1" i="0" u="none" strike="noStrike" cap="none" normalizeH="0" baseline="0" dirty="0" smtClean="0">
                        <a:ln>
                          <a:noFill/>
                        </a:ln>
                        <a:solidFill>
                          <a:schemeClr val="tx1"/>
                        </a:solidFill>
                        <a:effectLst/>
                        <a:latin typeface="Arial" charset="0"/>
                        <a:cs typeface="Arial" charset="0"/>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100000"/>
                        </a:lnSpc>
                        <a:spcBef>
                          <a:spcPct val="0"/>
                        </a:spcBef>
                        <a:spcAft>
                          <a:spcPct val="0"/>
                        </a:spcAft>
                        <a:buClrTx/>
                        <a:buSzTx/>
                        <a:buFontTx/>
                        <a:buNone/>
                        <a:tabLst/>
                      </a:pPr>
                      <a:endParaRPr kumimoji="0" lang="uk-UA" sz="1200" b="1" i="0" u="none" strike="noStrike" cap="none" normalizeH="0" baseline="0" smtClean="0">
                        <a:ln>
                          <a:noFill/>
                        </a:ln>
                        <a:solidFill>
                          <a:schemeClr val="tx1"/>
                        </a:solidFill>
                        <a:effectLst/>
                        <a:latin typeface="Arial" charset="0"/>
                        <a:cs typeface="Arial" charset="0"/>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100000"/>
                        </a:lnSpc>
                        <a:spcBef>
                          <a:spcPct val="0"/>
                        </a:spcBef>
                        <a:spcAft>
                          <a:spcPct val="0"/>
                        </a:spcAft>
                        <a:buClrTx/>
                        <a:buSzTx/>
                        <a:buFontTx/>
                        <a:buNone/>
                        <a:tabLst/>
                      </a:pPr>
                      <a:endParaRPr kumimoji="0" lang="uk-UA" sz="1200" b="1" i="0" u="none" strike="noStrike" cap="none" normalizeH="0" baseline="0" smtClean="0">
                        <a:ln>
                          <a:noFill/>
                        </a:ln>
                        <a:solidFill>
                          <a:schemeClr val="tx1"/>
                        </a:solidFill>
                        <a:effectLst/>
                        <a:latin typeface="Arial" charset="0"/>
                        <a:cs typeface="Arial" charset="0"/>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Arial" charset="0"/>
                          <a:cs typeface="Arial" charset="0"/>
                        </a:rPr>
                        <a:t>N or</a:t>
                      </a:r>
                      <a:endParaRPr kumimoji="0" lang="uk-UA" sz="1200" b="1" i="0" u="none" strike="noStrike" cap="none" normalizeH="0" baseline="0" smtClean="0">
                        <a:ln>
                          <a:noFill/>
                        </a:ln>
                        <a:solidFill>
                          <a:schemeClr val="tx1"/>
                        </a:solidFill>
                        <a:effectLst/>
                        <a:latin typeface="Arial" charset="0"/>
                        <a:cs typeface="Arial" charset="0"/>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274290">
                <a:tc>
                  <a:txBody>
                    <a:body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Arial" charset="0"/>
                          <a:cs typeface="Times New Roman" pitchFamily="18" charset="0"/>
                        </a:rPr>
                        <a:t>TIBC</a:t>
                      </a:r>
                      <a:endParaRPr kumimoji="0" lang="uk-UA" sz="1200" b="1" i="0" u="none" strike="noStrike" cap="none" normalizeH="0" baseline="0" smtClean="0">
                        <a:ln>
                          <a:noFill/>
                        </a:ln>
                        <a:solidFill>
                          <a:schemeClr val="tx1"/>
                        </a:solidFill>
                        <a:effectLst/>
                        <a:latin typeface="Arial" charset="0"/>
                        <a:cs typeface="Arial" charset="0"/>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100000"/>
                        </a:lnSpc>
                        <a:spcBef>
                          <a:spcPct val="0"/>
                        </a:spcBef>
                        <a:spcAft>
                          <a:spcPct val="0"/>
                        </a:spcAft>
                        <a:buClrTx/>
                        <a:buSzTx/>
                        <a:buFontTx/>
                        <a:buNone/>
                        <a:tabLst/>
                      </a:pPr>
                      <a:endParaRPr kumimoji="0" lang="uk-UA" sz="1200" b="1" i="0" u="none" strike="noStrike" cap="none" normalizeH="0" baseline="0" smtClean="0">
                        <a:ln>
                          <a:noFill/>
                        </a:ln>
                        <a:solidFill>
                          <a:schemeClr val="tx1"/>
                        </a:solidFill>
                        <a:effectLst/>
                        <a:latin typeface="Arial" charset="0"/>
                        <a:cs typeface="Arial" charset="0"/>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Arial" charset="0"/>
                          <a:cs typeface="Times New Roman" pitchFamily="18" charset="0"/>
                        </a:rPr>
                        <a:t>N or</a:t>
                      </a:r>
                      <a:endParaRPr kumimoji="0" lang="uk-UA" sz="1200" b="1" i="0" u="none" strike="noStrike" cap="none" normalizeH="0" baseline="0" smtClean="0">
                        <a:ln>
                          <a:noFill/>
                        </a:ln>
                        <a:solidFill>
                          <a:schemeClr val="tx1"/>
                        </a:solidFill>
                        <a:effectLst/>
                        <a:latin typeface="Arial" charset="0"/>
                        <a:cs typeface="Arial" charset="0"/>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Arial" charset="0"/>
                          <a:cs typeface="Times New Roman" pitchFamily="18" charset="0"/>
                        </a:rPr>
                        <a:t>N or</a:t>
                      </a:r>
                      <a:endParaRPr kumimoji="0" lang="uk-UA" sz="1200" b="1" i="0" u="none" strike="noStrike" cap="none" normalizeH="0" baseline="0" smtClean="0">
                        <a:ln>
                          <a:noFill/>
                        </a:ln>
                        <a:solidFill>
                          <a:schemeClr val="tx1"/>
                        </a:solidFill>
                        <a:effectLst/>
                        <a:latin typeface="Arial" charset="0"/>
                        <a:cs typeface="Times New Roman" pitchFamily="18" charset="0"/>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274290">
                <a:tc>
                  <a:txBody>
                    <a:body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Arial" charset="0"/>
                          <a:cs typeface="Times New Roman" pitchFamily="18" charset="0"/>
                        </a:rPr>
                        <a:t>TS</a:t>
                      </a:r>
                      <a:endParaRPr kumimoji="0" lang="uk-UA" sz="1200" b="1" i="0" u="none" strike="noStrike" cap="none" normalizeH="0" baseline="0" smtClean="0">
                        <a:ln>
                          <a:noFill/>
                        </a:ln>
                        <a:solidFill>
                          <a:schemeClr val="tx1"/>
                        </a:solidFill>
                        <a:effectLst/>
                        <a:latin typeface="Arial" charset="0"/>
                        <a:cs typeface="Arial" charset="0"/>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100000"/>
                        </a:lnSpc>
                        <a:spcBef>
                          <a:spcPct val="0"/>
                        </a:spcBef>
                        <a:spcAft>
                          <a:spcPct val="0"/>
                        </a:spcAft>
                        <a:buClrTx/>
                        <a:buSzTx/>
                        <a:buFontTx/>
                        <a:buNone/>
                        <a:tabLst/>
                      </a:pPr>
                      <a:endParaRPr kumimoji="0" lang="uk-UA" sz="1200" b="1" i="0" u="none" strike="noStrike" cap="none" normalizeH="0" baseline="0" smtClean="0">
                        <a:ln>
                          <a:noFill/>
                        </a:ln>
                        <a:solidFill>
                          <a:schemeClr val="tx1"/>
                        </a:solidFill>
                        <a:effectLst/>
                        <a:latin typeface="Arial" charset="0"/>
                        <a:cs typeface="Arial" charset="0"/>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Arial" charset="0"/>
                          <a:cs typeface="Times New Roman" pitchFamily="18" charset="0"/>
                        </a:rPr>
                        <a:t>N or</a:t>
                      </a:r>
                      <a:endParaRPr kumimoji="0" lang="uk-UA" sz="1200" b="1" i="0" u="none" strike="noStrike" cap="none" normalizeH="0" baseline="0" smtClean="0">
                        <a:ln>
                          <a:noFill/>
                        </a:ln>
                        <a:solidFill>
                          <a:schemeClr val="tx1"/>
                        </a:solidFill>
                        <a:effectLst/>
                        <a:latin typeface="Arial" charset="0"/>
                        <a:cs typeface="Arial" charset="0"/>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Arial" charset="0"/>
                          <a:cs typeface="Times New Roman" pitchFamily="18" charset="0"/>
                        </a:rPr>
                        <a:t>N or</a:t>
                      </a:r>
                      <a:endParaRPr kumimoji="0" lang="uk-UA" sz="1200" b="1" i="0" u="none" strike="noStrike" cap="none" normalizeH="0" baseline="0" smtClean="0">
                        <a:ln>
                          <a:noFill/>
                        </a:ln>
                        <a:solidFill>
                          <a:schemeClr val="tx1"/>
                        </a:solidFill>
                        <a:effectLst/>
                        <a:latin typeface="Arial" charset="0"/>
                        <a:cs typeface="Arial" charset="0"/>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640037">
                <a:tc>
                  <a:txBody>
                    <a:body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Arial" charset="0"/>
                          <a:cs typeface="Times New Roman" pitchFamily="18" charset="0"/>
                        </a:rPr>
                        <a:t>Desferal (Deferoxamine) test</a:t>
                      </a:r>
                      <a:endParaRPr kumimoji="0" lang="uk-UA" sz="1200" b="1" i="0" u="none" strike="noStrike" cap="none" normalizeH="0" baseline="0" smtClean="0">
                        <a:ln>
                          <a:noFill/>
                        </a:ln>
                        <a:solidFill>
                          <a:schemeClr val="tx1"/>
                        </a:solidFill>
                        <a:effectLst/>
                        <a:latin typeface="Arial" charset="0"/>
                        <a:cs typeface="Arial" charset="0"/>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100000"/>
                        </a:lnSpc>
                        <a:spcBef>
                          <a:spcPct val="0"/>
                        </a:spcBef>
                        <a:spcAft>
                          <a:spcPct val="0"/>
                        </a:spcAft>
                        <a:buClrTx/>
                        <a:buSzTx/>
                        <a:buFontTx/>
                        <a:buNone/>
                        <a:tabLst/>
                      </a:pPr>
                      <a:endParaRPr kumimoji="0" lang="uk-UA" sz="1200" b="1" i="0" u="none" strike="noStrike" cap="none" normalizeH="0" baseline="0" smtClean="0">
                        <a:ln>
                          <a:noFill/>
                        </a:ln>
                        <a:solidFill>
                          <a:schemeClr val="tx1"/>
                        </a:solidFill>
                        <a:effectLst/>
                        <a:latin typeface="Arial" charset="0"/>
                        <a:cs typeface="Arial" charset="0"/>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Arial" charset="0"/>
                          <a:cs typeface="Times New Roman" pitchFamily="18" charset="0"/>
                        </a:rPr>
                        <a:t>   or N</a:t>
                      </a:r>
                      <a:endParaRPr kumimoji="0" lang="uk-UA" sz="1200" b="1" i="0" u="none" strike="noStrike" cap="none" normalizeH="0" baseline="0" smtClean="0">
                        <a:ln>
                          <a:noFill/>
                        </a:ln>
                        <a:solidFill>
                          <a:schemeClr val="tx1"/>
                        </a:solidFill>
                        <a:effectLst/>
                        <a:latin typeface="Arial" charset="0"/>
                        <a:cs typeface="Arial" charset="0"/>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uk-UA" sz="1200" b="1" i="0" u="none" strike="noStrike" cap="none" normalizeH="0" baseline="0" smtClean="0">
                          <a:ln>
                            <a:noFill/>
                          </a:ln>
                          <a:solidFill>
                            <a:schemeClr val="tx1"/>
                          </a:solidFill>
                          <a:effectLst/>
                          <a:latin typeface="Arial" charset="0"/>
                          <a:cs typeface="Times New Roman" pitchFamily="18" charset="0"/>
                        </a:rPr>
                        <a:t> </a:t>
                      </a:r>
                      <a:r>
                        <a:rPr kumimoji="0" lang="en-US" sz="1200" b="1" i="0" u="none" strike="noStrike" cap="none" normalizeH="0" baseline="0" smtClean="0">
                          <a:ln>
                            <a:noFill/>
                          </a:ln>
                          <a:solidFill>
                            <a:schemeClr val="tx1"/>
                          </a:solidFill>
                          <a:effectLst/>
                          <a:latin typeface="Arial" charset="0"/>
                          <a:cs typeface="Times New Roman" pitchFamily="18" charset="0"/>
                        </a:rPr>
                        <a:t> or N (in thalassemia) </a:t>
                      </a:r>
                      <a:endParaRPr kumimoji="0" lang="uk-UA" sz="1200" b="1" i="0" u="none" strike="noStrike" cap="none" normalizeH="0" baseline="0" smtClean="0">
                        <a:ln>
                          <a:noFill/>
                        </a:ln>
                        <a:solidFill>
                          <a:schemeClr val="tx1"/>
                        </a:solidFill>
                        <a:effectLst/>
                        <a:latin typeface="Arial" charset="0"/>
                        <a:cs typeface="Arial" charset="0"/>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274290">
                <a:tc>
                  <a:txBody>
                    <a:body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uk-UA" sz="1200" b="1" i="0" u="none" strike="noStrike" cap="none" normalizeH="0" baseline="0" smtClean="0">
                          <a:ln>
                            <a:noFill/>
                          </a:ln>
                          <a:solidFill>
                            <a:schemeClr val="tx1"/>
                          </a:solidFill>
                          <a:effectLst/>
                          <a:latin typeface="Arial" charset="0"/>
                          <a:cs typeface="Times New Roman" pitchFamily="18" charset="0"/>
                        </a:rPr>
                        <a:t> </a:t>
                      </a:r>
                      <a:r>
                        <a:rPr kumimoji="0" lang="en-US" sz="1200" b="1" i="0" u="none" strike="noStrike" cap="none" normalizeH="0" baseline="0" smtClean="0">
                          <a:ln>
                            <a:noFill/>
                          </a:ln>
                          <a:solidFill>
                            <a:schemeClr val="tx1"/>
                          </a:solidFill>
                          <a:effectLst/>
                          <a:latin typeface="Arial" charset="0"/>
                          <a:cs typeface="Times New Roman" pitchFamily="18" charset="0"/>
                        </a:rPr>
                        <a:t>Serum ferritin</a:t>
                      </a:r>
                      <a:r>
                        <a:rPr kumimoji="0" lang="uk-UA" sz="1200" b="1" i="0" u="none" strike="noStrike" cap="none" normalizeH="0" baseline="0" smtClean="0">
                          <a:ln>
                            <a:noFill/>
                          </a:ln>
                          <a:solidFill>
                            <a:schemeClr val="tx1"/>
                          </a:solidFill>
                          <a:effectLst/>
                          <a:latin typeface="Arial" charset="0"/>
                          <a:cs typeface="Times New Roman" pitchFamily="18" charset="0"/>
                        </a:rPr>
                        <a:t> </a:t>
                      </a:r>
                      <a:endParaRPr kumimoji="0" lang="uk-UA" sz="1200" b="1" i="0" u="none" strike="noStrike" cap="none" normalizeH="0" baseline="0" smtClean="0">
                        <a:ln>
                          <a:noFill/>
                        </a:ln>
                        <a:solidFill>
                          <a:schemeClr val="tx1"/>
                        </a:solidFill>
                        <a:effectLst/>
                        <a:latin typeface="Arial" charset="0"/>
                        <a:cs typeface="Arial" charset="0"/>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100000"/>
                        </a:lnSpc>
                        <a:spcBef>
                          <a:spcPct val="0"/>
                        </a:spcBef>
                        <a:spcAft>
                          <a:spcPct val="0"/>
                        </a:spcAft>
                        <a:buClrTx/>
                        <a:buSzTx/>
                        <a:buFontTx/>
                        <a:buNone/>
                        <a:tabLst/>
                      </a:pPr>
                      <a:endParaRPr kumimoji="0" lang="uk-UA" sz="1200" b="1" i="0" u="none" strike="noStrike" cap="none" normalizeH="0" baseline="0" smtClean="0">
                        <a:ln>
                          <a:noFill/>
                        </a:ln>
                        <a:solidFill>
                          <a:schemeClr val="tx1"/>
                        </a:solidFill>
                        <a:effectLst/>
                        <a:latin typeface="Arial" charset="0"/>
                        <a:cs typeface="Arial" charset="0"/>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Arial" charset="0"/>
                          <a:cs typeface="Times New Roman" pitchFamily="18" charset="0"/>
                        </a:rPr>
                        <a:t>N or</a:t>
                      </a:r>
                      <a:endParaRPr kumimoji="0" lang="uk-UA" sz="1200" b="1" i="0" u="none" strike="noStrike" cap="none" normalizeH="0" baseline="0" smtClean="0">
                        <a:ln>
                          <a:noFill/>
                        </a:ln>
                        <a:solidFill>
                          <a:schemeClr val="tx1"/>
                        </a:solidFill>
                        <a:effectLst/>
                        <a:latin typeface="Arial" charset="0"/>
                        <a:cs typeface="Arial" charset="0"/>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100000"/>
                        </a:lnSpc>
                        <a:spcBef>
                          <a:spcPct val="0"/>
                        </a:spcBef>
                        <a:spcAft>
                          <a:spcPct val="0"/>
                        </a:spcAft>
                        <a:buClrTx/>
                        <a:buSzTx/>
                        <a:buFontTx/>
                        <a:buNone/>
                        <a:tabLst/>
                      </a:pPr>
                      <a:endParaRPr kumimoji="0" lang="uk-UA" sz="1200" b="1" i="0" u="none" strike="noStrike" cap="none" normalizeH="0" baseline="0" smtClean="0">
                        <a:ln>
                          <a:noFill/>
                        </a:ln>
                        <a:solidFill>
                          <a:schemeClr val="tx1"/>
                        </a:solidFill>
                        <a:effectLst/>
                        <a:latin typeface="Arial" charset="0"/>
                        <a:cs typeface="Arial" charset="0"/>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r h="304718">
                <a:tc>
                  <a:txBody>
                    <a:body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Arial" charset="0"/>
                          <a:cs typeface="Times New Roman" pitchFamily="18" charset="0"/>
                        </a:rPr>
                        <a:t>FEP</a:t>
                      </a:r>
                      <a:endParaRPr kumimoji="0" lang="uk-UA" sz="1200" b="1" i="0" u="none" strike="noStrike" cap="none" normalizeH="0" baseline="0" smtClean="0">
                        <a:ln>
                          <a:noFill/>
                        </a:ln>
                        <a:solidFill>
                          <a:schemeClr val="tx1"/>
                        </a:solidFill>
                        <a:effectLst/>
                        <a:latin typeface="Arial" charset="0"/>
                        <a:cs typeface="Arial" charset="0"/>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100000"/>
                        </a:lnSpc>
                        <a:spcBef>
                          <a:spcPct val="0"/>
                        </a:spcBef>
                        <a:spcAft>
                          <a:spcPct val="0"/>
                        </a:spcAft>
                        <a:buClrTx/>
                        <a:buSzTx/>
                        <a:buFontTx/>
                        <a:buNone/>
                        <a:tabLst/>
                      </a:pPr>
                      <a:endParaRPr kumimoji="0" lang="uk-UA" sz="1200" b="1" i="0" u="none" strike="noStrike" cap="none" normalizeH="0" baseline="0" smtClean="0">
                        <a:ln>
                          <a:noFill/>
                        </a:ln>
                        <a:solidFill>
                          <a:schemeClr val="tx1"/>
                        </a:solidFill>
                        <a:effectLst/>
                        <a:latin typeface="Arial" charset="0"/>
                        <a:cs typeface="Arial" charset="0"/>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Arial" charset="0"/>
                          <a:cs typeface="Times New Roman" pitchFamily="18" charset="0"/>
                        </a:rPr>
                        <a:t>            or N</a:t>
                      </a:r>
                      <a:endParaRPr kumimoji="0" lang="uk-UA" sz="1200" b="1" i="0" u="none" strike="noStrike" cap="none" normalizeH="0" baseline="0" smtClean="0">
                        <a:ln>
                          <a:noFill/>
                        </a:ln>
                        <a:solidFill>
                          <a:schemeClr val="tx1"/>
                        </a:solidFill>
                        <a:effectLst/>
                        <a:latin typeface="Arial" charset="0"/>
                        <a:cs typeface="Arial" charset="0"/>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Arial" charset="0"/>
                          <a:cs typeface="Times New Roman" pitchFamily="18" charset="0"/>
                        </a:rPr>
                        <a:t>     or N (in thalassemia)</a:t>
                      </a:r>
                      <a:endParaRPr kumimoji="0" lang="ru-RU" sz="1200" b="1" i="0" u="none" strike="noStrike" cap="none" normalizeH="0" baseline="0" smtClean="0">
                        <a:ln>
                          <a:noFill/>
                        </a:ln>
                        <a:solidFill>
                          <a:schemeClr val="tx1"/>
                        </a:solidFill>
                        <a:effectLst/>
                        <a:latin typeface="Arial" charset="0"/>
                        <a:cs typeface="Times New Roman" pitchFamily="18" charset="0"/>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0"/>
                  </a:ext>
                </a:extLst>
              </a:tr>
              <a:tr h="304718">
                <a:tc>
                  <a:txBody>
                    <a:body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Arial" charset="0"/>
                          <a:cs typeface="Times New Roman" pitchFamily="18" charset="0"/>
                        </a:rPr>
                        <a:t>Non-heme RBC iron</a:t>
                      </a:r>
                      <a:endParaRPr kumimoji="0" lang="uk-UA" sz="1200" b="1" i="0" u="none" strike="noStrike" cap="none" normalizeH="0" baseline="0" smtClean="0">
                        <a:ln>
                          <a:noFill/>
                        </a:ln>
                        <a:solidFill>
                          <a:schemeClr val="tx1"/>
                        </a:solidFill>
                        <a:effectLst/>
                        <a:latin typeface="Arial" charset="0"/>
                        <a:cs typeface="Arial" charset="0"/>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Arial" charset="0"/>
                          <a:cs typeface="Times New Roman" pitchFamily="18" charset="0"/>
                        </a:rPr>
                        <a:t> or absent</a:t>
                      </a:r>
                      <a:endParaRPr kumimoji="0" lang="uk-UA" sz="1200" b="1" i="0" u="none" strike="noStrike" cap="none" normalizeH="0" baseline="0" smtClean="0">
                        <a:ln>
                          <a:noFill/>
                        </a:ln>
                        <a:solidFill>
                          <a:schemeClr val="tx1"/>
                        </a:solidFill>
                        <a:effectLst/>
                        <a:latin typeface="Arial" charset="0"/>
                        <a:cs typeface="Arial" charset="0"/>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Arial" charset="0"/>
                          <a:cs typeface="Times New Roman" pitchFamily="18" charset="0"/>
                        </a:rPr>
                        <a:t>N or </a:t>
                      </a:r>
                      <a:r>
                        <a:rPr kumimoji="0" lang="uk-UA" sz="1200" b="1" i="0" u="none" strike="noStrike" cap="none" normalizeH="0" baseline="0" smtClean="0">
                          <a:ln>
                            <a:noFill/>
                          </a:ln>
                          <a:solidFill>
                            <a:schemeClr val="tx1"/>
                          </a:solidFill>
                          <a:effectLst/>
                          <a:latin typeface="Arial" charset="0"/>
                          <a:cs typeface="Times New Roman" pitchFamily="18" charset="0"/>
                        </a:rPr>
                        <a:t> </a:t>
                      </a:r>
                      <a:endParaRPr kumimoji="0" lang="uk-UA" sz="1200" b="1" i="0" u="none" strike="noStrike" cap="none" normalizeH="0" baseline="0" smtClean="0">
                        <a:ln>
                          <a:noFill/>
                        </a:ln>
                        <a:solidFill>
                          <a:schemeClr val="tx1"/>
                        </a:solidFill>
                        <a:effectLst/>
                        <a:latin typeface="Arial" charset="0"/>
                        <a:cs typeface="Arial" charset="0"/>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uk-UA" sz="1200" b="1" i="0" u="none" strike="noStrike" cap="none" normalizeH="0" baseline="0" smtClean="0">
                          <a:ln>
                            <a:noFill/>
                          </a:ln>
                          <a:solidFill>
                            <a:schemeClr val="tx1"/>
                          </a:solidFill>
                          <a:effectLst/>
                          <a:latin typeface="Arial" charset="0"/>
                          <a:cs typeface="Times New Roman" pitchFamily="18" charset="0"/>
                        </a:rPr>
                        <a:t> </a:t>
                      </a:r>
                      <a:endParaRPr kumimoji="0" lang="uk-UA" sz="1200" b="1" i="0" u="none" strike="noStrike" cap="none" normalizeH="0" baseline="0" smtClean="0">
                        <a:ln>
                          <a:noFill/>
                        </a:ln>
                        <a:solidFill>
                          <a:schemeClr val="tx1"/>
                        </a:solidFill>
                        <a:effectLst/>
                        <a:latin typeface="Arial" charset="0"/>
                        <a:cs typeface="Arial" charset="0"/>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1"/>
                  </a:ext>
                </a:extLst>
              </a:tr>
              <a:tr h="274290">
                <a:tc>
                  <a:txBody>
                    <a:body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Arial" charset="0"/>
                          <a:cs typeface="Times New Roman" pitchFamily="18" charset="0"/>
                        </a:rPr>
                        <a:t>Treatment with iron</a:t>
                      </a:r>
                      <a:endParaRPr kumimoji="0" lang="uk-UA" sz="1200" b="1" i="0" u="none" strike="noStrike" cap="none" normalizeH="0" baseline="0" smtClean="0">
                        <a:ln>
                          <a:noFill/>
                        </a:ln>
                        <a:solidFill>
                          <a:schemeClr val="tx1"/>
                        </a:solidFill>
                        <a:effectLst/>
                        <a:latin typeface="Arial" charset="0"/>
                        <a:cs typeface="Arial" charset="0"/>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Arial" charset="0"/>
                          <a:cs typeface="Times New Roman" pitchFamily="18" charset="0"/>
                        </a:rPr>
                        <a:t>Effective</a:t>
                      </a:r>
                      <a:r>
                        <a:rPr kumimoji="0" lang="uk-UA" sz="1200" b="1" i="0" u="none" strike="noStrike" cap="none" normalizeH="0" baseline="0" smtClean="0">
                          <a:ln>
                            <a:noFill/>
                          </a:ln>
                          <a:solidFill>
                            <a:schemeClr val="tx1"/>
                          </a:solidFill>
                          <a:effectLst/>
                          <a:latin typeface="Arial" charset="0"/>
                          <a:cs typeface="Times New Roman" pitchFamily="18" charset="0"/>
                        </a:rPr>
                        <a:t> </a:t>
                      </a:r>
                      <a:endParaRPr kumimoji="0" lang="uk-UA" sz="1200" b="1" i="0" u="none" strike="noStrike" cap="none" normalizeH="0" baseline="0" smtClean="0">
                        <a:ln>
                          <a:noFill/>
                        </a:ln>
                        <a:solidFill>
                          <a:schemeClr val="tx1"/>
                        </a:solidFill>
                        <a:effectLst/>
                        <a:latin typeface="Arial" charset="0"/>
                        <a:cs typeface="Arial" charset="0"/>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Arial" charset="0"/>
                          <a:cs typeface="Times New Roman" pitchFamily="18" charset="0"/>
                        </a:rPr>
                        <a:t>Ineffective</a:t>
                      </a:r>
                      <a:endParaRPr kumimoji="0" lang="uk-UA" sz="1200" b="1" i="0" u="none" strike="noStrike" cap="none" normalizeH="0" baseline="0" smtClean="0">
                        <a:ln>
                          <a:noFill/>
                        </a:ln>
                        <a:solidFill>
                          <a:schemeClr val="tx1"/>
                        </a:solidFill>
                        <a:effectLst/>
                        <a:latin typeface="Arial" charset="0"/>
                        <a:cs typeface="Arial" charset="0"/>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Arial" charset="0"/>
                          <a:cs typeface="Times New Roman" pitchFamily="18" charset="0"/>
                        </a:rPr>
                        <a:t>Effective treatment with desferal</a:t>
                      </a:r>
                      <a:endParaRPr kumimoji="0" lang="uk-UA" sz="1200" b="1" i="0" u="none" strike="noStrike" cap="none" normalizeH="0" baseline="0" smtClean="0">
                        <a:ln>
                          <a:noFill/>
                        </a:ln>
                        <a:solidFill>
                          <a:schemeClr val="tx1"/>
                        </a:solidFill>
                        <a:effectLst/>
                        <a:latin typeface="Arial" charset="0"/>
                        <a:cs typeface="Arial" charset="0"/>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2"/>
                  </a:ext>
                </a:extLst>
              </a:tr>
            </a:tbl>
          </a:graphicData>
        </a:graphic>
      </p:graphicFrame>
      <p:sp>
        <p:nvSpPr>
          <p:cNvPr id="57420" name="Line 374"/>
          <p:cNvSpPr>
            <a:spLocks noChangeShapeType="1"/>
          </p:cNvSpPr>
          <p:nvPr/>
        </p:nvSpPr>
        <p:spPr bwMode="auto">
          <a:xfrm>
            <a:off x="2438400" y="4800600"/>
            <a:ext cx="0" cy="228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57421" name="Line 375"/>
          <p:cNvSpPr>
            <a:spLocks noChangeShapeType="1"/>
          </p:cNvSpPr>
          <p:nvPr/>
        </p:nvSpPr>
        <p:spPr bwMode="auto">
          <a:xfrm flipV="1">
            <a:off x="3352800" y="4800600"/>
            <a:ext cx="0" cy="228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57422" name="Line 376"/>
          <p:cNvSpPr>
            <a:spLocks noChangeShapeType="1"/>
          </p:cNvSpPr>
          <p:nvPr/>
        </p:nvSpPr>
        <p:spPr bwMode="auto">
          <a:xfrm flipV="1">
            <a:off x="5867400" y="4800600"/>
            <a:ext cx="0" cy="228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57423" name="Line 381"/>
          <p:cNvSpPr>
            <a:spLocks noChangeShapeType="1"/>
          </p:cNvSpPr>
          <p:nvPr/>
        </p:nvSpPr>
        <p:spPr bwMode="auto">
          <a:xfrm>
            <a:off x="1752600" y="6019800"/>
            <a:ext cx="0" cy="228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57424" name="Line 383"/>
          <p:cNvSpPr>
            <a:spLocks noChangeShapeType="1"/>
          </p:cNvSpPr>
          <p:nvPr/>
        </p:nvSpPr>
        <p:spPr bwMode="auto">
          <a:xfrm>
            <a:off x="3810000" y="6019800"/>
            <a:ext cx="0" cy="228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57425" name="Line 384"/>
          <p:cNvSpPr>
            <a:spLocks noChangeShapeType="1"/>
          </p:cNvSpPr>
          <p:nvPr/>
        </p:nvSpPr>
        <p:spPr bwMode="auto">
          <a:xfrm flipV="1">
            <a:off x="6781800" y="6019800"/>
            <a:ext cx="0" cy="228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57426" name="Line 386"/>
          <p:cNvSpPr>
            <a:spLocks noChangeShapeType="1"/>
          </p:cNvSpPr>
          <p:nvPr/>
        </p:nvSpPr>
        <p:spPr bwMode="auto">
          <a:xfrm flipV="1">
            <a:off x="2286000" y="5638800"/>
            <a:ext cx="0" cy="228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57427" name="Line 387"/>
          <p:cNvSpPr>
            <a:spLocks noChangeShapeType="1"/>
          </p:cNvSpPr>
          <p:nvPr/>
        </p:nvSpPr>
        <p:spPr bwMode="auto">
          <a:xfrm flipV="1">
            <a:off x="3733800" y="5715000"/>
            <a:ext cx="0" cy="228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57428" name="Line 389"/>
          <p:cNvSpPr>
            <a:spLocks noChangeShapeType="1"/>
          </p:cNvSpPr>
          <p:nvPr/>
        </p:nvSpPr>
        <p:spPr bwMode="auto">
          <a:xfrm flipV="1">
            <a:off x="6019800" y="5715000"/>
            <a:ext cx="0" cy="228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57429" name="Line 390"/>
          <p:cNvSpPr>
            <a:spLocks noChangeShapeType="1"/>
          </p:cNvSpPr>
          <p:nvPr/>
        </p:nvSpPr>
        <p:spPr bwMode="auto">
          <a:xfrm flipV="1">
            <a:off x="5943600" y="5715000"/>
            <a:ext cx="0" cy="228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57430" name="Line 391"/>
          <p:cNvSpPr>
            <a:spLocks noChangeShapeType="1"/>
          </p:cNvSpPr>
          <p:nvPr/>
        </p:nvSpPr>
        <p:spPr bwMode="auto">
          <a:xfrm flipV="1">
            <a:off x="5867400" y="5715000"/>
            <a:ext cx="0" cy="228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57431" name="Line 392"/>
          <p:cNvSpPr>
            <a:spLocks noChangeShapeType="1"/>
          </p:cNvSpPr>
          <p:nvPr/>
        </p:nvSpPr>
        <p:spPr bwMode="auto">
          <a:xfrm flipV="1">
            <a:off x="6781800" y="5410200"/>
            <a:ext cx="0" cy="228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57432" name="Line 393"/>
          <p:cNvSpPr>
            <a:spLocks noChangeShapeType="1"/>
          </p:cNvSpPr>
          <p:nvPr/>
        </p:nvSpPr>
        <p:spPr bwMode="auto">
          <a:xfrm>
            <a:off x="2286000" y="5410200"/>
            <a:ext cx="0" cy="228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57433" name="Line 394"/>
          <p:cNvSpPr>
            <a:spLocks noChangeShapeType="1"/>
          </p:cNvSpPr>
          <p:nvPr/>
        </p:nvSpPr>
        <p:spPr bwMode="auto">
          <a:xfrm flipV="1">
            <a:off x="3733800" y="5410200"/>
            <a:ext cx="0" cy="228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57434" name="Line 395"/>
          <p:cNvSpPr>
            <a:spLocks noChangeShapeType="1"/>
          </p:cNvSpPr>
          <p:nvPr/>
        </p:nvSpPr>
        <p:spPr bwMode="auto">
          <a:xfrm>
            <a:off x="2438400" y="4495800"/>
            <a:ext cx="0" cy="228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57435" name="Line 397"/>
          <p:cNvSpPr>
            <a:spLocks noChangeShapeType="1"/>
          </p:cNvSpPr>
          <p:nvPr/>
        </p:nvSpPr>
        <p:spPr bwMode="auto">
          <a:xfrm>
            <a:off x="3810000" y="4495800"/>
            <a:ext cx="0" cy="228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57436" name="Line 398"/>
          <p:cNvSpPr>
            <a:spLocks noChangeShapeType="1"/>
          </p:cNvSpPr>
          <p:nvPr/>
        </p:nvSpPr>
        <p:spPr bwMode="auto">
          <a:xfrm>
            <a:off x="6324600" y="4495800"/>
            <a:ext cx="0" cy="228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57437" name="Line 399"/>
          <p:cNvSpPr>
            <a:spLocks noChangeShapeType="1"/>
          </p:cNvSpPr>
          <p:nvPr/>
        </p:nvSpPr>
        <p:spPr bwMode="auto">
          <a:xfrm>
            <a:off x="6324600" y="4267200"/>
            <a:ext cx="0" cy="228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57438" name="Line 400"/>
          <p:cNvSpPr>
            <a:spLocks noChangeShapeType="1"/>
          </p:cNvSpPr>
          <p:nvPr/>
        </p:nvSpPr>
        <p:spPr bwMode="auto">
          <a:xfrm>
            <a:off x="3810000" y="4267200"/>
            <a:ext cx="0" cy="228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57439" name="Line 401"/>
          <p:cNvSpPr>
            <a:spLocks noChangeShapeType="1"/>
          </p:cNvSpPr>
          <p:nvPr/>
        </p:nvSpPr>
        <p:spPr bwMode="auto">
          <a:xfrm flipV="1">
            <a:off x="2438400" y="4191000"/>
            <a:ext cx="0" cy="228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57440" name="Line 402"/>
          <p:cNvSpPr>
            <a:spLocks noChangeShapeType="1"/>
          </p:cNvSpPr>
          <p:nvPr/>
        </p:nvSpPr>
        <p:spPr bwMode="auto">
          <a:xfrm>
            <a:off x="2438400" y="3886200"/>
            <a:ext cx="0" cy="228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57441" name="Line 404"/>
          <p:cNvSpPr>
            <a:spLocks noChangeShapeType="1"/>
          </p:cNvSpPr>
          <p:nvPr/>
        </p:nvSpPr>
        <p:spPr bwMode="auto">
          <a:xfrm>
            <a:off x="3886200" y="3962400"/>
            <a:ext cx="0" cy="228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57442" name="Line 405"/>
          <p:cNvSpPr>
            <a:spLocks noChangeShapeType="1"/>
          </p:cNvSpPr>
          <p:nvPr/>
        </p:nvSpPr>
        <p:spPr bwMode="auto">
          <a:xfrm flipV="1">
            <a:off x="6324600" y="3886200"/>
            <a:ext cx="0" cy="228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red-blood-cells.jpg"/>
          <p:cNvPicPr>
            <a:picLocks noChangeAspect="1"/>
          </p:cNvPicPr>
          <p:nvPr/>
        </p:nvPicPr>
        <p:blipFill>
          <a:blip r:embed="rId2" cstate="print"/>
          <a:stretch>
            <a:fillRect/>
          </a:stretch>
        </p:blipFill>
        <p:spPr>
          <a:xfrm>
            <a:off x="7537450" y="6350"/>
            <a:ext cx="1600200" cy="6858000"/>
          </a:xfrm>
          <a:prstGeom prst="rect">
            <a:avLst/>
          </a:prstGeom>
          <a:effectLst>
            <a:softEdge rad="317500"/>
          </a:effectLst>
        </p:spPr>
      </p:pic>
      <p:sp>
        <p:nvSpPr>
          <p:cNvPr id="58371" name="Rectangle 2"/>
          <p:cNvSpPr>
            <a:spLocks noGrp="1" noChangeArrowheads="1"/>
          </p:cNvSpPr>
          <p:nvPr>
            <p:ph type="title"/>
          </p:nvPr>
        </p:nvSpPr>
        <p:spPr/>
        <p:txBody>
          <a:bodyPr/>
          <a:lstStyle/>
          <a:p>
            <a:r>
              <a:rPr lang="en-US" altLang="ru-RU" b="1" smtClean="0">
                <a:solidFill>
                  <a:schemeClr val="hlink"/>
                </a:solidFill>
              </a:rPr>
              <a:t>Trial of FeSO</a:t>
            </a:r>
            <a:r>
              <a:rPr lang="en-US" altLang="ru-RU" b="1" baseline="-25000" smtClean="0">
                <a:solidFill>
                  <a:schemeClr val="hlink"/>
                </a:solidFill>
              </a:rPr>
              <a:t>4</a:t>
            </a:r>
          </a:p>
        </p:txBody>
      </p:sp>
      <p:sp>
        <p:nvSpPr>
          <p:cNvPr id="58372" name="Rectangle 3"/>
          <p:cNvSpPr>
            <a:spLocks noGrp="1" noChangeArrowheads="1"/>
          </p:cNvSpPr>
          <p:nvPr>
            <p:ph type="body" idx="1"/>
          </p:nvPr>
        </p:nvSpPr>
        <p:spPr/>
        <p:txBody>
          <a:bodyPr/>
          <a:lstStyle/>
          <a:p>
            <a:r>
              <a:rPr lang="en-US" altLang="ru-RU" smtClean="0"/>
              <a:t>if a patient has microcytic hypochromic anemia with a low reticulocyte count, it would be reasonable to use a trial of FeSO</a:t>
            </a:r>
            <a:r>
              <a:rPr lang="en-US" altLang="ru-RU" baseline="-25000" smtClean="0"/>
              <a:t>4</a:t>
            </a:r>
            <a:r>
              <a:rPr lang="en-US" altLang="ru-RU" smtClean="0"/>
              <a:t> to diagnose</a:t>
            </a:r>
          </a:p>
          <a:p>
            <a:r>
              <a:rPr lang="en-US" altLang="ru-RU" smtClean="0"/>
              <a:t>5-10 days after initiating therapy, rise in reticulocytes confirms the diagnosis</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pPr eaLnBrk="1" hangingPunct="1"/>
            <a:r>
              <a:rPr lang="en-US" altLang="ru-RU" b="1" smtClean="0"/>
              <a:t>TREATMENT</a:t>
            </a:r>
          </a:p>
        </p:txBody>
      </p:sp>
      <p:sp>
        <p:nvSpPr>
          <p:cNvPr id="59395" name="Rectangle 3"/>
          <p:cNvSpPr>
            <a:spLocks noGrp="1" noChangeArrowheads="1"/>
          </p:cNvSpPr>
          <p:nvPr>
            <p:ph type="body" idx="1"/>
          </p:nvPr>
        </p:nvSpPr>
        <p:spPr/>
        <p:txBody>
          <a:bodyPr/>
          <a:lstStyle/>
          <a:p>
            <a:pPr eaLnBrk="1" hangingPunct="1">
              <a:buFontTx/>
              <a:buNone/>
            </a:pPr>
            <a:r>
              <a:rPr lang="en-US" altLang="ru-RU" i="1" smtClean="0"/>
              <a:t>IRON SUPPLEMENT</a:t>
            </a:r>
          </a:p>
          <a:p>
            <a:pPr eaLnBrk="1" hangingPunct="1"/>
            <a:endParaRPr lang="en-US" altLang="ru-RU" smtClean="0"/>
          </a:p>
        </p:txBody>
      </p:sp>
      <p:pic>
        <p:nvPicPr>
          <p:cNvPr id="2" name="Picture 1" descr="red-blood-cells.jpg"/>
          <p:cNvPicPr>
            <a:picLocks noChangeAspect="1"/>
          </p:cNvPicPr>
          <p:nvPr/>
        </p:nvPicPr>
        <p:blipFill>
          <a:blip r:embed="rId2" cstate="print"/>
          <a:stretch>
            <a:fillRect/>
          </a:stretch>
        </p:blipFill>
        <p:spPr>
          <a:xfrm>
            <a:off x="7537450" y="6350"/>
            <a:ext cx="1600200" cy="6858000"/>
          </a:xfrm>
          <a:prstGeom prst="rect">
            <a:avLst/>
          </a:prstGeom>
          <a:effectLst>
            <a:softEdge rad="317500"/>
          </a:effectLst>
        </p:spPr>
      </p:pic>
      <p:pic>
        <p:nvPicPr>
          <p:cNvPr id="59397" name="Picture 4" descr="http://image.ec21.com/image/medicine88/OF0002156491_2/Sell_Ferrous_Gluconate_Tablet.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48400" y="1143000"/>
            <a:ext cx="289560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398" name="Picture 2" descr="C:\Users\FIZAL\Pictures\Capture.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0" y="2819400"/>
            <a:ext cx="3643313"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399" name="Picture 5" descr="C:\Users\FIZAL\Pictures\CaptureE.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8600" y="2514600"/>
            <a:ext cx="4343400" cy="2036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400" name="Picture 6" descr="C:\Users\FIZAL\Pictures\Capture3.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19400" y="4800600"/>
            <a:ext cx="462915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idx="4294967295"/>
          </p:nvPr>
        </p:nvSpPr>
        <p:spPr/>
        <p:txBody>
          <a:bodyPr anchor="b"/>
          <a:lstStyle/>
          <a:p>
            <a:r>
              <a:rPr lang="en-US" altLang="ru-RU" sz="5000" b="1" smtClean="0">
                <a:solidFill>
                  <a:schemeClr val="hlink"/>
                </a:solidFill>
              </a:rPr>
              <a:t>MANAGEMENT</a:t>
            </a:r>
            <a:br>
              <a:rPr lang="en-US" altLang="ru-RU" sz="5000" b="1" smtClean="0">
                <a:solidFill>
                  <a:schemeClr val="hlink"/>
                </a:solidFill>
              </a:rPr>
            </a:br>
            <a:endParaRPr lang="en-US" altLang="ru-RU" sz="5000" b="1" smtClean="0">
              <a:solidFill>
                <a:schemeClr val="hlink"/>
              </a:solidFill>
            </a:endParaRPr>
          </a:p>
        </p:txBody>
      </p:sp>
      <p:sp>
        <p:nvSpPr>
          <p:cNvPr id="60419" name="Content Placeholder 2"/>
          <p:cNvSpPr>
            <a:spLocks noGrp="1"/>
          </p:cNvSpPr>
          <p:nvPr>
            <p:ph sz="quarter" idx="4294967295"/>
          </p:nvPr>
        </p:nvSpPr>
        <p:spPr>
          <a:xfrm>
            <a:off x="0" y="609600"/>
            <a:ext cx="7467600" cy="5407025"/>
          </a:xfrm>
        </p:spPr>
        <p:txBody>
          <a:bodyPr/>
          <a:lstStyle/>
          <a:p>
            <a:pPr marL="273050" indent="-273050">
              <a:buFontTx/>
              <a:buNone/>
            </a:pPr>
            <a:r>
              <a:rPr lang="en-US" altLang="ru-RU" sz="2400" b="1" smtClean="0">
                <a:solidFill>
                  <a:schemeClr val="hlink"/>
                </a:solidFill>
              </a:rPr>
              <a:t>Care Objectives</a:t>
            </a:r>
            <a:endParaRPr lang="en-US" altLang="ru-RU" sz="2400" smtClean="0">
              <a:solidFill>
                <a:schemeClr val="hlink"/>
              </a:solidFill>
            </a:endParaRPr>
          </a:p>
          <a:p>
            <a:pPr marL="273050" indent="-273050"/>
            <a:r>
              <a:rPr lang="en-US" altLang="ru-RU" sz="2400" b="1" smtClean="0"/>
              <a:t>Determine the Cause of Iron Deficiency</a:t>
            </a:r>
            <a:endParaRPr lang="en-US" altLang="ru-RU" sz="2400" smtClean="0"/>
          </a:p>
          <a:p>
            <a:pPr marL="639763" lvl="1" indent="-273050"/>
            <a:r>
              <a:rPr lang="en-US" altLang="ru-RU" sz="2400" smtClean="0"/>
              <a:t>The etiology is often multifactorial; even when there is an obvious cause, investigation of serious underlying causes (e.g.cancer in adults) is recommended.</a:t>
            </a:r>
          </a:p>
          <a:p>
            <a:pPr marL="273050" indent="-273050"/>
            <a:r>
              <a:rPr lang="en-US" altLang="ru-RU" sz="2400" b="1" smtClean="0"/>
              <a:t>Aim of Treatment</a:t>
            </a:r>
            <a:endParaRPr lang="en-US" altLang="ru-RU" sz="2400" smtClean="0"/>
          </a:p>
          <a:p>
            <a:pPr marL="639763" lvl="1" indent="-273050"/>
            <a:r>
              <a:rPr lang="en-US" altLang="ru-RU" sz="2400" smtClean="0"/>
              <a:t>Normalize hemoglobin levels and red cell indices; replenish iron stores.</a:t>
            </a:r>
          </a:p>
          <a:p>
            <a:pPr marL="639763" lvl="1" indent="-273050"/>
            <a:r>
              <a:rPr lang="en-US" altLang="ru-RU" sz="2400" smtClean="0"/>
              <a:t>Individualize disease-specific management depending on underlying cause.</a:t>
            </a:r>
          </a:p>
          <a:p>
            <a:pPr marL="273050" indent="-273050"/>
            <a:r>
              <a:rPr lang="en-US" altLang="ru-RU" sz="2400" b="1" smtClean="0"/>
              <a:t>Lifestyle Management     </a:t>
            </a:r>
          </a:p>
          <a:p>
            <a:pPr marL="273050" indent="-273050">
              <a:buFontTx/>
              <a:buNone/>
            </a:pPr>
            <a:r>
              <a:rPr lang="en-US" altLang="ru-RU" sz="2400" b="1" smtClean="0"/>
              <a:t>          </a:t>
            </a:r>
            <a:r>
              <a:rPr lang="en-US" altLang="ru-RU" sz="2400" smtClean="0"/>
              <a:t>It is recommended that patients with iron deficiency receive dietary advice .</a:t>
            </a:r>
          </a:p>
          <a:p>
            <a:pPr marL="273050" indent="-273050">
              <a:buFontTx/>
              <a:buNone/>
            </a:pPr>
            <a:endParaRPr lang="en-US" altLang="ru-RU" sz="2400" smtClean="0"/>
          </a:p>
        </p:txBody>
      </p:sp>
      <p:pic>
        <p:nvPicPr>
          <p:cNvPr id="2" name="Picture 1" descr="red-blood-cells.jpg"/>
          <p:cNvPicPr>
            <a:picLocks noChangeAspect="1"/>
          </p:cNvPicPr>
          <p:nvPr/>
        </p:nvPicPr>
        <p:blipFill>
          <a:blip r:embed="rId2" cstate="print"/>
          <a:stretch>
            <a:fillRect/>
          </a:stretch>
        </p:blipFill>
        <p:spPr>
          <a:xfrm>
            <a:off x="7537450" y="6350"/>
            <a:ext cx="1600200" cy="6858000"/>
          </a:xfrm>
          <a:prstGeom prst="rect">
            <a:avLst/>
          </a:prstGeom>
          <a:effectLst>
            <a:softEdge rad="317500"/>
          </a:effectLst>
        </p:spPr>
      </p:pic>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le 4"/>
          <p:cNvSpPr>
            <a:spLocks noGrp="1"/>
          </p:cNvSpPr>
          <p:nvPr>
            <p:ph type="title" idx="4294967295"/>
          </p:nvPr>
        </p:nvSpPr>
        <p:spPr>
          <a:xfrm>
            <a:off x="228600" y="0"/>
            <a:ext cx="8229600" cy="792163"/>
          </a:xfrm>
        </p:spPr>
        <p:txBody>
          <a:bodyPr anchor="b"/>
          <a:lstStyle/>
          <a:p>
            <a:r>
              <a:rPr lang="en-US" altLang="ru-RU" sz="4500" b="1" smtClean="0">
                <a:solidFill>
                  <a:schemeClr val="hlink"/>
                </a:solidFill>
              </a:rPr>
              <a:t>MANAGEMENT</a:t>
            </a:r>
          </a:p>
        </p:txBody>
      </p:sp>
      <p:sp>
        <p:nvSpPr>
          <p:cNvPr id="61443" name="Content Placeholder 5"/>
          <p:cNvSpPr>
            <a:spLocks noGrp="1"/>
          </p:cNvSpPr>
          <p:nvPr>
            <p:ph sz="quarter" idx="4294967295"/>
          </p:nvPr>
        </p:nvSpPr>
        <p:spPr>
          <a:xfrm>
            <a:off x="228600" y="685800"/>
            <a:ext cx="7467600" cy="5407025"/>
          </a:xfrm>
        </p:spPr>
        <p:txBody>
          <a:bodyPr/>
          <a:lstStyle/>
          <a:p>
            <a:pPr marL="273050" indent="-273050">
              <a:buFontTx/>
              <a:buNone/>
            </a:pPr>
            <a:r>
              <a:rPr lang="en-IN" altLang="ru-RU" i="1" smtClean="0">
                <a:solidFill>
                  <a:schemeClr val="hlink"/>
                </a:solidFill>
              </a:rPr>
              <a:t>Complimentary parasite control measures</a:t>
            </a:r>
            <a:r>
              <a:rPr lang="en-IN" altLang="ru-RU" i="1" smtClean="0">
                <a:solidFill>
                  <a:srgbClr val="FF0000"/>
                </a:solidFill>
              </a:rPr>
              <a:t> </a:t>
            </a:r>
          </a:p>
          <a:p>
            <a:pPr marL="273050" indent="-273050"/>
            <a:r>
              <a:rPr lang="en-IN" altLang="ru-RU" sz="2400" smtClean="0"/>
              <a:t>Anti-helminthic therapy with 400 mg of single dose of albendazole is given to eliminate hook worms before the initiation of iron and folic acid therapy.</a:t>
            </a:r>
          </a:p>
          <a:p>
            <a:pPr marL="273050" indent="-273050"/>
            <a:r>
              <a:rPr lang="en-IN" altLang="ru-RU" sz="2400" smtClean="0"/>
              <a:t> Child &lt;2yrs-200mg/day single dose</a:t>
            </a:r>
          </a:p>
          <a:p>
            <a:pPr marL="273050" indent="-273050"/>
            <a:r>
              <a:rPr lang="en-IN" altLang="ru-RU" sz="2400" smtClean="0"/>
              <a:t>Pregnancy - Albendazole is contraindicated in first trimester, can be administered in second or third trimester.</a:t>
            </a:r>
          </a:p>
          <a:p>
            <a:pPr marL="273050" indent="-273050"/>
            <a:endParaRPr lang="en-IN" altLang="ru-RU" sz="2400" smtClean="0"/>
          </a:p>
          <a:p>
            <a:pPr marL="273050" indent="-273050">
              <a:buFontTx/>
              <a:buNone/>
            </a:pPr>
            <a:r>
              <a:rPr lang="en-IN" altLang="ru-RU" smtClean="0"/>
              <a:t> </a:t>
            </a:r>
            <a:endParaRPr lang="en-US" altLang="ru-RU" smtClean="0"/>
          </a:p>
        </p:txBody>
      </p:sp>
      <p:pic>
        <p:nvPicPr>
          <p:cNvPr id="2" name="Picture 1" descr="red-blood-cells.jpg"/>
          <p:cNvPicPr>
            <a:picLocks noChangeAspect="1"/>
          </p:cNvPicPr>
          <p:nvPr/>
        </p:nvPicPr>
        <p:blipFill>
          <a:blip r:embed="rId2" cstate="print"/>
          <a:stretch>
            <a:fillRect/>
          </a:stretch>
        </p:blipFill>
        <p:spPr>
          <a:xfrm>
            <a:off x="7537450" y="6350"/>
            <a:ext cx="1600200" cy="6858000"/>
          </a:xfrm>
          <a:prstGeom prst="rect">
            <a:avLst/>
          </a:prstGeom>
          <a:effectLst>
            <a:softEdge rad="317500"/>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57200" y="0"/>
            <a:ext cx="8229600" cy="1143000"/>
          </a:xfrm>
        </p:spPr>
        <p:txBody>
          <a:bodyPr/>
          <a:lstStyle/>
          <a:p>
            <a:r>
              <a:rPr lang="en-US" altLang="ru-RU" b="1" smtClean="0"/>
              <a:t>RBC Life Cycle</a:t>
            </a:r>
            <a:r>
              <a:rPr lang="en-US" altLang="ru-RU" smtClean="0"/>
              <a:t>		</a:t>
            </a:r>
          </a:p>
        </p:txBody>
      </p:sp>
      <p:sp>
        <p:nvSpPr>
          <p:cNvPr id="7171" name="Rectangle 3"/>
          <p:cNvSpPr>
            <a:spLocks noGrp="1" noChangeArrowheads="1"/>
          </p:cNvSpPr>
          <p:nvPr>
            <p:ph type="body" idx="1"/>
          </p:nvPr>
        </p:nvSpPr>
        <p:spPr>
          <a:xfrm>
            <a:off x="457200" y="914400"/>
            <a:ext cx="6934200" cy="4525963"/>
          </a:xfrm>
        </p:spPr>
        <p:txBody>
          <a:bodyPr/>
          <a:lstStyle/>
          <a:p>
            <a:pPr>
              <a:lnSpc>
                <a:spcPct val="90000"/>
              </a:lnSpc>
            </a:pPr>
            <a:r>
              <a:rPr lang="en-US" altLang="ru-RU" sz="2400" smtClean="0"/>
              <a:t>In the bone marrow, erythropoietin enhances the growth of differentiation  of burst forming units-erythroid (BFU-E) and colony forming units-erythroid (CFU-E) into reticulocytes.</a:t>
            </a:r>
          </a:p>
          <a:p>
            <a:pPr>
              <a:lnSpc>
                <a:spcPct val="90000"/>
              </a:lnSpc>
            </a:pPr>
            <a:r>
              <a:rPr lang="en-US" altLang="ru-RU" sz="2400" smtClean="0"/>
              <a:t>Reticulocyte spends three days maturing in the marrow, and then one day maturing in the peripheral blood.</a:t>
            </a:r>
          </a:p>
          <a:p>
            <a:pPr>
              <a:lnSpc>
                <a:spcPct val="90000"/>
              </a:lnSpc>
            </a:pPr>
            <a:r>
              <a:rPr lang="en-US" altLang="ru-RU" sz="2400" smtClean="0"/>
              <a:t>A mature Red Blood Cell circulates in the peripheral blood for 100 to 120 days.</a:t>
            </a:r>
          </a:p>
          <a:p>
            <a:pPr>
              <a:lnSpc>
                <a:spcPct val="90000"/>
              </a:lnSpc>
            </a:pPr>
            <a:r>
              <a:rPr lang="en-US" altLang="ru-RU" sz="2400" smtClean="0"/>
              <a:t>Under steady state conditions, the rate of RBC production equals the rate of RBC loss.</a:t>
            </a:r>
          </a:p>
        </p:txBody>
      </p:sp>
      <p:pic>
        <p:nvPicPr>
          <p:cNvPr id="2" name="Picture 1" descr="red-blood-cells.jpg"/>
          <p:cNvPicPr>
            <a:picLocks noChangeAspect="1"/>
          </p:cNvPicPr>
          <p:nvPr/>
        </p:nvPicPr>
        <p:blipFill>
          <a:blip r:embed="rId2" cstate="print"/>
          <a:stretch>
            <a:fillRect/>
          </a:stretch>
        </p:blipFill>
        <p:spPr>
          <a:xfrm>
            <a:off x="7537450" y="-6350"/>
            <a:ext cx="1600200" cy="6858000"/>
          </a:xfrm>
          <a:prstGeom prst="rect">
            <a:avLst/>
          </a:prstGeom>
          <a:effectLst>
            <a:softEdge rad="317500"/>
          </a:effectLst>
        </p:spPr>
      </p:pic>
      <p:pic>
        <p:nvPicPr>
          <p:cNvPr id="7173"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4953000"/>
            <a:ext cx="632460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red-blood-cells.jpg"/>
          <p:cNvPicPr>
            <a:picLocks noChangeAspect="1"/>
          </p:cNvPicPr>
          <p:nvPr/>
        </p:nvPicPr>
        <p:blipFill>
          <a:blip r:embed="rId2" cstate="print"/>
          <a:stretch>
            <a:fillRect/>
          </a:stretch>
        </p:blipFill>
        <p:spPr>
          <a:xfrm>
            <a:off x="7537450" y="6350"/>
            <a:ext cx="1600200" cy="6858000"/>
          </a:xfrm>
          <a:prstGeom prst="rect">
            <a:avLst/>
          </a:prstGeom>
          <a:effectLst>
            <a:softEdge rad="317500"/>
          </a:effectLst>
        </p:spPr>
      </p:pic>
      <p:sp>
        <p:nvSpPr>
          <p:cNvPr id="62467" name="Content Placeholder 2"/>
          <p:cNvSpPr>
            <a:spLocks noGrp="1"/>
          </p:cNvSpPr>
          <p:nvPr>
            <p:ph sz="quarter" idx="4294967295"/>
          </p:nvPr>
        </p:nvSpPr>
        <p:spPr>
          <a:xfrm>
            <a:off x="0" y="0"/>
            <a:ext cx="8077200" cy="6858000"/>
          </a:xfrm>
        </p:spPr>
        <p:txBody>
          <a:bodyPr/>
          <a:lstStyle/>
          <a:p>
            <a:pPr marL="273050" indent="-273050">
              <a:lnSpc>
                <a:spcPct val="90000"/>
              </a:lnSpc>
              <a:buFontTx/>
              <a:buNone/>
            </a:pPr>
            <a:r>
              <a:rPr lang="en-IN" altLang="ru-RU" sz="3100" b="1" smtClean="0">
                <a:solidFill>
                  <a:schemeClr val="hlink"/>
                </a:solidFill>
              </a:rPr>
              <a:t>NON PHARMOCOLOGICAL MANAGEMENT</a:t>
            </a:r>
            <a:endParaRPr lang="en-US" altLang="ru-RU" sz="3100" smtClean="0"/>
          </a:p>
          <a:p>
            <a:pPr marL="273050" indent="-273050">
              <a:lnSpc>
                <a:spcPct val="90000"/>
              </a:lnSpc>
              <a:buFont typeface="Wingdings" panose="05000000000000000000" pitchFamily="2" charset="2"/>
              <a:buNone/>
            </a:pPr>
            <a:r>
              <a:rPr lang="en-IN" altLang="ru-RU" sz="2400" smtClean="0"/>
              <a:t> - Tea and coffee inhibit iron absorption when consumed with a meal or shortly after a meal.</a:t>
            </a:r>
          </a:p>
          <a:p>
            <a:pPr marL="273050" indent="-273050">
              <a:lnSpc>
                <a:spcPct val="90000"/>
              </a:lnSpc>
              <a:buFont typeface="Wingdings" panose="05000000000000000000" pitchFamily="2" charset="2"/>
              <a:buNone/>
            </a:pPr>
            <a:r>
              <a:rPr lang="en-IN" altLang="ru-RU" sz="2400" smtClean="0"/>
              <a:t> - Vitamin C (ascorbic acid) is also a powerful enhancer of iron absorption from nonmeat foods when consumed with a meal. The size of the vitamin C effect on iron absorption increases with the quantity of vitamin C in the meal. </a:t>
            </a:r>
            <a:endParaRPr lang="en-US" altLang="ru-RU" sz="2400" smtClean="0"/>
          </a:p>
          <a:p>
            <a:pPr marL="273050" indent="-273050">
              <a:lnSpc>
                <a:spcPct val="90000"/>
              </a:lnSpc>
              <a:buFontTx/>
              <a:buNone/>
            </a:pPr>
            <a:r>
              <a:rPr lang="en-IN" altLang="ru-RU" sz="2400" smtClean="0"/>
              <a:t> - Germination and fermentation of cereals and legumes improve the bioavailability of iron by reducing the content of phytate, a substance in food that inhibits iron absorption. </a:t>
            </a:r>
            <a:endParaRPr lang="en-US" altLang="ru-RU" sz="2400" smtClean="0"/>
          </a:p>
          <a:p>
            <a:pPr marL="273050" indent="-273050">
              <a:lnSpc>
                <a:spcPct val="90000"/>
              </a:lnSpc>
              <a:buFontTx/>
              <a:buNone/>
            </a:pPr>
            <a:r>
              <a:rPr lang="en-IN" altLang="ru-RU" sz="2400" smtClean="0"/>
              <a:t> - Promote and support exclusive breastfeeding for about 6 months followed by breastfeeding with appropriate complementary foods, including iron-rich through the second year of life. </a:t>
            </a:r>
            <a:endParaRPr lang="en-US" altLang="ru-RU" sz="2400" smtClean="0"/>
          </a:p>
          <a:p>
            <a:pPr marL="273050" indent="-273050">
              <a:lnSpc>
                <a:spcPct val="90000"/>
              </a:lnSpc>
            </a:pPr>
            <a:endParaRPr lang="en-US" altLang="ru-RU" sz="2400" smtClean="0"/>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p:txBody>
          <a:bodyPr/>
          <a:lstStyle/>
          <a:p>
            <a:pPr eaLnBrk="1" hangingPunct="1"/>
            <a:r>
              <a:rPr lang="en-US" altLang="ru-RU" sz="4000" smtClean="0"/>
              <a:t>TREATMENT OF IRON DEFICIENCY ANEMIA.</a:t>
            </a:r>
          </a:p>
        </p:txBody>
      </p:sp>
      <p:sp>
        <p:nvSpPr>
          <p:cNvPr id="63491" name="Rectangle 3"/>
          <p:cNvSpPr>
            <a:spLocks noGrp="1" noChangeArrowheads="1"/>
          </p:cNvSpPr>
          <p:nvPr>
            <p:ph type="body" idx="1"/>
          </p:nvPr>
        </p:nvSpPr>
        <p:spPr>
          <a:xfrm>
            <a:off x="457200" y="1600200"/>
            <a:ext cx="7391400" cy="4525963"/>
          </a:xfrm>
        </p:spPr>
        <p:txBody>
          <a:bodyPr/>
          <a:lstStyle/>
          <a:p>
            <a:pPr eaLnBrk="1" hangingPunct="1">
              <a:lnSpc>
                <a:spcPct val="90000"/>
              </a:lnSpc>
            </a:pPr>
            <a:r>
              <a:rPr lang="en-US" altLang="ru-RU" sz="2600" smtClean="0">
                <a:cs typeface="Andalus" pitchFamily="18" charset="0"/>
              </a:rPr>
              <a:t>Iron deficiency anemia is treated with oral or parenteral iron preparation. Oral iron corrects the anemia just as rapidly and completely as parenteral iron in most cases if iron absorption from the GIT is normal.</a:t>
            </a:r>
          </a:p>
          <a:p>
            <a:pPr eaLnBrk="1" hangingPunct="1">
              <a:lnSpc>
                <a:spcPct val="90000"/>
              </a:lnSpc>
            </a:pPr>
            <a:r>
              <a:rPr lang="en-US" altLang="ru-RU" sz="2600" smtClean="0">
                <a:cs typeface="Andalus" pitchFamily="18" charset="0"/>
              </a:rPr>
              <a:t>Different iron salts provide different amount of elemental iron.</a:t>
            </a:r>
          </a:p>
          <a:p>
            <a:pPr eaLnBrk="1" hangingPunct="1">
              <a:lnSpc>
                <a:spcPct val="90000"/>
              </a:lnSpc>
            </a:pPr>
            <a:r>
              <a:rPr lang="en-US" altLang="ru-RU" sz="2600" smtClean="0">
                <a:cs typeface="Andalus" pitchFamily="18" charset="0"/>
              </a:rPr>
              <a:t>In iron deficient individual, about 50-80mg of iron can be incorporated in hemoglobin daily and about 25% of oral ferrous salt can be absorbed. </a:t>
            </a:r>
          </a:p>
          <a:p>
            <a:pPr eaLnBrk="1" hangingPunct="1"/>
            <a:endParaRPr lang="en-US" altLang="ru-RU" sz="2800" smtClean="0">
              <a:cs typeface="Andalus" pitchFamily="18" charset="0"/>
            </a:endParaRPr>
          </a:p>
        </p:txBody>
      </p:sp>
      <p:pic>
        <p:nvPicPr>
          <p:cNvPr id="2" name="Picture 1" descr="red-blood-cells.jpg"/>
          <p:cNvPicPr>
            <a:picLocks noChangeAspect="1"/>
          </p:cNvPicPr>
          <p:nvPr/>
        </p:nvPicPr>
        <p:blipFill>
          <a:blip r:embed="rId2" cstate="print"/>
          <a:stretch>
            <a:fillRect/>
          </a:stretch>
        </p:blipFill>
        <p:spPr>
          <a:xfrm>
            <a:off x="7537450" y="6350"/>
            <a:ext cx="1600200" cy="6858000"/>
          </a:xfrm>
          <a:prstGeom prst="rect">
            <a:avLst/>
          </a:prstGeom>
          <a:effectLst>
            <a:softEdge rad="317500"/>
          </a:effectLst>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Content Placeholder 2"/>
          <p:cNvSpPr>
            <a:spLocks noGrp="1"/>
          </p:cNvSpPr>
          <p:nvPr>
            <p:ph idx="4294967295"/>
          </p:nvPr>
        </p:nvSpPr>
        <p:spPr>
          <a:xfrm>
            <a:off x="0" y="1143000"/>
            <a:ext cx="7543800" cy="4846638"/>
          </a:xfrm>
        </p:spPr>
        <p:txBody>
          <a:bodyPr/>
          <a:lstStyle/>
          <a:p>
            <a:pPr marL="273050" indent="-273050" eaLnBrk="1" hangingPunct="1">
              <a:lnSpc>
                <a:spcPct val="90000"/>
              </a:lnSpc>
              <a:buFontTx/>
              <a:buNone/>
            </a:pPr>
            <a:r>
              <a:rPr lang="en-US" altLang="ru-RU" sz="3000" b="1" smtClean="0">
                <a:solidFill>
                  <a:schemeClr val="hlink"/>
                </a:solidFill>
              </a:rPr>
              <a:t>ORAL:</a:t>
            </a:r>
          </a:p>
          <a:p>
            <a:pPr marL="273050" indent="-273050" eaLnBrk="1" hangingPunct="1">
              <a:lnSpc>
                <a:spcPct val="90000"/>
              </a:lnSpc>
            </a:pPr>
            <a:r>
              <a:rPr lang="sr-Cyrl-CS" altLang="ru-RU" sz="3000" smtClean="0"/>
              <a:t>Ferrous sulfate</a:t>
            </a:r>
          </a:p>
          <a:p>
            <a:pPr marL="273050" indent="-273050" eaLnBrk="1" hangingPunct="1">
              <a:lnSpc>
                <a:spcPct val="90000"/>
              </a:lnSpc>
            </a:pPr>
            <a:r>
              <a:rPr lang="sr-Cyrl-CS" altLang="ru-RU" sz="3000" smtClean="0"/>
              <a:t>Ferrous gluconate</a:t>
            </a:r>
          </a:p>
          <a:p>
            <a:pPr marL="273050" indent="-273050" eaLnBrk="1" hangingPunct="1">
              <a:lnSpc>
                <a:spcPct val="90000"/>
              </a:lnSpc>
            </a:pPr>
            <a:r>
              <a:rPr lang="sr-Cyrl-CS" altLang="ru-RU" sz="3000" smtClean="0"/>
              <a:t>Ferrous fumarate</a:t>
            </a:r>
            <a:endParaRPr lang="en-US" altLang="ru-RU" sz="3000" smtClean="0"/>
          </a:p>
          <a:p>
            <a:pPr marL="273050" indent="-273050" eaLnBrk="1" hangingPunct="1">
              <a:lnSpc>
                <a:spcPct val="90000"/>
              </a:lnSpc>
              <a:buFontTx/>
              <a:buNone/>
            </a:pPr>
            <a:endParaRPr lang="en-US" altLang="ru-RU" sz="3000" smtClean="0"/>
          </a:p>
          <a:p>
            <a:pPr marL="273050" indent="-273050" eaLnBrk="1" hangingPunct="1">
              <a:lnSpc>
                <a:spcPct val="90000"/>
              </a:lnSpc>
              <a:buFontTx/>
              <a:buNone/>
            </a:pPr>
            <a:r>
              <a:rPr lang="en-US" altLang="ru-RU" sz="3000" b="1" smtClean="0">
                <a:solidFill>
                  <a:schemeClr val="hlink"/>
                </a:solidFill>
              </a:rPr>
              <a:t>PARENTERAL:</a:t>
            </a:r>
          </a:p>
          <a:p>
            <a:pPr marL="273050" indent="-273050" eaLnBrk="1" hangingPunct="1">
              <a:lnSpc>
                <a:spcPct val="90000"/>
              </a:lnSpc>
            </a:pPr>
            <a:r>
              <a:rPr lang="en-US" altLang="ru-RU" sz="3000" smtClean="0"/>
              <a:t>Iron Dextran</a:t>
            </a:r>
          </a:p>
          <a:p>
            <a:pPr marL="273050" indent="-273050" eaLnBrk="1" hangingPunct="1">
              <a:lnSpc>
                <a:spcPct val="90000"/>
              </a:lnSpc>
            </a:pPr>
            <a:r>
              <a:rPr lang="sr-Cyrl-CS" altLang="ru-RU" sz="3000" smtClean="0"/>
              <a:t>Iron-sucrose complex </a:t>
            </a:r>
            <a:endParaRPr lang="en-US" altLang="ru-RU" sz="3000" smtClean="0"/>
          </a:p>
          <a:p>
            <a:pPr marL="273050" indent="-273050" eaLnBrk="1" hangingPunct="1">
              <a:lnSpc>
                <a:spcPct val="90000"/>
              </a:lnSpc>
            </a:pPr>
            <a:r>
              <a:rPr lang="en-US" altLang="ru-RU" sz="3000" smtClean="0"/>
              <a:t>I</a:t>
            </a:r>
            <a:r>
              <a:rPr lang="sr-Cyrl-CS" altLang="ru-RU" sz="3000" smtClean="0"/>
              <a:t>ron sodium</a:t>
            </a:r>
            <a:r>
              <a:rPr lang="en-US" altLang="ru-RU" sz="3000" smtClean="0"/>
              <a:t> </a:t>
            </a:r>
            <a:r>
              <a:rPr lang="sr-Cyrl-CS" altLang="ru-RU" sz="3000" smtClean="0"/>
              <a:t>gluconate complex </a:t>
            </a:r>
            <a:endParaRPr lang="en-US" altLang="ru-RU" sz="3000" smtClean="0"/>
          </a:p>
        </p:txBody>
      </p:sp>
      <p:sp>
        <p:nvSpPr>
          <p:cNvPr id="64515" name="Rectangle 4"/>
          <p:cNvSpPr>
            <a:spLocks noChangeArrowheads="1"/>
          </p:cNvSpPr>
          <p:nvPr/>
        </p:nvSpPr>
        <p:spPr bwMode="auto">
          <a:xfrm>
            <a:off x="2514600" y="31750"/>
            <a:ext cx="45847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ndalus" pitchFamily="18" charset="0"/>
                <a:cs typeface="Andalus" pitchFamily="18" charset="0"/>
              </a:defRPr>
            </a:lvl1pPr>
            <a:lvl2pPr marL="742950" indent="-285750" eaLnBrk="0" hangingPunct="0">
              <a:defRPr b="1">
                <a:solidFill>
                  <a:schemeClr val="tx1"/>
                </a:solidFill>
                <a:latin typeface="Andalus" pitchFamily="18" charset="0"/>
                <a:cs typeface="Andalus" pitchFamily="18" charset="0"/>
              </a:defRPr>
            </a:lvl2pPr>
            <a:lvl3pPr marL="1143000" indent="-228600" eaLnBrk="0" hangingPunct="0">
              <a:defRPr b="1">
                <a:solidFill>
                  <a:schemeClr val="tx1"/>
                </a:solidFill>
                <a:latin typeface="Andalus" pitchFamily="18" charset="0"/>
                <a:cs typeface="Andalus" pitchFamily="18" charset="0"/>
              </a:defRPr>
            </a:lvl3pPr>
            <a:lvl4pPr marL="1600200" indent="-228600" eaLnBrk="0" hangingPunct="0">
              <a:defRPr b="1">
                <a:solidFill>
                  <a:schemeClr val="tx1"/>
                </a:solidFill>
                <a:latin typeface="Andalus" pitchFamily="18" charset="0"/>
                <a:cs typeface="Andalus" pitchFamily="18" charset="0"/>
              </a:defRPr>
            </a:lvl4pPr>
            <a:lvl5pPr marL="2057400" indent="-228600" eaLnBrk="0" hangingPunct="0">
              <a:defRPr b="1">
                <a:solidFill>
                  <a:schemeClr val="tx1"/>
                </a:solidFill>
                <a:latin typeface="Andalus" pitchFamily="18" charset="0"/>
                <a:cs typeface="Andalus" pitchFamily="18" charset="0"/>
              </a:defRPr>
            </a:lvl5pPr>
            <a:lvl6pPr marL="2514600" indent="-228600" eaLnBrk="0" fontAlgn="base" hangingPunct="0">
              <a:spcBef>
                <a:spcPct val="0"/>
              </a:spcBef>
              <a:spcAft>
                <a:spcPct val="0"/>
              </a:spcAft>
              <a:defRPr b="1">
                <a:solidFill>
                  <a:schemeClr val="tx1"/>
                </a:solidFill>
                <a:latin typeface="Andalus" pitchFamily="18" charset="0"/>
                <a:cs typeface="Andalus" pitchFamily="18" charset="0"/>
              </a:defRPr>
            </a:lvl6pPr>
            <a:lvl7pPr marL="2971800" indent="-228600" eaLnBrk="0" fontAlgn="base" hangingPunct="0">
              <a:spcBef>
                <a:spcPct val="0"/>
              </a:spcBef>
              <a:spcAft>
                <a:spcPct val="0"/>
              </a:spcAft>
              <a:defRPr b="1">
                <a:solidFill>
                  <a:schemeClr val="tx1"/>
                </a:solidFill>
                <a:latin typeface="Andalus" pitchFamily="18" charset="0"/>
                <a:cs typeface="Andalus" pitchFamily="18" charset="0"/>
              </a:defRPr>
            </a:lvl7pPr>
            <a:lvl8pPr marL="3429000" indent="-228600" eaLnBrk="0" fontAlgn="base" hangingPunct="0">
              <a:spcBef>
                <a:spcPct val="0"/>
              </a:spcBef>
              <a:spcAft>
                <a:spcPct val="0"/>
              </a:spcAft>
              <a:defRPr b="1">
                <a:solidFill>
                  <a:schemeClr val="tx1"/>
                </a:solidFill>
                <a:latin typeface="Andalus" pitchFamily="18" charset="0"/>
                <a:cs typeface="Andalus" pitchFamily="18" charset="0"/>
              </a:defRPr>
            </a:lvl8pPr>
            <a:lvl9pPr marL="3886200" indent="-228600" eaLnBrk="0" fontAlgn="base" hangingPunct="0">
              <a:spcBef>
                <a:spcPct val="0"/>
              </a:spcBef>
              <a:spcAft>
                <a:spcPct val="0"/>
              </a:spcAft>
              <a:defRPr b="1">
                <a:solidFill>
                  <a:schemeClr val="tx1"/>
                </a:solidFill>
                <a:latin typeface="Andalus" pitchFamily="18" charset="0"/>
                <a:cs typeface="Andalus" pitchFamily="18" charset="0"/>
              </a:defRPr>
            </a:lvl9pPr>
          </a:lstStyle>
          <a:p>
            <a:pPr eaLnBrk="1" hangingPunct="1"/>
            <a:r>
              <a:rPr lang="en-US" altLang="ru-RU" sz="3200">
                <a:solidFill>
                  <a:schemeClr val="tx2"/>
                </a:solidFill>
                <a:latin typeface="Arial" panose="020B0604020202020204" pitchFamily="34" charset="0"/>
                <a:cs typeface="Arial" panose="020B0604020202020204" pitchFamily="34" charset="0"/>
              </a:rPr>
              <a:t>IRON FORMULATIONS</a:t>
            </a:r>
            <a:endParaRPr lang="ru-RU" altLang="ru-RU" sz="3200">
              <a:solidFill>
                <a:schemeClr val="tx2"/>
              </a:solidFill>
              <a:latin typeface="Arial" panose="020B0604020202020204" pitchFamily="34" charset="0"/>
              <a:cs typeface="Arial" panose="020B0604020202020204" pitchFamily="34" charset="0"/>
            </a:endParaRPr>
          </a:p>
        </p:txBody>
      </p:sp>
      <p:pic>
        <p:nvPicPr>
          <p:cNvPr id="2" name="Picture 1" descr="red-blood-cells.jpg"/>
          <p:cNvPicPr>
            <a:picLocks noChangeAspect="1"/>
          </p:cNvPicPr>
          <p:nvPr/>
        </p:nvPicPr>
        <p:blipFill>
          <a:blip r:embed="rId3" cstate="print"/>
          <a:stretch>
            <a:fillRect/>
          </a:stretch>
        </p:blipFill>
        <p:spPr>
          <a:xfrm>
            <a:off x="7537450" y="6350"/>
            <a:ext cx="1600200" cy="6858000"/>
          </a:xfrm>
          <a:prstGeom prst="rect">
            <a:avLst/>
          </a:prstGeom>
          <a:effectLst>
            <a:softEdge rad="317500"/>
          </a:effectLst>
        </p:spPr>
      </p:pic>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red-blood-cells.jpg"/>
          <p:cNvPicPr>
            <a:picLocks noChangeAspect="1"/>
          </p:cNvPicPr>
          <p:nvPr/>
        </p:nvPicPr>
        <p:blipFill>
          <a:blip r:embed="rId2" cstate="print"/>
          <a:stretch>
            <a:fillRect/>
          </a:stretch>
        </p:blipFill>
        <p:spPr>
          <a:xfrm>
            <a:off x="7537450" y="6350"/>
            <a:ext cx="1600200" cy="6858000"/>
          </a:xfrm>
          <a:prstGeom prst="rect">
            <a:avLst/>
          </a:prstGeom>
          <a:effectLst>
            <a:softEdge rad="317500"/>
          </a:effectLst>
        </p:spPr>
      </p:pic>
      <p:graphicFrame>
        <p:nvGraphicFramePr>
          <p:cNvPr id="101412" name="Group 36"/>
          <p:cNvGraphicFramePr>
            <a:graphicFrameLocks noGrp="1"/>
          </p:cNvGraphicFramePr>
          <p:nvPr>
            <p:ph sz="quarter" idx="4294967295"/>
          </p:nvPr>
        </p:nvGraphicFramePr>
        <p:xfrm>
          <a:off x="304800" y="152400"/>
          <a:ext cx="7696200" cy="6400800"/>
        </p:xfrm>
        <a:graphic>
          <a:graphicData uri="http://schemas.openxmlformats.org/drawingml/2006/table">
            <a:tbl>
              <a:tblPr/>
              <a:tblGrid>
                <a:gridCol w="3848100">
                  <a:extLst>
                    <a:ext uri="{9D8B030D-6E8A-4147-A177-3AD203B41FA5}">
                      <a16:colId xmlns:a16="http://schemas.microsoft.com/office/drawing/2014/main" val="20000"/>
                    </a:ext>
                  </a:extLst>
                </a:gridCol>
                <a:gridCol w="3848100">
                  <a:extLst>
                    <a:ext uri="{9D8B030D-6E8A-4147-A177-3AD203B41FA5}">
                      <a16:colId xmlns:a16="http://schemas.microsoft.com/office/drawing/2014/main" val="20001"/>
                    </a:ext>
                  </a:extLst>
                </a:gridCol>
              </a:tblGrid>
              <a:tr h="677863">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1" i="0" u="none" strike="noStrike" cap="none" normalizeH="0" baseline="0" dirty="0" smtClean="0">
                          <a:ln>
                            <a:noFill/>
                          </a:ln>
                          <a:solidFill>
                            <a:srgbClr val="FFFFFF"/>
                          </a:solidFill>
                          <a:effectLst/>
                          <a:latin typeface="Arial" charset="0"/>
                          <a:cs typeface="Arial" charset="0"/>
                        </a:rPr>
                        <a:t>RECOMMENDED DIETARY ALLOWANCE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1" i="0" u="none" strike="noStrike" cap="none" normalizeH="0" baseline="0" smtClean="0">
                          <a:ln>
                            <a:noFill/>
                          </a:ln>
                          <a:solidFill>
                            <a:srgbClr val="FFFFFF"/>
                          </a:solidFill>
                          <a:effectLst/>
                          <a:latin typeface="Arial" charset="0"/>
                          <a:cs typeface="Arial" charset="0"/>
                        </a:rPr>
                        <a:t>Mg/DAY</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392113">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cs typeface="Arial" charset="0"/>
                        </a:rPr>
                        <a:t>Men Adult</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D9CE"/>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cs typeface="Arial" charset="0"/>
                        </a:rPr>
                        <a:t>8 mg</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D9CE"/>
                    </a:solidFill>
                  </a:tcPr>
                </a:tc>
                <a:extLst>
                  <a:ext uri="{0D108BD9-81ED-4DB2-BD59-A6C34878D82A}">
                    <a16:rowId xmlns:a16="http://schemas.microsoft.com/office/drawing/2014/main" val="10001"/>
                  </a:ext>
                </a:extLst>
              </a:tr>
              <a:tr h="677863">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smtClean="0">
                          <a:ln>
                            <a:noFill/>
                          </a:ln>
                          <a:solidFill>
                            <a:srgbClr val="000000"/>
                          </a:solidFill>
                          <a:effectLst/>
                          <a:latin typeface="Arial" charset="0"/>
                          <a:cs typeface="Arial" charset="0"/>
                        </a:rPr>
                        <a:t>Women Adult (age over 50)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EDE8"/>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cs typeface="Arial" charset="0"/>
                        </a:rPr>
                        <a:t>8 mg</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rgbClr val="000000"/>
                        </a:solidFill>
                        <a:effectLst/>
                        <a:latin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EDE8"/>
                    </a:solidFill>
                  </a:tcPr>
                </a:tc>
                <a:extLst>
                  <a:ext uri="{0D108BD9-81ED-4DB2-BD59-A6C34878D82A}">
                    <a16:rowId xmlns:a16="http://schemas.microsoft.com/office/drawing/2014/main" val="10002"/>
                  </a:ext>
                </a:extLst>
              </a:tr>
              <a:tr h="677863">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smtClean="0">
                          <a:ln>
                            <a:noFill/>
                          </a:ln>
                          <a:solidFill>
                            <a:srgbClr val="000000"/>
                          </a:solidFill>
                          <a:effectLst/>
                          <a:latin typeface="Arial" charset="0"/>
                          <a:cs typeface="Arial" charset="0"/>
                        </a:rPr>
                        <a:t>Adult (ages 19 to 50)</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rgbClr val="000000"/>
                        </a:solidFill>
                        <a:effectLst/>
                        <a:latin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D9CE"/>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cs typeface="Arial" charset="0"/>
                        </a:rPr>
                        <a:t>18 mg</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D9CE"/>
                    </a:solidFill>
                  </a:tcPr>
                </a:tc>
                <a:extLst>
                  <a:ext uri="{0D108BD9-81ED-4DB2-BD59-A6C34878D82A}">
                    <a16:rowId xmlns:a16="http://schemas.microsoft.com/office/drawing/2014/main" val="10003"/>
                  </a:ext>
                </a:extLst>
              </a:tr>
              <a:tr h="677863">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cs typeface="Arial" charset="0"/>
                        </a:rPr>
                        <a:t>Pregnant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rgbClr val="000000"/>
                        </a:solidFill>
                        <a:effectLst/>
                        <a:latin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EDE8"/>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cs typeface="Arial" charset="0"/>
                        </a:rPr>
                        <a:t>27 mg</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EDE8"/>
                    </a:solidFill>
                  </a:tcPr>
                </a:tc>
                <a:extLst>
                  <a:ext uri="{0D108BD9-81ED-4DB2-BD59-A6C34878D82A}">
                    <a16:rowId xmlns:a16="http://schemas.microsoft.com/office/drawing/2014/main" val="10004"/>
                  </a:ext>
                </a:extLst>
              </a:tr>
              <a:tr h="676275">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cs typeface="Arial" charset="0"/>
                        </a:rPr>
                        <a:t>Lactating</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rgbClr val="000000"/>
                        </a:solidFill>
                        <a:effectLst/>
                        <a:latin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D9CE"/>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cs typeface="Arial" charset="0"/>
                        </a:rPr>
                        <a:t>9 mg to 10 mg</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D9CE"/>
                    </a:solidFill>
                  </a:tcPr>
                </a:tc>
                <a:extLst>
                  <a:ext uri="{0D108BD9-81ED-4DB2-BD59-A6C34878D82A}">
                    <a16:rowId xmlns:a16="http://schemas.microsoft.com/office/drawing/2014/main" val="10005"/>
                  </a:ext>
                </a:extLst>
              </a:tr>
              <a:tr h="1258887">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cs typeface="Arial" charset="0"/>
                        </a:rPr>
                        <a:t>Adolescents (ages 9 to 18)</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cs typeface="Arial" charset="0"/>
                        </a:rPr>
                        <a:t>Girls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cs typeface="Arial" charset="0"/>
                        </a:rPr>
                        <a:t>Boys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rgbClr val="000000"/>
                        </a:solidFill>
                        <a:effectLst/>
                        <a:latin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EDE8"/>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rgbClr val="000000"/>
                        </a:solidFill>
                        <a:effectLst/>
                        <a:latin typeface="Arial" charset="0"/>
                        <a:cs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cs typeface="Arial" charset="0"/>
                        </a:rPr>
                        <a:t>8 mg to 15 mg</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cs typeface="Arial" charset="0"/>
                        </a:rPr>
                        <a:t>8 mg to 11 mg</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EDE8"/>
                    </a:solidFill>
                  </a:tcPr>
                </a:tc>
                <a:extLst>
                  <a:ext uri="{0D108BD9-81ED-4DB2-BD59-A6C34878D82A}">
                    <a16:rowId xmlns:a16="http://schemas.microsoft.com/office/drawing/2014/main" val="10006"/>
                  </a:ext>
                </a:extLst>
              </a:tr>
              <a:tr h="393700">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cs typeface="Arial" charset="0"/>
                        </a:rPr>
                        <a:t>Children (birth to age 8) Ages 4 to 8</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D9CE"/>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cs typeface="Arial" charset="0"/>
                        </a:rPr>
                        <a:t>10 mg</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D9CE"/>
                    </a:solidFill>
                  </a:tcPr>
                </a:tc>
                <a:extLst>
                  <a:ext uri="{0D108BD9-81ED-4DB2-BD59-A6C34878D82A}">
                    <a16:rowId xmlns:a16="http://schemas.microsoft.com/office/drawing/2014/main" val="10007"/>
                  </a:ext>
                </a:extLst>
              </a:tr>
              <a:tr h="968375">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cs typeface="Arial" charset="0"/>
                        </a:rPr>
                        <a:t>Infants (7 months to 1 year)</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cs typeface="Arial" charset="0"/>
                        </a:rPr>
                        <a:t>Infants (birth to 6 months)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rgbClr val="000000"/>
                        </a:solidFill>
                        <a:effectLst/>
                        <a:latin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EDE8"/>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cs typeface="Arial" charset="0"/>
                        </a:rPr>
                        <a:t>11 mg</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cs typeface="Arial" charset="0"/>
                        </a:rPr>
                        <a:t>0.27 mg</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EDE8"/>
                    </a:solidFill>
                  </a:tcPr>
                </a:tc>
                <a:extLst>
                  <a:ext uri="{0D108BD9-81ED-4DB2-BD59-A6C34878D82A}">
                    <a16:rowId xmlns:a16="http://schemas.microsoft.com/office/drawing/2014/main" val="10008"/>
                  </a:ext>
                </a:extLst>
              </a:tr>
            </a:tbl>
          </a:graphicData>
        </a:graphic>
      </p:graphicFrame>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red-blood-cells.jpg"/>
          <p:cNvPicPr>
            <a:picLocks noChangeAspect="1"/>
          </p:cNvPicPr>
          <p:nvPr/>
        </p:nvPicPr>
        <p:blipFill>
          <a:blip r:embed="rId2" cstate="print"/>
          <a:stretch>
            <a:fillRect/>
          </a:stretch>
        </p:blipFill>
        <p:spPr>
          <a:xfrm>
            <a:off x="7537450" y="6350"/>
            <a:ext cx="1600200" cy="6858000"/>
          </a:xfrm>
          <a:prstGeom prst="rect">
            <a:avLst/>
          </a:prstGeom>
          <a:effectLst>
            <a:softEdge rad="317500"/>
          </a:effectLst>
        </p:spPr>
      </p:pic>
      <p:pic>
        <p:nvPicPr>
          <p:cNvPr id="3" name="Picture 1" descr="red-blood-cells.jpg"/>
          <p:cNvPicPr>
            <a:picLocks noChangeAspect="1"/>
          </p:cNvPicPr>
          <p:nvPr/>
        </p:nvPicPr>
        <p:blipFill>
          <a:blip r:embed="rId2" cstate="print"/>
          <a:stretch>
            <a:fillRect/>
          </a:stretch>
        </p:blipFill>
        <p:spPr>
          <a:xfrm>
            <a:off x="7537450" y="6350"/>
            <a:ext cx="1600200" cy="6858000"/>
          </a:xfrm>
          <a:prstGeom prst="rect">
            <a:avLst/>
          </a:prstGeom>
          <a:effectLst>
            <a:softEdge rad="317500"/>
          </a:effectLst>
        </p:spPr>
      </p:pic>
      <p:sp>
        <p:nvSpPr>
          <p:cNvPr id="66564" name="Rectangle 2"/>
          <p:cNvSpPr>
            <a:spLocks noGrp="1" noChangeArrowheads="1"/>
          </p:cNvSpPr>
          <p:nvPr>
            <p:ph type="title"/>
          </p:nvPr>
        </p:nvSpPr>
        <p:spPr>
          <a:xfrm>
            <a:off x="0" y="0"/>
            <a:ext cx="8229600" cy="685800"/>
          </a:xfrm>
        </p:spPr>
        <p:txBody>
          <a:bodyPr/>
          <a:lstStyle/>
          <a:p>
            <a:pPr eaLnBrk="1" hangingPunct="1"/>
            <a:r>
              <a:rPr lang="en-US" altLang="ru-RU" sz="4000" smtClean="0"/>
              <a:t>ORAL IRON THERAPY</a:t>
            </a:r>
          </a:p>
        </p:txBody>
      </p:sp>
      <p:sp>
        <p:nvSpPr>
          <p:cNvPr id="66565" name="Rectangle 3"/>
          <p:cNvSpPr>
            <a:spLocks noGrp="1" noChangeArrowheads="1"/>
          </p:cNvSpPr>
          <p:nvPr>
            <p:ph type="body" idx="1"/>
          </p:nvPr>
        </p:nvSpPr>
        <p:spPr>
          <a:xfrm>
            <a:off x="304800" y="762000"/>
            <a:ext cx="7543800" cy="4525963"/>
          </a:xfrm>
        </p:spPr>
        <p:txBody>
          <a:bodyPr/>
          <a:lstStyle/>
          <a:p>
            <a:pPr eaLnBrk="1" hangingPunct="1">
              <a:lnSpc>
                <a:spcPct val="90000"/>
              </a:lnSpc>
            </a:pPr>
            <a:r>
              <a:rPr lang="en-US" altLang="ru-RU" smtClean="0">
                <a:cs typeface="Andalus" pitchFamily="18" charset="0"/>
              </a:rPr>
              <a:t>Oral iron treatment may require 3-6 months to replenish body stores.</a:t>
            </a:r>
          </a:p>
          <a:p>
            <a:pPr eaLnBrk="1" hangingPunct="1">
              <a:lnSpc>
                <a:spcPct val="90000"/>
              </a:lnSpc>
            </a:pPr>
            <a:r>
              <a:rPr lang="en-US" altLang="ru-RU" smtClean="0">
                <a:cs typeface="Andalus" pitchFamily="18" charset="0"/>
              </a:rPr>
              <a:t>Most  iron medication are taken on an empty stomach, at least 1 hour before or 2 hours after meal.</a:t>
            </a:r>
          </a:p>
          <a:p>
            <a:pPr eaLnBrk="1" hangingPunct="1">
              <a:lnSpc>
                <a:spcPct val="90000"/>
              </a:lnSpc>
            </a:pPr>
            <a:endParaRPr lang="en-US" altLang="ru-RU" smtClean="0">
              <a:cs typeface="Andalus" pitchFamily="18" charset="0"/>
            </a:endParaRPr>
          </a:p>
          <a:p>
            <a:pPr eaLnBrk="1" hangingPunct="1">
              <a:lnSpc>
                <a:spcPct val="90000"/>
              </a:lnSpc>
            </a:pPr>
            <a:endParaRPr lang="en-US" altLang="ru-RU" smtClean="0">
              <a:cs typeface="Andalus" pitchFamily="18" charset="0"/>
            </a:endParaRPr>
          </a:p>
          <a:p>
            <a:pPr eaLnBrk="1" hangingPunct="1">
              <a:lnSpc>
                <a:spcPct val="90000"/>
              </a:lnSpc>
            </a:pPr>
            <a:endParaRPr lang="en-US" altLang="ru-RU" smtClean="0">
              <a:cs typeface="Andalus" pitchFamily="18" charset="0"/>
            </a:endParaRPr>
          </a:p>
          <a:p>
            <a:pPr eaLnBrk="1" hangingPunct="1">
              <a:lnSpc>
                <a:spcPct val="90000"/>
              </a:lnSpc>
            </a:pPr>
            <a:endParaRPr lang="en-US" altLang="ru-RU" smtClean="0">
              <a:cs typeface="Andalus" pitchFamily="18" charset="0"/>
            </a:endParaRPr>
          </a:p>
        </p:txBody>
      </p:sp>
      <p:pic>
        <p:nvPicPr>
          <p:cNvPr id="66566" name="Picture 4" descr="C:\Users\FIZAL\Pictures\CaptureFSD.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3276600"/>
            <a:ext cx="73914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567" name="Picture 2" descr="C:\Users\FIZAL\Pictures\Capturetable.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 y="3962400"/>
            <a:ext cx="7391400"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sz="half" idx="1"/>
          </p:nvPr>
        </p:nvSpPr>
        <p:spPr>
          <a:xfrm>
            <a:off x="152400" y="381000"/>
            <a:ext cx="4953000" cy="5745163"/>
          </a:xfrm>
        </p:spPr>
        <p:txBody>
          <a:bodyPr/>
          <a:lstStyle/>
          <a:p>
            <a:pPr eaLnBrk="1" hangingPunct="1">
              <a:buFontTx/>
              <a:buNone/>
            </a:pPr>
            <a:r>
              <a:rPr lang="en-US" altLang="ru-RU" b="1" smtClean="0">
                <a:solidFill>
                  <a:schemeClr val="hlink"/>
                </a:solidFill>
                <a:cs typeface="Andalus" pitchFamily="18" charset="0"/>
              </a:rPr>
              <a:t>Ferrous sulfate.</a:t>
            </a:r>
          </a:p>
          <a:p>
            <a:pPr eaLnBrk="1" hangingPunct="1"/>
            <a:r>
              <a:rPr lang="en-US" altLang="ru-RU" b="1" smtClean="0">
                <a:cs typeface="Andalus" pitchFamily="18" charset="0"/>
              </a:rPr>
              <a:t>Dosage:</a:t>
            </a:r>
            <a:r>
              <a:rPr lang="en-US" altLang="ru-RU" smtClean="0">
                <a:cs typeface="Andalus" pitchFamily="18" charset="0"/>
              </a:rPr>
              <a:t> 325 mg tid, which provides 180 mg of iron daily of which 10mg is usually absorbed.</a:t>
            </a:r>
          </a:p>
          <a:p>
            <a:pPr eaLnBrk="1" hangingPunct="1"/>
            <a:r>
              <a:rPr lang="en-US" altLang="ru-RU" smtClean="0">
                <a:cs typeface="Andalus" pitchFamily="18" charset="0"/>
              </a:rPr>
              <a:t>Patients who cannot tolerate iron on an empty stomach should take it with food.</a:t>
            </a:r>
          </a:p>
          <a:p>
            <a:pPr eaLnBrk="1" hangingPunct="1"/>
            <a:r>
              <a:rPr lang="en-US" altLang="ru-RU" b="1" smtClean="0">
                <a:cs typeface="Andalus" pitchFamily="18" charset="0"/>
              </a:rPr>
              <a:t>Administration</a:t>
            </a:r>
            <a:r>
              <a:rPr lang="en-US" altLang="ru-RU" smtClean="0">
                <a:cs typeface="Andalus" pitchFamily="18" charset="0"/>
              </a:rPr>
              <a:t>:    PO</a:t>
            </a:r>
          </a:p>
          <a:p>
            <a:pPr eaLnBrk="1" hangingPunct="1"/>
            <a:endParaRPr lang="en-US" altLang="ru-RU" smtClean="0">
              <a:cs typeface="Andalus" pitchFamily="18" charset="0"/>
            </a:endParaRPr>
          </a:p>
          <a:p>
            <a:pPr eaLnBrk="1" hangingPunct="1"/>
            <a:endParaRPr lang="en-US" altLang="ru-RU" smtClean="0">
              <a:cs typeface="Andalus" pitchFamily="18" charset="0"/>
            </a:endParaRPr>
          </a:p>
        </p:txBody>
      </p:sp>
      <p:pic>
        <p:nvPicPr>
          <p:cNvPr id="67587" name="Picture 1" descr="C:\Users\FIZAL\Pictures\Capture4.PNG"/>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5181600" y="1752600"/>
            <a:ext cx="2781300" cy="3505200"/>
          </a:xfrm>
        </p:spPr>
      </p:pic>
      <p:pic>
        <p:nvPicPr>
          <p:cNvPr id="2" name="Picture 1" descr="red-blood-cells.jpg"/>
          <p:cNvPicPr>
            <a:picLocks noChangeAspect="1"/>
          </p:cNvPicPr>
          <p:nvPr/>
        </p:nvPicPr>
        <p:blipFill>
          <a:blip r:embed="rId3" cstate="print"/>
          <a:stretch>
            <a:fillRect/>
          </a:stretch>
        </p:blipFill>
        <p:spPr>
          <a:xfrm>
            <a:off x="7537450" y="6350"/>
            <a:ext cx="1600200" cy="6858000"/>
          </a:xfrm>
          <a:prstGeom prst="rect">
            <a:avLst/>
          </a:prstGeom>
          <a:effectLst>
            <a:softEdge rad="317500"/>
          </a:effectLst>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a:xfrm>
            <a:off x="457200" y="274638"/>
            <a:ext cx="7315200" cy="1143000"/>
          </a:xfrm>
        </p:spPr>
        <p:txBody>
          <a:bodyPr/>
          <a:lstStyle/>
          <a:p>
            <a:pPr eaLnBrk="1" hangingPunct="1"/>
            <a:r>
              <a:rPr lang="en-US" altLang="ru-RU" sz="4000" smtClean="0"/>
              <a:t>GENERAL MECHANISM OF ACTION OF IRON SUPPLEMENT</a:t>
            </a:r>
          </a:p>
        </p:txBody>
      </p:sp>
      <p:sp>
        <p:nvSpPr>
          <p:cNvPr id="24579" name="Rectangle 3"/>
          <p:cNvSpPr>
            <a:spLocks noGrp="1" noChangeArrowheads="1"/>
          </p:cNvSpPr>
          <p:nvPr>
            <p:ph type="body" idx="1"/>
          </p:nvPr>
        </p:nvSpPr>
        <p:spPr>
          <a:xfrm>
            <a:off x="457200" y="1600200"/>
            <a:ext cx="7696200" cy="4525963"/>
          </a:xfrm>
        </p:spPr>
        <p:txBody>
          <a:bodyPr/>
          <a:lstStyle/>
          <a:p>
            <a:pPr eaLnBrk="1" hangingPunct="1">
              <a:lnSpc>
                <a:spcPct val="90000"/>
              </a:lnSpc>
              <a:defRPr/>
            </a:pPr>
            <a:r>
              <a:rPr lang="en-US" dirty="0" smtClean="0">
                <a:latin typeface="+mj-lt"/>
                <a:cs typeface="Andalus" pitchFamily="18" charset="-78"/>
              </a:rPr>
              <a:t> During the process of absorption, oxygen combines with iron and is transported into the plasma portion of blood by binding to </a:t>
            </a:r>
            <a:r>
              <a:rPr lang="en-US" dirty="0" err="1" smtClean="0">
                <a:latin typeface="+mj-lt"/>
                <a:cs typeface="Andalus" pitchFamily="18" charset="-78"/>
              </a:rPr>
              <a:t>transferrin</a:t>
            </a:r>
            <a:r>
              <a:rPr lang="en-US" dirty="0" smtClean="0">
                <a:latin typeface="+mj-lt"/>
                <a:cs typeface="Andalus" pitchFamily="18" charset="-78"/>
              </a:rPr>
              <a:t>.</a:t>
            </a:r>
          </a:p>
          <a:p>
            <a:pPr eaLnBrk="1" hangingPunct="1">
              <a:lnSpc>
                <a:spcPct val="90000"/>
              </a:lnSpc>
              <a:defRPr/>
            </a:pPr>
            <a:r>
              <a:rPr lang="en-US" dirty="0" smtClean="0">
                <a:latin typeface="+mj-lt"/>
                <a:cs typeface="Andalus" pitchFamily="18" charset="-78"/>
              </a:rPr>
              <a:t> From there, iron and </a:t>
            </a:r>
            <a:r>
              <a:rPr lang="en-US" dirty="0" err="1" smtClean="0">
                <a:latin typeface="+mj-lt"/>
                <a:cs typeface="Andalus" pitchFamily="18" charset="-78"/>
              </a:rPr>
              <a:t>transferrin</a:t>
            </a:r>
            <a:r>
              <a:rPr lang="en-US" dirty="0" smtClean="0">
                <a:latin typeface="+mj-lt"/>
                <a:cs typeface="Andalus" pitchFamily="18" charset="-78"/>
              </a:rPr>
              <a:t> are used in the production of hemoglobin (the molecule that transports oxygen in the blood) and </a:t>
            </a:r>
            <a:r>
              <a:rPr lang="en-US" dirty="0" err="1" smtClean="0">
                <a:latin typeface="+mj-lt"/>
                <a:cs typeface="Andalus" pitchFamily="18" charset="-78"/>
              </a:rPr>
              <a:t>myoglobin</a:t>
            </a:r>
            <a:r>
              <a:rPr lang="en-US" dirty="0" smtClean="0">
                <a:latin typeface="+mj-lt"/>
                <a:cs typeface="Andalus" pitchFamily="18" charset="-78"/>
              </a:rPr>
              <a:t>( helps your muscle cells store oxygen.)</a:t>
            </a:r>
          </a:p>
          <a:p>
            <a:pPr eaLnBrk="1" hangingPunct="1">
              <a:lnSpc>
                <a:spcPct val="90000"/>
              </a:lnSpc>
              <a:defRPr/>
            </a:pPr>
            <a:endParaRPr lang="en-US" dirty="0" smtClean="0">
              <a:latin typeface="+mj-lt"/>
              <a:cs typeface="Andalus" pitchFamily="18" charset="-78"/>
            </a:endParaRPr>
          </a:p>
          <a:p>
            <a:pPr eaLnBrk="1" hangingPunct="1">
              <a:defRPr/>
            </a:pPr>
            <a:endParaRPr lang="en-US" dirty="0" smtClean="0">
              <a:latin typeface="+mj-lt"/>
              <a:cs typeface="Andalus" pitchFamily="18" charset="-78"/>
            </a:endParaRPr>
          </a:p>
        </p:txBody>
      </p:sp>
      <p:pic>
        <p:nvPicPr>
          <p:cNvPr id="2" name="Picture 1" descr="red-blood-cells.jpg"/>
          <p:cNvPicPr>
            <a:picLocks noChangeAspect="1"/>
          </p:cNvPicPr>
          <p:nvPr/>
        </p:nvPicPr>
        <p:blipFill>
          <a:blip r:embed="rId2" cstate="print"/>
          <a:stretch>
            <a:fillRect/>
          </a:stretch>
        </p:blipFill>
        <p:spPr>
          <a:xfrm>
            <a:off x="7537450" y="6350"/>
            <a:ext cx="1600200" cy="6858000"/>
          </a:xfrm>
          <a:prstGeom prst="rect">
            <a:avLst/>
          </a:prstGeom>
          <a:effectLst>
            <a:softEdge rad="317500"/>
          </a:effectLst>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red-blood-cells.jpg"/>
          <p:cNvPicPr>
            <a:picLocks noChangeAspect="1"/>
          </p:cNvPicPr>
          <p:nvPr/>
        </p:nvPicPr>
        <p:blipFill>
          <a:blip r:embed="rId2" cstate="print"/>
          <a:stretch>
            <a:fillRect/>
          </a:stretch>
        </p:blipFill>
        <p:spPr>
          <a:xfrm>
            <a:off x="7537450" y="6350"/>
            <a:ext cx="1600200" cy="6858000"/>
          </a:xfrm>
          <a:prstGeom prst="rect">
            <a:avLst/>
          </a:prstGeom>
          <a:effectLst>
            <a:softEdge rad="317500"/>
          </a:effectLst>
        </p:spPr>
      </p:pic>
      <p:sp>
        <p:nvSpPr>
          <p:cNvPr id="69635" name="Title 1"/>
          <p:cNvSpPr>
            <a:spLocks noGrp="1"/>
          </p:cNvSpPr>
          <p:nvPr>
            <p:ph type="title" idx="4294967295"/>
          </p:nvPr>
        </p:nvSpPr>
        <p:spPr>
          <a:xfrm>
            <a:off x="609600" y="1066800"/>
            <a:ext cx="7620000" cy="411163"/>
          </a:xfrm>
        </p:spPr>
        <p:txBody>
          <a:bodyPr anchor="b"/>
          <a:lstStyle/>
          <a:p>
            <a:r>
              <a:rPr lang="en-US" altLang="ru-RU" sz="4200" b="1" smtClean="0">
                <a:solidFill>
                  <a:schemeClr val="hlink"/>
                </a:solidFill>
              </a:rPr>
              <a:t>TREATMENT FOR 6-24 MONTHS</a:t>
            </a:r>
          </a:p>
        </p:txBody>
      </p:sp>
      <p:sp>
        <p:nvSpPr>
          <p:cNvPr id="69636" name="Content Placeholder 2"/>
          <p:cNvSpPr>
            <a:spLocks noGrp="1"/>
          </p:cNvSpPr>
          <p:nvPr>
            <p:ph sz="quarter" idx="4294967295"/>
          </p:nvPr>
        </p:nvSpPr>
        <p:spPr>
          <a:xfrm>
            <a:off x="304800" y="1524000"/>
            <a:ext cx="8229600" cy="4525963"/>
          </a:xfrm>
        </p:spPr>
        <p:txBody>
          <a:bodyPr/>
          <a:lstStyle/>
          <a:p>
            <a:pPr marL="273050" indent="-273050"/>
            <a:endParaRPr lang="en-US" altLang="ru-RU" smtClean="0"/>
          </a:p>
          <a:p>
            <a:pPr marL="273050" indent="-273050"/>
            <a:endParaRPr lang="en-US" altLang="ru-RU" smtClean="0"/>
          </a:p>
        </p:txBody>
      </p:sp>
      <p:graphicFrame>
        <p:nvGraphicFramePr>
          <p:cNvPr id="51225" name="Group 25"/>
          <p:cNvGraphicFramePr>
            <a:graphicFrameLocks noGrp="1"/>
          </p:cNvGraphicFramePr>
          <p:nvPr/>
        </p:nvGraphicFramePr>
        <p:xfrm>
          <a:off x="228600" y="2133600"/>
          <a:ext cx="7696200" cy="3200400"/>
        </p:xfrm>
        <a:graphic>
          <a:graphicData uri="http://schemas.openxmlformats.org/drawingml/2006/table">
            <a:tbl>
              <a:tblPr/>
              <a:tblGrid>
                <a:gridCol w="2028825">
                  <a:extLst>
                    <a:ext uri="{9D8B030D-6E8A-4147-A177-3AD203B41FA5}">
                      <a16:colId xmlns:a16="http://schemas.microsoft.com/office/drawing/2014/main" val="20000"/>
                    </a:ext>
                  </a:extLst>
                </a:gridCol>
                <a:gridCol w="2762250">
                  <a:extLst>
                    <a:ext uri="{9D8B030D-6E8A-4147-A177-3AD203B41FA5}">
                      <a16:colId xmlns:a16="http://schemas.microsoft.com/office/drawing/2014/main" val="20001"/>
                    </a:ext>
                  </a:extLst>
                </a:gridCol>
                <a:gridCol w="2905125">
                  <a:extLst>
                    <a:ext uri="{9D8B030D-6E8A-4147-A177-3AD203B41FA5}">
                      <a16:colId xmlns:a16="http://schemas.microsoft.com/office/drawing/2014/main" val="20002"/>
                    </a:ext>
                  </a:extLst>
                </a:gridCol>
              </a:tblGrid>
              <a:tr h="787400">
                <a:tc>
                  <a:txBody>
                    <a:bodyPr/>
                    <a:lstStyle/>
                    <a:p>
                      <a:pPr marL="0" marR="0" lvl="0" indent="0" algn="l" defTabSz="914400" rtl="0" eaLnBrk="0" fontAlgn="base" latinLnBrk="0" hangingPunct="0">
                        <a:lnSpc>
                          <a:spcPct val="150000"/>
                        </a:lnSpc>
                        <a:spcBef>
                          <a:spcPct val="0"/>
                        </a:spcBef>
                        <a:spcAft>
                          <a:spcPct val="0"/>
                        </a:spcAft>
                        <a:buClrTx/>
                        <a:buSzTx/>
                        <a:buFontTx/>
                        <a:buNone/>
                        <a:tabLst/>
                      </a:pPr>
                      <a:r>
                        <a:rPr kumimoji="0" lang="en-IN" sz="28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Dosage</a:t>
                      </a:r>
                      <a:endParaRPr kumimoji="0" lang="en-US" sz="2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50000"/>
                        </a:lnSpc>
                        <a:spcBef>
                          <a:spcPct val="0"/>
                        </a:spcBef>
                        <a:spcAft>
                          <a:spcPct val="0"/>
                        </a:spcAft>
                        <a:buClrTx/>
                        <a:buSzTx/>
                        <a:buFontTx/>
                        <a:buNone/>
                        <a:tabLst/>
                      </a:pPr>
                      <a:r>
                        <a:rPr kumimoji="0" lang="en-IN" sz="28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Birth-weight category</a:t>
                      </a:r>
                      <a:endParaRPr kumimoji="0" lang="en-US" sz="2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50000"/>
                        </a:lnSpc>
                        <a:spcBef>
                          <a:spcPct val="0"/>
                        </a:spcBef>
                        <a:spcAft>
                          <a:spcPct val="0"/>
                        </a:spcAft>
                        <a:buClrTx/>
                        <a:buSzTx/>
                        <a:buFontTx/>
                        <a:buNone/>
                        <a:tabLst/>
                      </a:pPr>
                      <a:r>
                        <a:rPr kumimoji="0" lang="en-IN" sz="28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Duration</a:t>
                      </a:r>
                      <a:endParaRPr kumimoji="0" lang="en-US" sz="2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574800">
                <a:tc>
                  <a:txBody>
                    <a:bodyPr/>
                    <a:lstStyle/>
                    <a:p>
                      <a:pPr marL="0" marR="0" lvl="0" indent="0" algn="l" defTabSz="914400" rtl="0" eaLnBrk="0" fontAlgn="base" latinLnBrk="0" hangingPunct="0">
                        <a:lnSpc>
                          <a:spcPct val="150000"/>
                        </a:lnSpc>
                        <a:spcBef>
                          <a:spcPct val="0"/>
                        </a:spcBef>
                        <a:spcAft>
                          <a:spcPct val="0"/>
                        </a:spcAft>
                        <a:buClrTx/>
                        <a:buSzTx/>
                        <a:buFontTx/>
                        <a:buNone/>
                        <a:tabLst/>
                      </a:pPr>
                      <a:r>
                        <a:rPr kumimoji="0" lang="en-IN" sz="28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12.5 mg iron + 50 ug folic acid daily</a:t>
                      </a:r>
                      <a:endParaRPr kumimoji="0" lang="en-US" sz="2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50000"/>
                        </a:lnSpc>
                        <a:spcBef>
                          <a:spcPct val="0"/>
                        </a:spcBef>
                        <a:spcAft>
                          <a:spcPct val="0"/>
                        </a:spcAft>
                        <a:buClrTx/>
                        <a:buSzTx/>
                        <a:buFontTx/>
                        <a:buNone/>
                        <a:tabLst/>
                      </a:pPr>
                      <a:r>
                        <a:rPr kumimoji="0" lang="en-IN" sz="28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Normal </a:t>
                      </a:r>
                      <a:endParaRPr kumimoji="0" lang="en-US" sz="2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p>
                      <a:pPr marL="0" marR="0" lvl="0" indent="0" algn="l" defTabSz="914400" rtl="0" eaLnBrk="0" fontAlgn="base" latinLnBrk="0" hangingPunct="0">
                        <a:lnSpc>
                          <a:spcPct val="150000"/>
                        </a:lnSpc>
                        <a:spcBef>
                          <a:spcPct val="0"/>
                        </a:spcBef>
                        <a:spcAft>
                          <a:spcPct val="0"/>
                        </a:spcAft>
                        <a:buClrTx/>
                        <a:buSzTx/>
                        <a:buFontTx/>
                        <a:buNone/>
                        <a:tabLst/>
                      </a:pPr>
                      <a:r>
                        <a:rPr kumimoji="0" lang="en-IN" sz="28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Low birth weight (&lt;2500 g)</a:t>
                      </a:r>
                      <a:endParaRPr kumimoji="0" lang="en-US" sz="2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50000"/>
                        </a:lnSpc>
                        <a:spcBef>
                          <a:spcPct val="0"/>
                        </a:spcBef>
                        <a:spcAft>
                          <a:spcPct val="0"/>
                        </a:spcAft>
                        <a:buClrTx/>
                        <a:buSzTx/>
                        <a:buFontTx/>
                        <a:buNone/>
                        <a:tabLst/>
                      </a:pPr>
                      <a:r>
                        <a:rPr kumimoji="0" lang="en-IN" sz="28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6-24 months of age</a:t>
                      </a:r>
                      <a:endParaRPr kumimoji="0" lang="en-US" sz="2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p>
                      <a:pPr marL="0" marR="0" lvl="0" indent="0" algn="l" defTabSz="914400" rtl="0" eaLnBrk="0" fontAlgn="base" latinLnBrk="0" hangingPunct="0">
                        <a:lnSpc>
                          <a:spcPct val="150000"/>
                        </a:lnSpc>
                        <a:spcBef>
                          <a:spcPct val="0"/>
                        </a:spcBef>
                        <a:spcAft>
                          <a:spcPct val="0"/>
                        </a:spcAft>
                        <a:buClrTx/>
                        <a:buSzTx/>
                        <a:buFontTx/>
                        <a:buNone/>
                        <a:tabLst/>
                      </a:pPr>
                      <a:r>
                        <a:rPr kumimoji="0" lang="en-IN" sz="28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2-24 months of age</a:t>
                      </a:r>
                      <a:endParaRPr kumimoji="0" lang="en-US" sz="2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red-blood-cells.jpg"/>
          <p:cNvPicPr>
            <a:picLocks noChangeAspect="1"/>
          </p:cNvPicPr>
          <p:nvPr/>
        </p:nvPicPr>
        <p:blipFill>
          <a:blip r:embed="rId2" cstate="print"/>
          <a:stretch>
            <a:fillRect/>
          </a:stretch>
        </p:blipFill>
        <p:spPr>
          <a:xfrm>
            <a:off x="7537450" y="6350"/>
            <a:ext cx="1600200" cy="6858000"/>
          </a:xfrm>
          <a:prstGeom prst="rect">
            <a:avLst/>
          </a:prstGeom>
          <a:effectLst>
            <a:softEdge rad="317500"/>
          </a:effectLst>
        </p:spPr>
      </p:pic>
      <p:graphicFrame>
        <p:nvGraphicFramePr>
          <p:cNvPr id="4" name="Table 3"/>
          <p:cNvGraphicFramePr>
            <a:graphicFrameLocks noGrp="1"/>
          </p:cNvGraphicFramePr>
          <p:nvPr/>
        </p:nvGraphicFramePr>
        <p:xfrm>
          <a:off x="228600" y="1371600"/>
          <a:ext cx="8382000" cy="2590800"/>
        </p:xfrm>
        <a:graphic>
          <a:graphicData uri="http://schemas.openxmlformats.org/drawingml/2006/table">
            <a:tbl>
              <a:tblPr/>
              <a:tblGrid>
                <a:gridCol w="4191000">
                  <a:extLst>
                    <a:ext uri="{9D8B030D-6E8A-4147-A177-3AD203B41FA5}">
                      <a16:colId xmlns:a16="http://schemas.microsoft.com/office/drawing/2014/main" val="20000"/>
                    </a:ext>
                  </a:extLst>
                </a:gridCol>
                <a:gridCol w="4191000">
                  <a:extLst>
                    <a:ext uri="{9D8B030D-6E8A-4147-A177-3AD203B41FA5}">
                      <a16:colId xmlns:a16="http://schemas.microsoft.com/office/drawing/2014/main" val="20001"/>
                    </a:ext>
                  </a:extLst>
                </a:gridCol>
              </a:tblGrid>
              <a:tr h="647700">
                <a:tc>
                  <a:txBody>
                    <a:bodyPr/>
                    <a:lstStyle/>
                    <a:p>
                      <a:pPr marL="0" marR="0" lvl="0" indent="0" algn="l" defTabSz="914400" rtl="0" eaLnBrk="0" fontAlgn="base" latinLnBrk="0" hangingPunct="0">
                        <a:lnSpc>
                          <a:spcPct val="150000"/>
                        </a:lnSpc>
                        <a:spcBef>
                          <a:spcPct val="0"/>
                        </a:spcBef>
                        <a:spcAft>
                          <a:spcPct val="0"/>
                        </a:spcAft>
                        <a:buClrTx/>
                        <a:buSzTx/>
                        <a:buFontTx/>
                        <a:buNone/>
                        <a:tabLst/>
                      </a:pPr>
                      <a:r>
                        <a:rPr kumimoji="0" lang="en-IN" sz="28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GROUP</a:t>
                      </a:r>
                      <a:endParaRPr kumimoji="0" lang="en-US" sz="2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50000"/>
                        </a:lnSpc>
                        <a:spcBef>
                          <a:spcPct val="0"/>
                        </a:spcBef>
                        <a:spcAft>
                          <a:spcPct val="0"/>
                        </a:spcAft>
                        <a:buClrTx/>
                        <a:buSzTx/>
                        <a:buFontTx/>
                        <a:buNone/>
                        <a:tabLst/>
                      </a:pPr>
                      <a:r>
                        <a:rPr kumimoji="0" lang="en-IN" sz="28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DOSAGE/day</a:t>
                      </a:r>
                      <a:endParaRPr kumimoji="0" lang="en-US" sz="2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647700">
                <a:tc>
                  <a:txBody>
                    <a:bodyPr/>
                    <a:lstStyle/>
                    <a:p>
                      <a:pPr marL="0" marR="0" lvl="0" indent="0" algn="l" defTabSz="914400" rtl="0" eaLnBrk="0" fontAlgn="base" latinLnBrk="0" hangingPunct="0">
                        <a:lnSpc>
                          <a:spcPct val="150000"/>
                        </a:lnSpc>
                        <a:spcBef>
                          <a:spcPct val="0"/>
                        </a:spcBef>
                        <a:spcAft>
                          <a:spcPct val="0"/>
                        </a:spcAft>
                        <a:buClrTx/>
                        <a:buSzTx/>
                        <a:buFontTx/>
                        <a:buNone/>
                        <a:tabLst/>
                      </a:pPr>
                      <a:r>
                        <a:rPr kumimoji="0" lang="en-IN" sz="28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Children 2-5 years</a:t>
                      </a:r>
                      <a:endParaRPr kumimoji="0" lang="en-US" sz="2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50000"/>
                        </a:lnSpc>
                        <a:spcBef>
                          <a:spcPct val="0"/>
                        </a:spcBef>
                        <a:spcAft>
                          <a:spcPct val="0"/>
                        </a:spcAft>
                        <a:buClrTx/>
                        <a:buSzTx/>
                        <a:buFontTx/>
                        <a:buNone/>
                        <a:tabLst/>
                      </a:pPr>
                      <a:r>
                        <a:rPr kumimoji="0" lang="en-IN" sz="28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20-30 mg iron</a:t>
                      </a:r>
                      <a:endParaRPr kumimoji="0" lang="en-US" sz="2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647700">
                <a:tc>
                  <a:txBody>
                    <a:bodyPr/>
                    <a:lstStyle/>
                    <a:p>
                      <a:pPr marL="0" marR="0" lvl="0" indent="0" algn="l" defTabSz="914400" rtl="0" eaLnBrk="0" fontAlgn="base" latinLnBrk="0" hangingPunct="0">
                        <a:lnSpc>
                          <a:spcPct val="150000"/>
                        </a:lnSpc>
                        <a:spcBef>
                          <a:spcPct val="0"/>
                        </a:spcBef>
                        <a:spcAft>
                          <a:spcPct val="0"/>
                        </a:spcAft>
                        <a:buClrTx/>
                        <a:buSzTx/>
                        <a:buFontTx/>
                        <a:buNone/>
                        <a:tabLst/>
                      </a:pPr>
                      <a:r>
                        <a:rPr kumimoji="0" lang="en-IN" sz="28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Children 6-11 years</a:t>
                      </a:r>
                      <a:endParaRPr kumimoji="0" lang="en-US" sz="2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50000"/>
                        </a:lnSpc>
                        <a:spcBef>
                          <a:spcPct val="0"/>
                        </a:spcBef>
                        <a:spcAft>
                          <a:spcPct val="0"/>
                        </a:spcAft>
                        <a:buClrTx/>
                        <a:buSzTx/>
                        <a:buFontTx/>
                        <a:buNone/>
                        <a:tabLst/>
                      </a:pPr>
                      <a:r>
                        <a:rPr kumimoji="0" lang="en-IN" sz="28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30-60 mg iron</a:t>
                      </a:r>
                      <a:endParaRPr kumimoji="0" lang="en-US" sz="2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647700">
                <a:tc>
                  <a:txBody>
                    <a:bodyPr/>
                    <a:lstStyle/>
                    <a:p>
                      <a:pPr marL="0" marR="0" lvl="0" indent="0" algn="l" defTabSz="914400" rtl="0" eaLnBrk="0" fontAlgn="base" latinLnBrk="0" hangingPunct="0">
                        <a:lnSpc>
                          <a:spcPct val="150000"/>
                        </a:lnSpc>
                        <a:spcBef>
                          <a:spcPct val="0"/>
                        </a:spcBef>
                        <a:spcAft>
                          <a:spcPct val="0"/>
                        </a:spcAft>
                        <a:buClrTx/>
                        <a:buSzTx/>
                        <a:buFontTx/>
                        <a:buNone/>
                        <a:tabLst/>
                      </a:pPr>
                      <a:r>
                        <a:rPr kumimoji="0" lang="en-IN" sz="28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Adolescents and adults</a:t>
                      </a:r>
                      <a:endParaRPr kumimoji="0" lang="en-US" sz="2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50000"/>
                        </a:lnSpc>
                        <a:spcBef>
                          <a:spcPct val="0"/>
                        </a:spcBef>
                        <a:spcAft>
                          <a:spcPct val="0"/>
                        </a:spcAft>
                        <a:buClrTx/>
                        <a:buSzTx/>
                        <a:buFontTx/>
                        <a:buNone/>
                        <a:tabLst/>
                      </a:pPr>
                      <a:r>
                        <a:rPr kumimoji="0" lang="en-IN" sz="28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60 mg iron </a:t>
                      </a:r>
                      <a:endParaRPr kumimoji="0" lang="en-US" sz="2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
        <p:nvSpPr>
          <p:cNvPr id="70676" name="Title 4"/>
          <p:cNvSpPr>
            <a:spLocks noGrp="1"/>
          </p:cNvSpPr>
          <p:nvPr>
            <p:ph type="title" idx="4294967295"/>
          </p:nvPr>
        </p:nvSpPr>
        <p:spPr/>
        <p:txBody>
          <a:bodyPr anchor="b"/>
          <a:lstStyle/>
          <a:p>
            <a:r>
              <a:rPr lang="en-US" altLang="ru-RU" b="1" smtClean="0">
                <a:solidFill>
                  <a:schemeClr val="hlink"/>
                </a:solidFill>
              </a:rPr>
              <a:t>TREATMENT OF MILD &amp;MODERATE ANEMIA</a:t>
            </a:r>
          </a:p>
        </p:txBody>
      </p:sp>
      <p:sp>
        <p:nvSpPr>
          <p:cNvPr id="70677" name="Content Placeholder 5"/>
          <p:cNvSpPr>
            <a:spLocks noGrp="1"/>
          </p:cNvSpPr>
          <p:nvPr>
            <p:ph sz="quarter" idx="4294967295"/>
          </p:nvPr>
        </p:nvSpPr>
        <p:spPr>
          <a:xfrm>
            <a:off x="381000" y="4191000"/>
            <a:ext cx="8229600" cy="2011363"/>
          </a:xfrm>
        </p:spPr>
        <p:txBody>
          <a:bodyPr/>
          <a:lstStyle/>
          <a:p>
            <a:pPr marL="273050" indent="-273050">
              <a:lnSpc>
                <a:spcPct val="90000"/>
              </a:lnSpc>
            </a:pPr>
            <a:r>
              <a:rPr lang="en-US" altLang="ru-RU" sz="2400" smtClean="0"/>
              <a:t>Anemia will be corrected within 2 to 4 months if appropriate iron dosages are administered and underlying cause of iron deficiency is corrected.</a:t>
            </a:r>
          </a:p>
          <a:p>
            <a:pPr marL="273050" indent="-273050">
              <a:lnSpc>
                <a:spcPct val="90000"/>
              </a:lnSpc>
            </a:pPr>
            <a:r>
              <a:rPr lang="en-US" altLang="ru-RU" sz="2400" smtClean="0"/>
              <a:t>Continue iron therapy an additional 4 to 6 months (adults) after the hemoglobin normalizes to replenish the iron stores.</a:t>
            </a:r>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red-blood-cells.jpg"/>
          <p:cNvPicPr>
            <a:picLocks noChangeAspect="1"/>
          </p:cNvPicPr>
          <p:nvPr/>
        </p:nvPicPr>
        <p:blipFill>
          <a:blip r:embed="rId2" cstate="print"/>
          <a:stretch>
            <a:fillRect/>
          </a:stretch>
        </p:blipFill>
        <p:spPr>
          <a:xfrm>
            <a:off x="7537450" y="6350"/>
            <a:ext cx="1600200" cy="6858000"/>
          </a:xfrm>
          <a:prstGeom prst="rect">
            <a:avLst/>
          </a:prstGeom>
          <a:effectLst>
            <a:softEdge rad="317500"/>
          </a:effectLst>
        </p:spPr>
      </p:pic>
      <p:sp>
        <p:nvSpPr>
          <p:cNvPr id="71683" name="Title 1"/>
          <p:cNvSpPr>
            <a:spLocks noGrp="1"/>
          </p:cNvSpPr>
          <p:nvPr>
            <p:ph type="title" idx="4294967295"/>
          </p:nvPr>
        </p:nvSpPr>
        <p:spPr>
          <a:xfrm>
            <a:off x="457200" y="0"/>
            <a:ext cx="8229600" cy="838200"/>
          </a:xfrm>
        </p:spPr>
        <p:txBody>
          <a:bodyPr anchor="b"/>
          <a:lstStyle/>
          <a:p>
            <a:r>
              <a:rPr lang="en-US" altLang="ru-RU" sz="3600" b="1" smtClean="0">
                <a:solidFill>
                  <a:schemeClr val="hlink"/>
                </a:solidFill>
              </a:rPr>
              <a:t>TREATMENT OF SEVERE ANEMIA</a:t>
            </a:r>
          </a:p>
        </p:txBody>
      </p:sp>
      <p:sp>
        <p:nvSpPr>
          <p:cNvPr id="71684" name="Content Placeholder 3"/>
          <p:cNvSpPr>
            <a:spLocks noGrp="1"/>
          </p:cNvSpPr>
          <p:nvPr>
            <p:ph sz="quarter" idx="4294967295"/>
          </p:nvPr>
        </p:nvSpPr>
        <p:spPr>
          <a:xfrm>
            <a:off x="0" y="6019800"/>
            <a:ext cx="8915400" cy="838200"/>
          </a:xfrm>
        </p:spPr>
        <p:txBody>
          <a:bodyPr/>
          <a:lstStyle/>
          <a:p>
            <a:pPr marL="273050" indent="-273050">
              <a:buFontTx/>
              <a:buNone/>
            </a:pPr>
            <a:r>
              <a:rPr lang="en-IN" altLang="ru-RU" sz="2000" smtClean="0">
                <a:solidFill>
                  <a:srgbClr val="FF9900"/>
                </a:solidFill>
              </a:rPr>
              <a:t>After completing 3 months of therapeutic supplementation, pregnant women and infants should continue preventive supplementation program</a:t>
            </a:r>
            <a:endParaRPr lang="en-US" altLang="ru-RU" sz="2000" smtClean="0">
              <a:solidFill>
                <a:srgbClr val="FF9900"/>
              </a:solidFill>
            </a:endParaRPr>
          </a:p>
        </p:txBody>
      </p:sp>
      <p:graphicFrame>
        <p:nvGraphicFramePr>
          <p:cNvPr id="53277" name="Group 29"/>
          <p:cNvGraphicFramePr>
            <a:graphicFrameLocks noGrp="1"/>
          </p:cNvGraphicFramePr>
          <p:nvPr/>
        </p:nvGraphicFramePr>
        <p:xfrm>
          <a:off x="381000" y="914400"/>
          <a:ext cx="7696200" cy="5029200"/>
        </p:xfrm>
        <a:graphic>
          <a:graphicData uri="http://schemas.openxmlformats.org/drawingml/2006/table">
            <a:tbl>
              <a:tblPr/>
              <a:tblGrid>
                <a:gridCol w="2565400">
                  <a:extLst>
                    <a:ext uri="{9D8B030D-6E8A-4147-A177-3AD203B41FA5}">
                      <a16:colId xmlns:a16="http://schemas.microsoft.com/office/drawing/2014/main" val="20000"/>
                    </a:ext>
                  </a:extLst>
                </a:gridCol>
                <a:gridCol w="2565400">
                  <a:extLst>
                    <a:ext uri="{9D8B030D-6E8A-4147-A177-3AD203B41FA5}">
                      <a16:colId xmlns:a16="http://schemas.microsoft.com/office/drawing/2014/main" val="20001"/>
                    </a:ext>
                  </a:extLst>
                </a:gridCol>
                <a:gridCol w="2565400">
                  <a:extLst>
                    <a:ext uri="{9D8B030D-6E8A-4147-A177-3AD203B41FA5}">
                      <a16:colId xmlns:a16="http://schemas.microsoft.com/office/drawing/2014/main" val="20002"/>
                    </a:ext>
                  </a:extLst>
                </a:gridCol>
              </a:tblGrid>
              <a:tr h="590550">
                <a:tc>
                  <a:txBody>
                    <a:bodyPr/>
                    <a:lstStyle/>
                    <a:p>
                      <a:pPr marL="0" marR="0" lvl="0" indent="0" algn="l" defTabSz="914400" rtl="0" eaLnBrk="0" fontAlgn="base" latinLnBrk="0" hangingPunct="0">
                        <a:lnSpc>
                          <a:spcPct val="150000"/>
                        </a:lnSpc>
                        <a:spcBef>
                          <a:spcPct val="0"/>
                        </a:spcBef>
                        <a:spcAft>
                          <a:spcPct val="0"/>
                        </a:spcAft>
                        <a:buClrTx/>
                        <a:buSzTx/>
                        <a:buFontTx/>
                        <a:buNone/>
                        <a:tabLst/>
                      </a:pPr>
                      <a:r>
                        <a:rPr kumimoji="0" lang="en-IN" sz="2800" b="1" i="0" u="none" strike="noStrike" cap="none" normalizeH="0" baseline="0" smtClean="0">
                          <a:ln>
                            <a:noFill/>
                          </a:ln>
                          <a:solidFill>
                            <a:srgbClr val="FF9900"/>
                          </a:solidFill>
                          <a:effectLst/>
                          <a:latin typeface="Times New Roman" pitchFamily="18" charset="0"/>
                          <a:ea typeface="Calibri" pitchFamily="34" charset="0"/>
                          <a:cs typeface="Times New Roman" pitchFamily="18" charset="0"/>
                        </a:rPr>
                        <a:t>AGE GROUP</a:t>
                      </a:r>
                      <a:endParaRPr kumimoji="0" lang="en-US" sz="2800" b="1" i="0" u="none" strike="noStrike" cap="none" normalizeH="0" baseline="0" smtClean="0">
                        <a:ln>
                          <a:noFill/>
                        </a:ln>
                        <a:solidFill>
                          <a:srgbClr val="FF99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50000"/>
                        </a:lnSpc>
                        <a:spcBef>
                          <a:spcPct val="0"/>
                        </a:spcBef>
                        <a:spcAft>
                          <a:spcPct val="0"/>
                        </a:spcAft>
                        <a:buClrTx/>
                        <a:buSzTx/>
                        <a:buFontTx/>
                        <a:buNone/>
                        <a:tabLst/>
                      </a:pPr>
                      <a:r>
                        <a:rPr kumimoji="0" lang="en-IN" sz="2800" b="1" i="0" u="none" strike="noStrike" cap="none" normalizeH="0" baseline="0" smtClean="0">
                          <a:ln>
                            <a:noFill/>
                          </a:ln>
                          <a:solidFill>
                            <a:srgbClr val="FF9900"/>
                          </a:solidFill>
                          <a:effectLst/>
                          <a:latin typeface="Times New Roman" pitchFamily="18" charset="0"/>
                          <a:ea typeface="Calibri" pitchFamily="34" charset="0"/>
                          <a:cs typeface="Times New Roman" pitchFamily="18" charset="0"/>
                        </a:rPr>
                        <a:t>DOSE</a:t>
                      </a:r>
                      <a:endParaRPr kumimoji="0" lang="en-US" sz="2800" b="1" i="0" u="none" strike="noStrike" cap="none" normalizeH="0" baseline="0" smtClean="0">
                        <a:ln>
                          <a:noFill/>
                        </a:ln>
                        <a:solidFill>
                          <a:srgbClr val="FF99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50000"/>
                        </a:lnSpc>
                        <a:spcBef>
                          <a:spcPct val="0"/>
                        </a:spcBef>
                        <a:spcAft>
                          <a:spcPct val="0"/>
                        </a:spcAft>
                        <a:buClrTx/>
                        <a:buSzTx/>
                        <a:buFontTx/>
                        <a:buNone/>
                        <a:tabLst/>
                      </a:pPr>
                      <a:r>
                        <a:rPr kumimoji="0" lang="en-IN" sz="2800" b="1" i="0" u="none" strike="noStrike" cap="none" normalizeH="0" baseline="0" smtClean="0">
                          <a:ln>
                            <a:noFill/>
                          </a:ln>
                          <a:solidFill>
                            <a:srgbClr val="FF9900"/>
                          </a:solidFill>
                          <a:effectLst/>
                          <a:latin typeface="Times New Roman" pitchFamily="18" charset="0"/>
                          <a:ea typeface="Calibri" pitchFamily="34" charset="0"/>
                          <a:cs typeface="Times New Roman" pitchFamily="18" charset="0"/>
                        </a:rPr>
                        <a:t>DURATION</a:t>
                      </a:r>
                      <a:endParaRPr kumimoji="0" lang="en-US" sz="2800" b="1" i="0" u="none" strike="noStrike" cap="none" normalizeH="0" baseline="0" smtClean="0">
                        <a:ln>
                          <a:noFill/>
                        </a:ln>
                        <a:solidFill>
                          <a:srgbClr val="FF99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100138">
                <a:tc>
                  <a:txBody>
                    <a:bodyPr/>
                    <a:lstStyle/>
                    <a:p>
                      <a:pPr marL="0" marR="0" lvl="0" indent="0" algn="l" defTabSz="914400" rtl="0" eaLnBrk="0" fontAlgn="base" latinLnBrk="0" hangingPunct="0">
                        <a:lnSpc>
                          <a:spcPct val="150000"/>
                        </a:lnSpc>
                        <a:spcBef>
                          <a:spcPct val="0"/>
                        </a:spcBef>
                        <a:spcAft>
                          <a:spcPct val="0"/>
                        </a:spcAft>
                        <a:buClrTx/>
                        <a:buSzTx/>
                        <a:buFontTx/>
                        <a:buNone/>
                        <a:tabLst/>
                      </a:pPr>
                      <a:r>
                        <a:rPr kumimoji="0" lang="en-IN" sz="24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&lt;2 years</a:t>
                      </a:r>
                      <a:endParaRPr kumimoji="0" lang="en-US" sz="24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50000"/>
                        </a:lnSpc>
                        <a:spcBef>
                          <a:spcPct val="0"/>
                        </a:spcBef>
                        <a:spcAft>
                          <a:spcPct val="0"/>
                        </a:spcAft>
                        <a:buClrTx/>
                        <a:buSzTx/>
                        <a:buFontTx/>
                        <a:buNone/>
                        <a:tabLst/>
                      </a:pPr>
                      <a:r>
                        <a:rPr kumimoji="0" lang="en-IN" sz="24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25 mg iron + 100-400 ug folic acid daily</a:t>
                      </a:r>
                      <a:endParaRPr kumimoji="0" lang="en-US" sz="24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50000"/>
                        </a:lnSpc>
                        <a:spcBef>
                          <a:spcPct val="0"/>
                        </a:spcBef>
                        <a:spcAft>
                          <a:spcPct val="0"/>
                        </a:spcAft>
                        <a:buClrTx/>
                        <a:buSzTx/>
                        <a:buFontTx/>
                        <a:buNone/>
                        <a:tabLst/>
                      </a:pPr>
                      <a:r>
                        <a:rPr kumimoji="0" lang="en-IN" sz="24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3 months</a:t>
                      </a:r>
                      <a:endParaRPr kumimoji="0" lang="en-US" sz="24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014413">
                <a:tc>
                  <a:txBody>
                    <a:bodyPr/>
                    <a:lstStyle/>
                    <a:p>
                      <a:pPr marL="0" marR="0" lvl="0" indent="0" algn="l" defTabSz="914400" rtl="0" eaLnBrk="0" fontAlgn="base" latinLnBrk="0" hangingPunct="0">
                        <a:lnSpc>
                          <a:spcPct val="150000"/>
                        </a:lnSpc>
                        <a:spcBef>
                          <a:spcPct val="0"/>
                        </a:spcBef>
                        <a:spcAft>
                          <a:spcPct val="0"/>
                        </a:spcAft>
                        <a:buClrTx/>
                        <a:buSzTx/>
                        <a:buFontTx/>
                        <a:buNone/>
                        <a:tabLst/>
                      </a:pPr>
                      <a:r>
                        <a:rPr kumimoji="0" lang="en-IN" sz="24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2-12 years</a:t>
                      </a:r>
                      <a:endParaRPr kumimoji="0" lang="en-US" sz="24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50000"/>
                        </a:lnSpc>
                        <a:spcBef>
                          <a:spcPct val="0"/>
                        </a:spcBef>
                        <a:spcAft>
                          <a:spcPct val="0"/>
                        </a:spcAft>
                        <a:buClrTx/>
                        <a:buSzTx/>
                        <a:buFontTx/>
                        <a:buNone/>
                        <a:tabLst/>
                      </a:pPr>
                      <a:r>
                        <a:rPr kumimoji="0" lang="en-IN" sz="24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60 mg iron + 400 ug folic acid daily </a:t>
                      </a:r>
                      <a:endParaRPr kumimoji="0" lang="en-US" sz="24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50000"/>
                        </a:lnSpc>
                        <a:spcBef>
                          <a:spcPct val="0"/>
                        </a:spcBef>
                        <a:spcAft>
                          <a:spcPct val="0"/>
                        </a:spcAft>
                        <a:buClrTx/>
                        <a:buSzTx/>
                        <a:buFontTx/>
                        <a:buNone/>
                        <a:tabLst/>
                      </a:pPr>
                      <a:r>
                        <a:rPr kumimoji="0" lang="en-IN" sz="24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3 months</a:t>
                      </a:r>
                      <a:endParaRPr kumimoji="0" lang="en-US" sz="24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520825">
                <a:tc>
                  <a:txBody>
                    <a:bodyPr/>
                    <a:lstStyle/>
                    <a:p>
                      <a:pPr marL="0" marR="0" lvl="0" indent="0" algn="l" defTabSz="914400" rtl="0" eaLnBrk="0" fontAlgn="base" latinLnBrk="0" hangingPunct="0">
                        <a:lnSpc>
                          <a:spcPct val="150000"/>
                        </a:lnSpc>
                        <a:spcBef>
                          <a:spcPct val="0"/>
                        </a:spcBef>
                        <a:spcAft>
                          <a:spcPct val="0"/>
                        </a:spcAft>
                        <a:buClrTx/>
                        <a:buSzTx/>
                        <a:buFontTx/>
                        <a:buNone/>
                        <a:tabLst/>
                      </a:pPr>
                      <a:r>
                        <a:rPr kumimoji="0" lang="en-IN" sz="24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Adolescents and adults, including pregnant women</a:t>
                      </a:r>
                      <a:endParaRPr kumimoji="0" lang="en-US" sz="24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50000"/>
                        </a:lnSpc>
                        <a:spcBef>
                          <a:spcPct val="0"/>
                        </a:spcBef>
                        <a:spcAft>
                          <a:spcPct val="0"/>
                        </a:spcAft>
                        <a:buClrTx/>
                        <a:buSzTx/>
                        <a:buFontTx/>
                        <a:buNone/>
                        <a:tabLst/>
                      </a:pPr>
                      <a:r>
                        <a:rPr kumimoji="0" lang="en-IN" sz="24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120 mg iron + 400 ug folic acid daily</a:t>
                      </a:r>
                      <a:endParaRPr kumimoji="0" lang="en-US" sz="24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50000"/>
                        </a:lnSpc>
                        <a:spcBef>
                          <a:spcPct val="0"/>
                        </a:spcBef>
                        <a:spcAft>
                          <a:spcPct val="0"/>
                        </a:spcAft>
                        <a:buClrTx/>
                        <a:buSzTx/>
                        <a:buFontTx/>
                        <a:buNone/>
                        <a:tabLst/>
                      </a:pPr>
                      <a:r>
                        <a:rPr kumimoji="0" lang="en-IN" sz="24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3 months</a:t>
                      </a:r>
                      <a:endParaRPr kumimoji="0" lang="en-US" sz="24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red-blood-cells.jpg"/>
          <p:cNvPicPr>
            <a:picLocks noChangeAspect="1"/>
          </p:cNvPicPr>
          <p:nvPr/>
        </p:nvPicPr>
        <p:blipFill>
          <a:blip r:embed="rId2" cstate="print"/>
          <a:stretch>
            <a:fillRect/>
          </a:stretch>
        </p:blipFill>
        <p:spPr>
          <a:xfrm>
            <a:off x="7537450" y="-6350"/>
            <a:ext cx="1600200" cy="6858000"/>
          </a:xfrm>
          <a:prstGeom prst="rect">
            <a:avLst/>
          </a:prstGeom>
          <a:effectLst>
            <a:softEdge rad="317500"/>
          </a:effectLst>
        </p:spPr>
      </p:pic>
      <p:pic>
        <p:nvPicPr>
          <p:cNvPr id="8195"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457200"/>
            <a:ext cx="7239000" cy="586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red-blood-cells.jpg"/>
          <p:cNvPicPr>
            <a:picLocks noChangeAspect="1"/>
          </p:cNvPicPr>
          <p:nvPr/>
        </p:nvPicPr>
        <p:blipFill>
          <a:blip r:embed="rId2" cstate="print"/>
          <a:stretch>
            <a:fillRect/>
          </a:stretch>
        </p:blipFill>
        <p:spPr>
          <a:xfrm>
            <a:off x="7537450" y="6350"/>
            <a:ext cx="1600200" cy="6858000"/>
          </a:xfrm>
          <a:prstGeom prst="rect">
            <a:avLst/>
          </a:prstGeom>
          <a:effectLst>
            <a:softEdge rad="317500"/>
          </a:effectLst>
        </p:spPr>
      </p:pic>
      <p:graphicFrame>
        <p:nvGraphicFramePr>
          <p:cNvPr id="105493" name="Group 21"/>
          <p:cNvGraphicFramePr>
            <a:graphicFrameLocks noGrp="1"/>
          </p:cNvGraphicFramePr>
          <p:nvPr/>
        </p:nvGraphicFramePr>
        <p:xfrm>
          <a:off x="304800" y="1066800"/>
          <a:ext cx="8001000" cy="5194300"/>
        </p:xfrm>
        <a:graphic>
          <a:graphicData uri="http://schemas.openxmlformats.org/drawingml/2006/table">
            <a:tbl>
              <a:tblPr/>
              <a:tblGrid>
                <a:gridCol w="1874838">
                  <a:extLst>
                    <a:ext uri="{9D8B030D-6E8A-4147-A177-3AD203B41FA5}">
                      <a16:colId xmlns:a16="http://schemas.microsoft.com/office/drawing/2014/main" val="20000"/>
                    </a:ext>
                  </a:extLst>
                </a:gridCol>
                <a:gridCol w="2449512">
                  <a:extLst>
                    <a:ext uri="{9D8B030D-6E8A-4147-A177-3AD203B41FA5}">
                      <a16:colId xmlns:a16="http://schemas.microsoft.com/office/drawing/2014/main" val="20001"/>
                    </a:ext>
                  </a:extLst>
                </a:gridCol>
                <a:gridCol w="3676650">
                  <a:extLst>
                    <a:ext uri="{9D8B030D-6E8A-4147-A177-3AD203B41FA5}">
                      <a16:colId xmlns:a16="http://schemas.microsoft.com/office/drawing/2014/main" val="20002"/>
                    </a:ext>
                  </a:extLst>
                </a:gridCol>
              </a:tblGrid>
              <a:tr h="1646020">
                <a:tc>
                  <a:txBody>
                    <a:bodyPr/>
                    <a:lstStyle/>
                    <a:p>
                      <a:pPr marL="0" marR="0" lvl="0" indent="0" algn="l" defTabSz="914400" rtl="0" eaLnBrk="0" fontAlgn="base" latinLnBrk="0" hangingPunct="0">
                        <a:lnSpc>
                          <a:spcPct val="150000"/>
                        </a:lnSpc>
                        <a:spcBef>
                          <a:spcPct val="0"/>
                        </a:spcBef>
                        <a:spcAft>
                          <a:spcPct val="0"/>
                        </a:spcAft>
                        <a:buClrTx/>
                        <a:buSzTx/>
                        <a:buFontTx/>
                        <a:buNone/>
                        <a:tabLst/>
                      </a:pPr>
                      <a:r>
                        <a:rPr kumimoji="0" lang="en-IN" sz="2400" b="1" i="0" u="none" strike="noStrike" cap="none" normalizeH="0" baseline="0" smtClean="0">
                          <a:ln>
                            <a:noFill/>
                          </a:ln>
                          <a:solidFill>
                            <a:schemeClr val="hlink"/>
                          </a:solidFill>
                          <a:effectLst/>
                          <a:latin typeface="Times New Roman" pitchFamily="18" charset="0"/>
                          <a:ea typeface="Calibri" pitchFamily="34" charset="0"/>
                          <a:cs typeface="Times New Roman" pitchFamily="18" charset="0"/>
                        </a:rPr>
                        <a:t>Prevalence of anemia in pregnancy</a:t>
                      </a:r>
                      <a:endParaRPr kumimoji="0" lang="en-US" sz="2400" b="1" i="0" u="none" strike="noStrike" cap="none" normalizeH="0" baseline="0" smtClean="0">
                        <a:ln>
                          <a:noFill/>
                        </a:ln>
                        <a:solidFill>
                          <a:schemeClr val="hlink"/>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50000"/>
                        </a:lnSpc>
                        <a:spcBef>
                          <a:spcPct val="0"/>
                        </a:spcBef>
                        <a:spcAft>
                          <a:spcPct val="0"/>
                        </a:spcAft>
                        <a:buClrTx/>
                        <a:buSzTx/>
                        <a:buFontTx/>
                        <a:buNone/>
                        <a:tabLst/>
                      </a:pPr>
                      <a:r>
                        <a:rPr kumimoji="0" lang="en-IN" sz="2400" b="1" i="0" u="none" strike="noStrike" cap="none" normalizeH="0" baseline="0" smtClean="0">
                          <a:ln>
                            <a:noFill/>
                          </a:ln>
                          <a:solidFill>
                            <a:schemeClr val="hlink"/>
                          </a:solidFill>
                          <a:effectLst/>
                          <a:latin typeface="Times New Roman" pitchFamily="18" charset="0"/>
                          <a:ea typeface="Calibri" pitchFamily="34" charset="0"/>
                          <a:cs typeface="Times New Roman" pitchFamily="18" charset="0"/>
                        </a:rPr>
                        <a:t>Dose</a:t>
                      </a:r>
                      <a:endParaRPr kumimoji="0" lang="en-US" sz="2400" b="1" i="0" u="none" strike="noStrike" cap="none" normalizeH="0" baseline="0" smtClean="0">
                        <a:ln>
                          <a:noFill/>
                        </a:ln>
                        <a:solidFill>
                          <a:schemeClr val="hlink"/>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50000"/>
                        </a:lnSpc>
                        <a:spcBef>
                          <a:spcPct val="0"/>
                        </a:spcBef>
                        <a:spcAft>
                          <a:spcPct val="0"/>
                        </a:spcAft>
                        <a:buClrTx/>
                        <a:buSzTx/>
                        <a:buFontTx/>
                        <a:buNone/>
                        <a:tabLst/>
                      </a:pPr>
                      <a:r>
                        <a:rPr kumimoji="0" lang="en-IN" sz="2400" b="1" i="0" u="none" strike="noStrike" cap="none" normalizeH="0" baseline="0" smtClean="0">
                          <a:ln>
                            <a:noFill/>
                          </a:ln>
                          <a:solidFill>
                            <a:schemeClr val="hlink"/>
                          </a:solidFill>
                          <a:effectLst/>
                          <a:latin typeface="Times New Roman" pitchFamily="18" charset="0"/>
                          <a:ea typeface="Calibri" pitchFamily="34" charset="0"/>
                          <a:cs typeface="Times New Roman" pitchFamily="18" charset="0"/>
                        </a:rPr>
                        <a:t>Duration</a:t>
                      </a:r>
                      <a:endParaRPr kumimoji="0" lang="en-US" sz="2400" b="1" i="0" u="none" strike="noStrike" cap="none" normalizeH="0" baseline="0" smtClean="0">
                        <a:ln>
                          <a:noFill/>
                        </a:ln>
                        <a:solidFill>
                          <a:schemeClr val="hlink"/>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548280">
                <a:tc>
                  <a:txBody>
                    <a:bodyPr/>
                    <a:lstStyle/>
                    <a:p>
                      <a:pPr marL="0" marR="0" lvl="0" indent="0" algn="l" defTabSz="914400" rtl="0" eaLnBrk="0" fontAlgn="base" latinLnBrk="0" hangingPunct="0">
                        <a:lnSpc>
                          <a:spcPct val="150000"/>
                        </a:lnSpc>
                        <a:spcBef>
                          <a:spcPct val="0"/>
                        </a:spcBef>
                        <a:spcAft>
                          <a:spcPct val="0"/>
                        </a:spcAft>
                        <a:buClrTx/>
                        <a:buSzTx/>
                        <a:buFontTx/>
                        <a:buNone/>
                        <a:tabLst/>
                      </a:pPr>
                      <a:r>
                        <a:rPr kumimoji="0" lang="en-IN" sz="28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&gt;40 % in population</a:t>
                      </a:r>
                      <a:endParaRPr kumimoji="0" lang="en-US" sz="2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50000"/>
                        </a:lnSpc>
                        <a:spcBef>
                          <a:spcPct val="0"/>
                        </a:spcBef>
                        <a:spcAft>
                          <a:spcPct val="0"/>
                        </a:spcAft>
                        <a:buClrTx/>
                        <a:buSzTx/>
                        <a:buFontTx/>
                        <a:buNone/>
                        <a:tabLst/>
                      </a:pPr>
                      <a:r>
                        <a:rPr kumimoji="0" lang="en-IN" sz="28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60 mg iron + 400 ug folic acid daily</a:t>
                      </a:r>
                      <a:endParaRPr kumimoji="0" lang="en-US" sz="2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50000"/>
                        </a:lnSpc>
                        <a:spcBef>
                          <a:spcPct val="0"/>
                        </a:spcBef>
                        <a:spcAft>
                          <a:spcPct val="0"/>
                        </a:spcAft>
                        <a:buClrTx/>
                        <a:buSzTx/>
                        <a:buFontTx/>
                        <a:buNone/>
                        <a:tabLst/>
                      </a:pPr>
                      <a:r>
                        <a:rPr kumimoji="0" lang="en-IN" sz="28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6 months in pregnancy, and continuing to 3 months postpartum</a:t>
                      </a:r>
                      <a:endParaRPr kumimoji="0" lang="en-US" sz="2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72721" name="Title 4"/>
          <p:cNvSpPr>
            <a:spLocks noGrp="1"/>
          </p:cNvSpPr>
          <p:nvPr>
            <p:ph type="title" idx="4294967295"/>
          </p:nvPr>
        </p:nvSpPr>
        <p:spPr>
          <a:xfrm>
            <a:off x="0" y="0"/>
            <a:ext cx="8915400" cy="762000"/>
          </a:xfrm>
        </p:spPr>
        <p:txBody>
          <a:bodyPr anchor="b"/>
          <a:lstStyle/>
          <a:p>
            <a:r>
              <a:rPr lang="en-US" altLang="ru-RU" b="1" smtClean="0">
                <a:solidFill>
                  <a:schemeClr val="hlink"/>
                </a:solidFill>
              </a:rPr>
              <a:t>PREGNANCY</a:t>
            </a:r>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red-blood-cells.jpg"/>
          <p:cNvPicPr>
            <a:picLocks noChangeAspect="1"/>
          </p:cNvPicPr>
          <p:nvPr/>
        </p:nvPicPr>
        <p:blipFill>
          <a:blip r:embed="rId2" cstate="print"/>
          <a:stretch>
            <a:fillRect/>
          </a:stretch>
        </p:blipFill>
        <p:spPr>
          <a:xfrm>
            <a:off x="7537450" y="6350"/>
            <a:ext cx="1600200" cy="6858000"/>
          </a:xfrm>
          <a:prstGeom prst="rect">
            <a:avLst/>
          </a:prstGeom>
          <a:effectLst>
            <a:softEdge rad="317500"/>
          </a:effectLst>
        </p:spPr>
      </p:pic>
      <p:sp>
        <p:nvSpPr>
          <p:cNvPr id="73731" name="Rectangle 2"/>
          <p:cNvSpPr>
            <a:spLocks noGrp="1" noChangeArrowheads="1"/>
          </p:cNvSpPr>
          <p:nvPr>
            <p:ph type="title"/>
          </p:nvPr>
        </p:nvSpPr>
        <p:spPr>
          <a:xfrm>
            <a:off x="0" y="274638"/>
            <a:ext cx="8305800" cy="1143000"/>
          </a:xfrm>
        </p:spPr>
        <p:txBody>
          <a:bodyPr/>
          <a:lstStyle/>
          <a:p>
            <a:pPr eaLnBrk="1" hangingPunct="1"/>
            <a:r>
              <a:rPr lang="en-US" altLang="ru-RU" sz="3200" b="1" smtClean="0">
                <a:solidFill>
                  <a:schemeClr val="hlink"/>
                </a:solidFill>
              </a:rPr>
              <a:t>COMMON ADVERSE EFFECTS OF ORAL IRON THERAPY</a:t>
            </a:r>
          </a:p>
        </p:txBody>
      </p:sp>
      <p:sp>
        <p:nvSpPr>
          <p:cNvPr id="25603" name="Rectangle 3"/>
          <p:cNvSpPr>
            <a:spLocks noGrp="1" noChangeArrowheads="1"/>
          </p:cNvSpPr>
          <p:nvPr>
            <p:ph type="body" idx="1"/>
          </p:nvPr>
        </p:nvSpPr>
        <p:spPr/>
        <p:txBody>
          <a:bodyPr/>
          <a:lstStyle/>
          <a:p>
            <a:pPr eaLnBrk="1" hangingPunct="1">
              <a:defRPr/>
            </a:pPr>
            <a:r>
              <a:rPr lang="en-US" dirty="0" smtClean="0">
                <a:latin typeface="+mj-lt"/>
                <a:cs typeface="Andalus" pitchFamily="18" charset="-78"/>
              </a:rPr>
              <a:t>Nausea</a:t>
            </a:r>
          </a:p>
          <a:p>
            <a:pPr eaLnBrk="1" hangingPunct="1">
              <a:defRPr/>
            </a:pPr>
            <a:r>
              <a:rPr lang="en-US" dirty="0" err="1" smtClean="0">
                <a:latin typeface="+mj-lt"/>
                <a:cs typeface="Andalus" pitchFamily="18" charset="-78"/>
              </a:rPr>
              <a:t>Epigastric</a:t>
            </a:r>
            <a:r>
              <a:rPr lang="en-US" dirty="0" smtClean="0">
                <a:latin typeface="+mj-lt"/>
                <a:cs typeface="Andalus" pitchFamily="18" charset="-78"/>
              </a:rPr>
              <a:t> discomfort</a:t>
            </a:r>
          </a:p>
          <a:p>
            <a:pPr eaLnBrk="1" hangingPunct="1">
              <a:defRPr/>
            </a:pPr>
            <a:r>
              <a:rPr lang="en-US" dirty="0" smtClean="0">
                <a:latin typeface="+mj-lt"/>
                <a:cs typeface="Andalus" pitchFamily="18" charset="-78"/>
              </a:rPr>
              <a:t>Abdominal cramps</a:t>
            </a:r>
          </a:p>
          <a:p>
            <a:pPr eaLnBrk="1" hangingPunct="1">
              <a:defRPr/>
            </a:pPr>
            <a:r>
              <a:rPr lang="en-US" dirty="0" smtClean="0">
                <a:latin typeface="+mj-lt"/>
                <a:cs typeface="Andalus" pitchFamily="18" charset="-78"/>
              </a:rPr>
              <a:t>Constipation and diarrhea.</a:t>
            </a:r>
          </a:p>
          <a:p>
            <a:pPr eaLnBrk="1" hangingPunct="1">
              <a:defRPr/>
            </a:pPr>
            <a:r>
              <a:rPr lang="en-US" dirty="0" smtClean="0">
                <a:latin typeface="+mj-lt"/>
                <a:cs typeface="Andalus" pitchFamily="18" charset="-78"/>
              </a:rPr>
              <a:t>Black stool</a:t>
            </a:r>
          </a:p>
          <a:p>
            <a:pPr eaLnBrk="1" hangingPunct="1">
              <a:defRPr/>
            </a:pPr>
            <a:r>
              <a:rPr lang="en-US" dirty="0" smtClean="0">
                <a:latin typeface="+mj-lt"/>
                <a:cs typeface="Andalus" pitchFamily="18" charset="-78"/>
              </a:rPr>
              <a:t>These effects are usually dose-related.</a:t>
            </a:r>
          </a:p>
          <a:p>
            <a:pPr eaLnBrk="1" hangingPunct="1">
              <a:defRPr/>
            </a:pPr>
            <a:endParaRPr lang="en-US" dirty="0" smtClean="0">
              <a:latin typeface="+mj-lt"/>
              <a:cs typeface="Andalus" pitchFamily="18" charset="-78"/>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a:xfrm>
            <a:off x="457200" y="0"/>
            <a:ext cx="8229600" cy="762000"/>
          </a:xfrm>
        </p:spPr>
        <p:txBody>
          <a:bodyPr/>
          <a:lstStyle/>
          <a:p>
            <a:pPr eaLnBrk="1" hangingPunct="1"/>
            <a:r>
              <a:rPr lang="en-US" altLang="ru-RU" b="1" smtClean="0"/>
              <a:t>CONTRAINDICATIONS</a:t>
            </a:r>
          </a:p>
        </p:txBody>
      </p:sp>
      <p:sp>
        <p:nvSpPr>
          <p:cNvPr id="74755" name="Rectangle 3"/>
          <p:cNvSpPr>
            <a:spLocks noGrp="1" noChangeArrowheads="1"/>
          </p:cNvSpPr>
          <p:nvPr>
            <p:ph type="body" idx="1"/>
          </p:nvPr>
        </p:nvSpPr>
        <p:spPr/>
        <p:txBody>
          <a:bodyPr/>
          <a:lstStyle/>
          <a:p>
            <a:pPr eaLnBrk="1" hangingPunct="1"/>
            <a:r>
              <a:rPr lang="en-US" altLang="ru-RU" sz="2800" smtClean="0">
                <a:cs typeface="Andalus" pitchFamily="18" charset="0"/>
              </a:rPr>
              <a:t>Avoid taking any other multivitamin or mineral product within 2 hours before or after taking iron supplement. </a:t>
            </a:r>
          </a:p>
          <a:p>
            <a:pPr eaLnBrk="1" hangingPunct="1"/>
            <a:r>
              <a:rPr lang="en-US" altLang="ru-RU" sz="2800" smtClean="0">
                <a:cs typeface="Andalus" pitchFamily="18" charset="0"/>
              </a:rPr>
              <a:t>Avoid antibiotics such as ciprofloxacin, demeclocycline, doxycycline, levofloxacin, lomefloxacin, minocycline, norfloxacin, ofloxacin, or tetracycline.</a:t>
            </a:r>
          </a:p>
          <a:p>
            <a:pPr eaLnBrk="1" hangingPunct="1"/>
            <a:r>
              <a:rPr lang="en-US" altLang="ru-RU" sz="2800" smtClean="0">
                <a:cs typeface="Andalus" pitchFamily="18" charset="0"/>
              </a:rPr>
              <a:t>Avoid antacids, sorbents within 2 hours before or after meals when taking iron medication.</a:t>
            </a:r>
          </a:p>
          <a:p>
            <a:pPr eaLnBrk="1" hangingPunct="1"/>
            <a:r>
              <a:rPr lang="en-US" altLang="ru-RU" sz="2800" smtClean="0">
                <a:cs typeface="Andalus" pitchFamily="18" charset="0"/>
              </a:rPr>
              <a:t>in bleeding disorders, avoid non-steroidal anti-inflammatory (NSAID) drugs, as well as aspirin.</a:t>
            </a:r>
          </a:p>
          <a:p>
            <a:pPr eaLnBrk="1" hangingPunct="1"/>
            <a:endParaRPr lang="en-US" altLang="ru-RU" sz="2800" smtClean="0">
              <a:cs typeface="Andalus" pitchFamily="18" charset="0"/>
            </a:endParaRPr>
          </a:p>
        </p:txBody>
      </p:sp>
      <p:pic>
        <p:nvPicPr>
          <p:cNvPr id="2" name="Picture 1" descr="red-blood-cells.jpg"/>
          <p:cNvPicPr>
            <a:picLocks noChangeAspect="1"/>
          </p:cNvPicPr>
          <p:nvPr/>
        </p:nvPicPr>
        <p:blipFill>
          <a:blip r:embed="rId2" cstate="print"/>
          <a:stretch>
            <a:fillRect/>
          </a:stretch>
        </p:blipFill>
        <p:spPr>
          <a:xfrm>
            <a:off x="7851155" y="6350"/>
            <a:ext cx="1287735" cy="6858000"/>
          </a:xfrm>
          <a:prstGeom prst="rect">
            <a:avLst/>
          </a:prstGeom>
          <a:effectLst>
            <a:softEdge rad="317500"/>
          </a:effectLst>
        </p:spPr>
      </p:pic>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red-blood-cells.jpg"/>
          <p:cNvPicPr>
            <a:picLocks noChangeAspect="1"/>
          </p:cNvPicPr>
          <p:nvPr/>
        </p:nvPicPr>
        <p:blipFill>
          <a:blip r:embed="rId2" cstate="print"/>
          <a:stretch>
            <a:fillRect/>
          </a:stretch>
        </p:blipFill>
        <p:spPr>
          <a:xfrm>
            <a:off x="7537450" y="6350"/>
            <a:ext cx="1600200" cy="6858000"/>
          </a:xfrm>
          <a:prstGeom prst="rect">
            <a:avLst/>
          </a:prstGeom>
          <a:effectLst>
            <a:softEdge rad="317500"/>
          </a:effectLst>
        </p:spPr>
      </p:pic>
      <p:sp>
        <p:nvSpPr>
          <p:cNvPr id="75779" name="Rectangle 2"/>
          <p:cNvSpPr>
            <a:spLocks noGrp="1" noChangeArrowheads="1"/>
          </p:cNvSpPr>
          <p:nvPr>
            <p:ph type="title"/>
          </p:nvPr>
        </p:nvSpPr>
        <p:spPr/>
        <p:txBody>
          <a:bodyPr/>
          <a:lstStyle/>
          <a:p>
            <a:r>
              <a:rPr lang="en-US" altLang="ru-RU" sz="3600" smtClean="0"/>
              <a:t>Failure to respond to oral iron</a:t>
            </a:r>
            <a:endParaRPr lang="en-US" altLang="ru-RU" smtClean="0"/>
          </a:p>
        </p:txBody>
      </p:sp>
      <p:sp>
        <p:nvSpPr>
          <p:cNvPr id="75780" name="Rectangle 3"/>
          <p:cNvSpPr>
            <a:spLocks noGrp="1" noChangeArrowheads="1"/>
          </p:cNvSpPr>
          <p:nvPr>
            <p:ph type="body" idx="1"/>
          </p:nvPr>
        </p:nvSpPr>
        <p:spPr/>
        <p:txBody>
          <a:bodyPr/>
          <a:lstStyle/>
          <a:p>
            <a:pPr>
              <a:lnSpc>
                <a:spcPct val="110000"/>
              </a:lnSpc>
              <a:spcBef>
                <a:spcPct val="35000"/>
              </a:spcBef>
            </a:pPr>
            <a:r>
              <a:rPr lang="en-US" altLang="ru-RU" sz="2000" smtClean="0"/>
              <a:t>Incorrect diagnosis (eg, thalassemia)</a:t>
            </a:r>
          </a:p>
          <a:p>
            <a:pPr>
              <a:lnSpc>
                <a:spcPct val="110000"/>
              </a:lnSpc>
              <a:spcBef>
                <a:spcPct val="35000"/>
              </a:spcBef>
            </a:pPr>
            <a:r>
              <a:rPr lang="en-US" altLang="ru-RU" sz="2000" smtClean="0"/>
              <a:t>Presence of a coexisting disease interfering with response   </a:t>
            </a:r>
          </a:p>
          <a:p>
            <a:pPr>
              <a:lnSpc>
                <a:spcPct val="110000"/>
              </a:lnSpc>
              <a:spcBef>
                <a:spcPct val="35000"/>
              </a:spcBef>
              <a:buFontTx/>
              <a:buNone/>
            </a:pPr>
            <a:r>
              <a:rPr lang="en-US" altLang="ru-RU" sz="2000" smtClean="0"/>
              <a:t>    (eg, anemia of chronic disease, renal failure)</a:t>
            </a:r>
          </a:p>
          <a:p>
            <a:pPr>
              <a:lnSpc>
                <a:spcPct val="110000"/>
              </a:lnSpc>
              <a:spcBef>
                <a:spcPct val="35000"/>
              </a:spcBef>
            </a:pPr>
            <a:r>
              <a:rPr lang="en-US" altLang="ru-RU" sz="2000" smtClean="0"/>
              <a:t>Patient is not taking the medication</a:t>
            </a:r>
          </a:p>
          <a:p>
            <a:pPr>
              <a:lnSpc>
                <a:spcPct val="110000"/>
              </a:lnSpc>
              <a:spcBef>
                <a:spcPct val="35000"/>
              </a:spcBef>
            </a:pPr>
            <a:r>
              <a:rPr lang="en-US" altLang="ru-RU" sz="2000" smtClean="0"/>
              <a:t>Medication is not being absorbed </a:t>
            </a:r>
          </a:p>
          <a:p>
            <a:pPr>
              <a:lnSpc>
                <a:spcPct val="110000"/>
              </a:lnSpc>
              <a:spcBef>
                <a:spcPct val="35000"/>
              </a:spcBef>
              <a:buFontTx/>
              <a:buNone/>
            </a:pPr>
            <a:r>
              <a:rPr lang="en-US" altLang="ru-RU" sz="2000" smtClean="0"/>
              <a:t>    (eg, enteric coated tablets, concomitant use of antacids, malabsorption)</a:t>
            </a:r>
          </a:p>
          <a:p>
            <a:pPr>
              <a:lnSpc>
                <a:spcPct val="110000"/>
              </a:lnSpc>
              <a:spcBef>
                <a:spcPct val="35000"/>
              </a:spcBef>
            </a:pPr>
            <a:r>
              <a:rPr lang="en-US" altLang="ru-RU" sz="2000" smtClean="0"/>
              <a:t>Iron (blood) loss or need is in excess of the amount ingested (eg, severe continuous GI bleeding, dialysis patient)</a:t>
            </a:r>
            <a:br>
              <a:rPr lang="en-US" altLang="ru-RU" sz="2000" smtClean="0"/>
            </a:br>
            <a:endParaRPr lang="en-US" altLang="ru-RU" sz="2000" smtClean="0"/>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red-blood-cells.jpg"/>
          <p:cNvPicPr>
            <a:picLocks noChangeAspect="1"/>
          </p:cNvPicPr>
          <p:nvPr/>
        </p:nvPicPr>
        <p:blipFill>
          <a:blip r:embed="rId2" cstate="print"/>
          <a:stretch>
            <a:fillRect/>
          </a:stretch>
        </p:blipFill>
        <p:spPr>
          <a:xfrm>
            <a:off x="7537450" y="6350"/>
            <a:ext cx="1600200" cy="6858000"/>
          </a:xfrm>
          <a:prstGeom prst="rect">
            <a:avLst/>
          </a:prstGeom>
          <a:effectLst>
            <a:softEdge rad="317500"/>
          </a:effectLst>
        </p:spPr>
      </p:pic>
      <p:sp>
        <p:nvSpPr>
          <p:cNvPr id="76803" name="Rectangle 2"/>
          <p:cNvSpPr>
            <a:spLocks noGrp="1" noChangeArrowheads="1"/>
          </p:cNvSpPr>
          <p:nvPr>
            <p:ph type="title"/>
          </p:nvPr>
        </p:nvSpPr>
        <p:spPr/>
        <p:txBody>
          <a:bodyPr/>
          <a:lstStyle/>
          <a:p>
            <a:r>
              <a:rPr lang="en-US" altLang="ru-RU" smtClean="0"/>
              <a:t>Parenteral Iron Therapy</a:t>
            </a:r>
          </a:p>
        </p:txBody>
      </p:sp>
      <p:sp>
        <p:nvSpPr>
          <p:cNvPr id="76804" name="Rectangle 3"/>
          <p:cNvSpPr>
            <a:spLocks noGrp="1" noChangeArrowheads="1"/>
          </p:cNvSpPr>
          <p:nvPr>
            <p:ph type="body" idx="1"/>
          </p:nvPr>
        </p:nvSpPr>
        <p:spPr>
          <a:xfrm>
            <a:off x="0" y="1600200"/>
            <a:ext cx="8229600" cy="4525963"/>
          </a:xfrm>
        </p:spPr>
        <p:txBody>
          <a:bodyPr/>
          <a:lstStyle/>
          <a:p>
            <a:pPr>
              <a:lnSpc>
                <a:spcPct val="130000"/>
              </a:lnSpc>
            </a:pPr>
            <a:r>
              <a:rPr lang="en-US" altLang="ru-RU" sz="2400" smtClean="0"/>
              <a:t>Parenteral iron, given IM or IV, is used in the rare patient who is unable to tolerate even modest doses of oral iron, or in patients whose level of continued gastrointestinal bleeding exceeds the ability of the gastrointestinal tract to absorb iron (eg, hereditary hemorrhagic telangiectasia). </a:t>
            </a:r>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red-blood-cells.jpg"/>
          <p:cNvPicPr>
            <a:picLocks noChangeAspect="1"/>
          </p:cNvPicPr>
          <p:nvPr/>
        </p:nvPicPr>
        <p:blipFill>
          <a:blip r:embed="rId2" cstate="print"/>
          <a:stretch>
            <a:fillRect/>
          </a:stretch>
        </p:blipFill>
        <p:spPr>
          <a:xfrm>
            <a:off x="7537450" y="6350"/>
            <a:ext cx="1600200" cy="6858000"/>
          </a:xfrm>
          <a:prstGeom prst="rect">
            <a:avLst/>
          </a:prstGeom>
          <a:effectLst>
            <a:softEdge rad="317500"/>
          </a:effectLst>
        </p:spPr>
      </p:pic>
      <p:sp>
        <p:nvSpPr>
          <p:cNvPr id="77827" name="Rectangle 2"/>
          <p:cNvSpPr>
            <a:spLocks noGrp="1" noChangeArrowheads="1"/>
          </p:cNvSpPr>
          <p:nvPr>
            <p:ph type="title"/>
          </p:nvPr>
        </p:nvSpPr>
        <p:spPr/>
        <p:txBody>
          <a:bodyPr/>
          <a:lstStyle/>
          <a:p>
            <a:r>
              <a:rPr lang="en-US" altLang="ru-RU" smtClean="0"/>
              <a:t>Intramuscular iron</a:t>
            </a:r>
          </a:p>
        </p:txBody>
      </p:sp>
      <p:sp>
        <p:nvSpPr>
          <p:cNvPr id="77828" name="Rectangle 3"/>
          <p:cNvSpPr>
            <a:spLocks noGrp="1" noChangeArrowheads="1"/>
          </p:cNvSpPr>
          <p:nvPr>
            <p:ph type="body" idx="1"/>
          </p:nvPr>
        </p:nvSpPr>
        <p:spPr>
          <a:xfrm>
            <a:off x="457200" y="1600200"/>
            <a:ext cx="7315200" cy="4525963"/>
          </a:xfrm>
        </p:spPr>
        <p:txBody>
          <a:bodyPr/>
          <a:lstStyle/>
          <a:p>
            <a:pPr>
              <a:lnSpc>
                <a:spcPct val="125000"/>
              </a:lnSpc>
            </a:pPr>
            <a:r>
              <a:rPr lang="en-US" altLang="ru-RU" sz="2400" smtClean="0"/>
              <a:t>Mobilization of iron from intramuscular sites is slow and occasionally incomplete</a:t>
            </a:r>
          </a:p>
          <a:p>
            <a:pPr>
              <a:lnSpc>
                <a:spcPct val="125000"/>
              </a:lnSpc>
            </a:pPr>
            <a:r>
              <a:rPr lang="en-US" altLang="ru-RU" sz="2400" smtClean="0"/>
              <a:t>As a result, the rise in the hemoglobin concentration is only slightly faster then that which occurs with oral iron </a:t>
            </a:r>
          </a:p>
          <a:p>
            <a:pPr>
              <a:lnSpc>
                <a:spcPct val="125000"/>
              </a:lnSpc>
            </a:pPr>
            <a:r>
              <a:rPr lang="en-US" altLang="ru-RU" sz="2400" smtClean="0"/>
              <a:t>s/e pain, muscle necrosis, and phlebitis</a:t>
            </a:r>
          </a:p>
          <a:p>
            <a:pPr>
              <a:lnSpc>
                <a:spcPct val="125000"/>
              </a:lnSpc>
            </a:pPr>
            <a:r>
              <a:rPr lang="en-US" altLang="ru-RU" sz="2400" smtClean="0"/>
              <a:t>Anaphylactic reactions occur in about 1% of patients </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red-blood-cells.jpg"/>
          <p:cNvPicPr>
            <a:picLocks noChangeAspect="1"/>
          </p:cNvPicPr>
          <p:nvPr/>
        </p:nvPicPr>
        <p:blipFill>
          <a:blip r:embed="rId2" cstate="print"/>
          <a:stretch>
            <a:fillRect/>
          </a:stretch>
        </p:blipFill>
        <p:spPr>
          <a:xfrm>
            <a:off x="7537450" y="6350"/>
            <a:ext cx="1600200" cy="6858000"/>
          </a:xfrm>
          <a:prstGeom prst="rect">
            <a:avLst/>
          </a:prstGeom>
          <a:effectLst>
            <a:softEdge rad="317500"/>
          </a:effectLst>
        </p:spPr>
      </p:pic>
      <p:pic>
        <p:nvPicPr>
          <p:cNvPr id="788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81000"/>
            <a:ext cx="7848600" cy="579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a:xfrm>
            <a:off x="0" y="0"/>
            <a:ext cx="8001000" cy="1143000"/>
          </a:xfrm>
        </p:spPr>
        <p:txBody>
          <a:bodyPr/>
          <a:lstStyle/>
          <a:p>
            <a:pPr eaLnBrk="1" hangingPunct="1"/>
            <a:r>
              <a:rPr lang="en-US" altLang="ru-RU" sz="4000" b="1" smtClean="0"/>
              <a:t>PARENTERAL  IRON THERAPY</a:t>
            </a:r>
          </a:p>
        </p:txBody>
      </p:sp>
      <p:sp>
        <p:nvSpPr>
          <p:cNvPr id="79875" name="Rectangle 3"/>
          <p:cNvSpPr>
            <a:spLocks noGrp="1" noChangeArrowheads="1"/>
          </p:cNvSpPr>
          <p:nvPr>
            <p:ph type="body" idx="1"/>
          </p:nvPr>
        </p:nvSpPr>
        <p:spPr>
          <a:xfrm>
            <a:off x="0" y="990600"/>
            <a:ext cx="7543800" cy="4525963"/>
          </a:xfrm>
        </p:spPr>
        <p:txBody>
          <a:bodyPr/>
          <a:lstStyle/>
          <a:p>
            <a:pPr marL="609600" indent="-609600" eaLnBrk="1" hangingPunct="1">
              <a:lnSpc>
                <a:spcPct val="80000"/>
              </a:lnSpc>
              <a:buFontTx/>
              <a:buNone/>
            </a:pPr>
            <a:r>
              <a:rPr lang="en-US" altLang="ru-RU" sz="3000" b="1" u="sng" smtClean="0">
                <a:cs typeface="Andalus" pitchFamily="18" charset="0"/>
              </a:rPr>
              <a:t>Iron Dextran - </a:t>
            </a:r>
            <a:r>
              <a:rPr lang="en-US" altLang="ru-RU" sz="3000" smtClean="0">
                <a:cs typeface="Andalus" pitchFamily="18" charset="0"/>
              </a:rPr>
              <a:t>is a stable complex of ferric hydroxide and low-molecular-weight dextran containing 50mg of elemental iron per milliliter of solution.</a:t>
            </a:r>
          </a:p>
          <a:p>
            <a:pPr marL="609600" indent="-609600" eaLnBrk="1" hangingPunct="1">
              <a:lnSpc>
                <a:spcPct val="80000"/>
              </a:lnSpc>
              <a:buFontTx/>
              <a:buNone/>
            </a:pPr>
            <a:r>
              <a:rPr lang="en-US" altLang="ru-RU" sz="3000" smtClean="0">
                <a:cs typeface="Andalus" pitchFamily="18" charset="0"/>
              </a:rPr>
              <a:t>   It can be given deep IM injection or IV infusion.</a:t>
            </a:r>
          </a:p>
          <a:p>
            <a:pPr marL="609600" indent="-609600" eaLnBrk="1" hangingPunct="1">
              <a:lnSpc>
                <a:spcPct val="80000"/>
              </a:lnSpc>
              <a:buFontTx/>
              <a:buNone/>
            </a:pPr>
            <a:r>
              <a:rPr lang="en-US" altLang="ru-RU" sz="3000" b="1" smtClean="0">
                <a:cs typeface="Andalus" pitchFamily="18" charset="0"/>
              </a:rPr>
              <a:t>    Adverse effects:</a:t>
            </a:r>
          </a:p>
          <a:p>
            <a:pPr marL="609600" indent="-609600" eaLnBrk="1" hangingPunct="1">
              <a:lnSpc>
                <a:spcPct val="80000"/>
              </a:lnSpc>
              <a:buFontTx/>
              <a:buNone/>
            </a:pPr>
            <a:r>
              <a:rPr lang="en-US" altLang="ru-RU" sz="3000" smtClean="0">
                <a:cs typeface="Andalus" pitchFamily="18" charset="0"/>
              </a:rPr>
              <a:t> light-headedness, fever, arthralgias, </a:t>
            </a:r>
          </a:p>
          <a:p>
            <a:pPr marL="609600" indent="-609600" eaLnBrk="1" hangingPunct="1">
              <a:lnSpc>
                <a:spcPct val="80000"/>
              </a:lnSpc>
              <a:buFontTx/>
              <a:buNone/>
            </a:pPr>
            <a:r>
              <a:rPr lang="en-US" altLang="ru-RU" sz="3000" smtClean="0">
                <a:cs typeface="Andalus" pitchFamily="18" charset="0"/>
              </a:rPr>
              <a:t>back pain, urticaria, bronchospasm </a:t>
            </a:r>
          </a:p>
          <a:p>
            <a:pPr marL="609600" indent="-609600" eaLnBrk="1" hangingPunct="1">
              <a:lnSpc>
                <a:spcPct val="80000"/>
              </a:lnSpc>
              <a:buFontTx/>
              <a:buNone/>
            </a:pPr>
            <a:r>
              <a:rPr lang="en-US" altLang="ru-RU" sz="3000" smtClean="0">
                <a:cs typeface="Andalus" pitchFamily="18" charset="0"/>
              </a:rPr>
              <a:t>and hypersensitivity reaction.</a:t>
            </a:r>
            <a:endParaRPr lang="en-US" altLang="ru-RU" smtClean="0">
              <a:cs typeface="Andalus" pitchFamily="18" charset="0"/>
            </a:endParaRPr>
          </a:p>
        </p:txBody>
      </p:sp>
      <p:pic>
        <p:nvPicPr>
          <p:cNvPr id="2" name="Picture 1" descr="red-blood-cells.jpg"/>
          <p:cNvPicPr>
            <a:picLocks noChangeAspect="1"/>
          </p:cNvPicPr>
          <p:nvPr/>
        </p:nvPicPr>
        <p:blipFill>
          <a:blip r:embed="rId3" cstate="print"/>
          <a:stretch>
            <a:fillRect/>
          </a:stretch>
        </p:blipFill>
        <p:spPr>
          <a:xfrm>
            <a:off x="7537450" y="6350"/>
            <a:ext cx="1600200" cy="6858000"/>
          </a:xfrm>
          <a:prstGeom prst="rect">
            <a:avLst/>
          </a:prstGeom>
          <a:effectLst>
            <a:softEdge rad="317500"/>
          </a:effectLst>
        </p:spPr>
      </p:pic>
      <p:pic>
        <p:nvPicPr>
          <p:cNvPr id="79877" name="Picture 7" descr="Картинки по запросу Iron Dextra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29200" y="4724400"/>
            <a:ext cx="2895600"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9878" name="Picture 9" descr="Картинки по запросу Iron Dextra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62200" y="5181600"/>
            <a:ext cx="2667000"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8"/>
          <p:cNvSpPr>
            <a:spLocks noGrp="1" noChangeArrowheads="1"/>
          </p:cNvSpPr>
          <p:nvPr>
            <p:ph type="title"/>
          </p:nvPr>
        </p:nvSpPr>
        <p:spPr>
          <a:xfrm>
            <a:off x="0" y="228600"/>
            <a:ext cx="9144000" cy="914400"/>
          </a:xfrm>
        </p:spPr>
        <p:txBody>
          <a:bodyPr/>
          <a:lstStyle/>
          <a:p>
            <a:pPr eaLnBrk="1" hangingPunct="1"/>
            <a:r>
              <a:rPr lang="en-US" altLang="ru-RU" sz="2800" b="1" smtClean="0"/>
              <a:t>Iron sucrose complex </a:t>
            </a:r>
            <a:br>
              <a:rPr lang="en-US" altLang="ru-RU" sz="2800" b="1" smtClean="0"/>
            </a:br>
            <a:r>
              <a:rPr lang="en-US" altLang="ru-RU" sz="2800" b="1" smtClean="0"/>
              <a:t>Iron sodium gluconate complex</a:t>
            </a:r>
            <a:br>
              <a:rPr lang="en-US" altLang="ru-RU" sz="2800" b="1" smtClean="0"/>
            </a:br>
            <a:endParaRPr lang="en-US" altLang="ru-RU" sz="2800" b="1" smtClean="0"/>
          </a:p>
        </p:txBody>
      </p:sp>
      <p:sp>
        <p:nvSpPr>
          <p:cNvPr id="80899" name="Rectangle 5"/>
          <p:cNvSpPr>
            <a:spLocks noGrp="1" noChangeArrowheads="1"/>
          </p:cNvSpPr>
          <p:nvPr>
            <p:ph type="body" idx="1"/>
          </p:nvPr>
        </p:nvSpPr>
        <p:spPr>
          <a:xfrm>
            <a:off x="457200" y="1066800"/>
            <a:ext cx="7391400" cy="5059363"/>
          </a:xfrm>
        </p:spPr>
        <p:txBody>
          <a:bodyPr/>
          <a:lstStyle/>
          <a:p>
            <a:pPr eaLnBrk="1" hangingPunct="1"/>
            <a:r>
              <a:rPr lang="en-US" altLang="ru-RU" sz="2800" smtClean="0">
                <a:cs typeface="Andalus" pitchFamily="18" charset="0"/>
              </a:rPr>
              <a:t>indicated for patient with hypersensitivity reactions to oral iron salts.</a:t>
            </a:r>
          </a:p>
          <a:p>
            <a:pPr eaLnBrk="1" hangingPunct="1"/>
            <a:r>
              <a:rPr lang="en-US" altLang="ru-RU" sz="2800" smtClean="0">
                <a:cs typeface="Andalus" pitchFamily="18" charset="0"/>
              </a:rPr>
              <a:t>only IV</a:t>
            </a:r>
          </a:p>
          <a:p>
            <a:pPr eaLnBrk="1" hangingPunct="1"/>
            <a:r>
              <a:rPr lang="en-US" altLang="ru-RU" sz="2800" smtClean="0">
                <a:cs typeface="Andalus" pitchFamily="18" charset="0"/>
              </a:rPr>
              <a:t>For patient who are treated chronically with iron, it is important to monitor the iron level to avoid serious toxicity associated with iron overload.</a:t>
            </a:r>
          </a:p>
          <a:p>
            <a:pPr eaLnBrk="1" hangingPunct="1"/>
            <a:r>
              <a:rPr lang="en-US" altLang="ru-RU" sz="2800" smtClean="0">
                <a:cs typeface="Andalus" pitchFamily="18" charset="0"/>
              </a:rPr>
              <a:t>Adverse effect same as iron dextran.</a:t>
            </a:r>
            <a:endParaRPr lang="en-US" altLang="ru-RU" sz="2800" b="1" smtClean="0">
              <a:cs typeface="Andalus" pitchFamily="18" charset="0"/>
            </a:endParaRPr>
          </a:p>
        </p:txBody>
      </p:sp>
      <p:pic>
        <p:nvPicPr>
          <p:cNvPr id="2" name="Picture 1" descr="red-blood-cells.jpg"/>
          <p:cNvPicPr>
            <a:picLocks noChangeAspect="1"/>
          </p:cNvPicPr>
          <p:nvPr/>
        </p:nvPicPr>
        <p:blipFill>
          <a:blip r:embed="rId2" cstate="print"/>
          <a:stretch>
            <a:fillRect/>
          </a:stretch>
        </p:blipFill>
        <p:spPr>
          <a:xfrm>
            <a:off x="7537450" y="6350"/>
            <a:ext cx="1600200" cy="6858000"/>
          </a:xfrm>
          <a:prstGeom prst="rect">
            <a:avLst/>
          </a:prstGeom>
          <a:effectLst>
            <a:softEdge rad="317500"/>
          </a:effectLst>
        </p:spPr>
      </p:pic>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p:txBody>
          <a:bodyPr/>
          <a:lstStyle/>
          <a:p>
            <a:r>
              <a:rPr lang="en-IE" altLang="ru-RU" smtClean="0"/>
              <a:t>Iron overload</a:t>
            </a:r>
            <a:endParaRPr lang="en-US" altLang="ru-RU" smtClean="0"/>
          </a:p>
        </p:txBody>
      </p:sp>
      <p:sp>
        <p:nvSpPr>
          <p:cNvPr id="81923" name="Rectangle 3"/>
          <p:cNvSpPr>
            <a:spLocks noGrp="1" noChangeArrowheads="1"/>
          </p:cNvSpPr>
          <p:nvPr>
            <p:ph type="body" idx="1"/>
          </p:nvPr>
        </p:nvSpPr>
        <p:spPr/>
        <p:txBody>
          <a:bodyPr/>
          <a:lstStyle/>
          <a:p>
            <a:pPr>
              <a:lnSpc>
                <a:spcPct val="140000"/>
              </a:lnSpc>
            </a:pPr>
            <a:r>
              <a:rPr lang="en-IE" altLang="ru-RU" sz="2400" smtClean="0"/>
              <a:t>Venesection eg haemochromatosis</a:t>
            </a:r>
          </a:p>
          <a:p>
            <a:pPr>
              <a:lnSpc>
                <a:spcPct val="140000"/>
              </a:lnSpc>
            </a:pPr>
            <a:r>
              <a:rPr lang="en-IE" altLang="ru-RU" sz="2400" smtClean="0"/>
              <a:t>Iron chelators </a:t>
            </a:r>
          </a:p>
          <a:p>
            <a:pPr>
              <a:lnSpc>
                <a:spcPct val="140000"/>
              </a:lnSpc>
            </a:pPr>
            <a:r>
              <a:rPr lang="en-US" altLang="ru-RU" sz="2400" smtClean="0"/>
              <a:t>Complex with trivalent ions (ferric ions) to form ferrioxamine, which is excreted by the kidneys </a:t>
            </a:r>
            <a:endParaRPr lang="en-IE" altLang="ru-RU" sz="2400" smtClean="0"/>
          </a:p>
          <a:p>
            <a:pPr>
              <a:lnSpc>
                <a:spcPct val="140000"/>
              </a:lnSpc>
            </a:pPr>
            <a:r>
              <a:rPr lang="en-IE" altLang="ru-RU" sz="2400" smtClean="0"/>
              <a:t>Desferrioxamine iv or s/c infusion</a:t>
            </a:r>
          </a:p>
          <a:p>
            <a:pPr>
              <a:lnSpc>
                <a:spcPct val="140000"/>
              </a:lnSpc>
            </a:pPr>
            <a:r>
              <a:rPr lang="en-IE" altLang="ru-RU" sz="2400" smtClean="0"/>
              <a:t>Deferiprone po s/e blood dyscrasias</a:t>
            </a:r>
            <a:endParaRPr lang="en-US" altLang="ru-RU" sz="2400" smtClean="0"/>
          </a:p>
        </p:txBody>
      </p:sp>
      <p:pic>
        <p:nvPicPr>
          <p:cNvPr id="2" name="Picture 1" descr="red-blood-cells.jpg"/>
          <p:cNvPicPr>
            <a:picLocks noChangeAspect="1"/>
          </p:cNvPicPr>
          <p:nvPr/>
        </p:nvPicPr>
        <p:blipFill>
          <a:blip r:embed="rId2" cstate="print"/>
          <a:stretch>
            <a:fillRect/>
          </a:stretch>
        </p:blipFill>
        <p:spPr>
          <a:xfrm>
            <a:off x="7537450" y="6350"/>
            <a:ext cx="1600200" cy="6858000"/>
          </a:xfrm>
          <a:prstGeom prst="rect">
            <a:avLst/>
          </a:prstGeom>
          <a:effectLst>
            <a:softEdge rad="317500"/>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red-blood-cells.jpg"/>
          <p:cNvPicPr>
            <a:picLocks noChangeAspect="1"/>
          </p:cNvPicPr>
          <p:nvPr/>
        </p:nvPicPr>
        <p:blipFill>
          <a:blip r:embed="rId2" cstate="print"/>
          <a:stretch>
            <a:fillRect/>
          </a:stretch>
        </p:blipFill>
        <p:spPr>
          <a:xfrm>
            <a:off x="7537450" y="6350"/>
            <a:ext cx="1600200" cy="6858000"/>
          </a:xfrm>
          <a:prstGeom prst="rect">
            <a:avLst/>
          </a:prstGeom>
          <a:effectLst>
            <a:softEdge rad="317500"/>
          </a:effectLst>
        </p:spPr>
      </p:pic>
      <p:sp>
        <p:nvSpPr>
          <p:cNvPr id="9219" name="Rectangle 33"/>
          <p:cNvSpPr>
            <a:spLocks noGrp="1" noChangeArrowheads="1"/>
          </p:cNvSpPr>
          <p:nvPr>
            <p:ph type="title"/>
          </p:nvPr>
        </p:nvSpPr>
        <p:spPr>
          <a:xfrm>
            <a:off x="457200" y="0"/>
            <a:ext cx="8229600" cy="685800"/>
          </a:xfrm>
        </p:spPr>
        <p:txBody>
          <a:bodyPr/>
          <a:lstStyle/>
          <a:p>
            <a:r>
              <a:rPr lang="en-US" altLang="ru-RU" sz="3600" b="1" smtClean="0">
                <a:solidFill>
                  <a:schemeClr val="hlink"/>
                </a:solidFill>
              </a:rPr>
              <a:t>NORMAL Hb and Hct  VALUES</a:t>
            </a:r>
            <a:endParaRPr lang="ru-RU" altLang="ru-RU" sz="3600" b="1" smtClean="0">
              <a:solidFill>
                <a:schemeClr val="hlink"/>
              </a:solidFill>
            </a:endParaRPr>
          </a:p>
        </p:txBody>
      </p:sp>
      <p:graphicFrame>
        <p:nvGraphicFramePr>
          <p:cNvPr id="6190" name="Group 46"/>
          <p:cNvGraphicFramePr>
            <a:graphicFrameLocks noGrp="1"/>
          </p:cNvGraphicFramePr>
          <p:nvPr>
            <p:ph idx="1"/>
          </p:nvPr>
        </p:nvGraphicFramePr>
        <p:xfrm>
          <a:off x="0" y="636588"/>
          <a:ext cx="8229600" cy="6240462"/>
        </p:xfrm>
        <a:graphic>
          <a:graphicData uri="http://schemas.openxmlformats.org/drawingml/2006/table">
            <a:tbl>
              <a:tblPr/>
              <a:tblGrid>
                <a:gridCol w="4114800">
                  <a:extLst>
                    <a:ext uri="{9D8B030D-6E8A-4147-A177-3AD203B41FA5}">
                      <a16:colId xmlns:a16="http://schemas.microsoft.com/office/drawing/2014/main" val="20000"/>
                    </a:ext>
                  </a:extLst>
                </a:gridCol>
                <a:gridCol w="4114800">
                  <a:extLst>
                    <a:ext uri="{9D8B030D-6E8A-4147-A177-3AD203B41FA5}">
                      <a16:colId xmlns:a16="http://schemas.microsoft.com/office/drawing/2014/main" val="20001"/>
                    </a:ext>
                  </a:extLst>
                </a:gridCol>
              </a:tblGrid>
              <a:tr h="457223">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Arial" charset="0"/>
                          <a:cs typeface="Arial" charset="0"/>
                        </a:rPr>
                        <a:t>Category Values </a:t>
                      </a:r>
                    </a:p>
                  </a:txBody>
                  <a:tcPr marT="45722" marB="4572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Arial" charset="0"/>
                          <a:cs typeface="Arial" charset="0"/>
                        </a:rPr>
                        <a:t>Reference </a:t>
                      </a:r>
                    </a:p>
                  </a:txBody>
                  <a:tcPr marT="45722" marB="4572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457223">
                <a:tc gridSpan="2">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bg2"/>
                          </a:solidFill>
                          <a:effectLst/>
                          <a:latin typeface="Arial" charset="0"/>
                          <a:cs typeface="Arial" charset="0"/>
                        </a:rPr>
                        <a:t>Hb</a:t>
                      </a:r>
                    </a:p>
                  </a:txBody>
                  <a:tcPr marT="45722" marB="4572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D9CE"/>
                    </a:solidFill>
                  </a:tcPr>
                </a:tc>
                <a:tc hMerge="1">
                  <a:txBody>
                    <a:bodyPr/>
                    <a:lstStyle/>
                    <a:p>
                      <a:endParaRPr lang="ru-RU"/>
                    </a:p>
                  </a:txBody>
                  <a:tcPr/>
                </a:tc>
                <a:extLst>
                  <a:ext uri="{0D108BD9-81ED-4DB2-BD59-A6C34878D82A}">
                    <a16:rowId xmlns:a16="http://schemas.microsoft.com/office/drawing/2014/main" val="10001"/>
                  </a:ext>
                </a:extLst>
              </a:tr>
              <a:tr h="457223">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bg2"/>
                          </a:solidFill>
                          <a:effectLst/>
                          <a:latin typeface="Arial" charset="0"/>
                          <a:cs typeface="Arial" charset="0"/>
                        </a:rPr>
                        <a:t>Men </a:t>
                      </a:r>
                    </a:p>
                  </a:txBody>
                  <a:tcPr marT="45722" marB="4572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D9CE"/>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bg2"/>
                          </a:solidFill>
                          <a:effectLst/>
                          <a:latin typeface="Arial" charset="0"/>
                          <a:cs typeface="Arial" charset="0"/>
                        </a:rPr>
                        <a:t>&gt;130 (135) g/l </a:t>
                      </a:r>
                    </a:p>
                  </a:txBody>
                  <a:tcPr marT="45722" marB="4572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D9CE"/>
                    </a:solidFill>
                  </a:tcPr>
                </a:tc>
                <a:extLst>
                  <a:ext uri="{0D108BD9-81ED-4DB2-BD59-A6C34878D82A}">
                    <a16:rowId xmlns:a16="http://schemas.microsoft.com/office/drawing/2014/main" val="10002"/>
                  </a:ext>
                </a:extLst>
              </a:tr>
              <a:tr h="823002">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bg2"/>
                          </a:solidFill>
                          <a:effectLst/>
                          <a:latin typeface="Arial" charset="0"/>
                          <a:cs typeface="Arial" charset="0"/>
                        </a:rPr>
                        <a:t>Women	</a:t>
                      </a:r>
                    </a:p>
                  </a:txBody>
                  <a:tcPr marT="45722" marB="4572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EDE8"/>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bg2"/>
                          </a:solidFill>
                          <a:effectLst/>
                          <a:latin typeface="Arial" charset="0"/>
                          <a:cs typeface="Arial" charset="0"/>
                        </a:rPr>
                        <a:t>&gt;120 g/l</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bg2"/>
                          </a:solidFill>
                          <a:effectLst/>
                          <a:latin typeface="Arial" charset="0"/>
                          <a:cs typeface="Arial" charset="0"/>
                        </a:rPr>
                        <a:t> 	</a:t>
                      </a:r>
                    </a:p>
                  </a:txBody>
                  <a:tcPr marT="45722" marB="4572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EDE8"/>
                    </a:solidFill>
                  </a:tcPr>
                </a:tc>
                <a:extLst>
                  <a:ext uri="{0D108BD9-81ED-4DB2-BD59-A6C34878D82A}">
                    <a16:rowId xmlns:a16="http://schemas.microsoft.com/office/drawing/2014/main" val="10003"/>
                  </a:ext>
                </a:extLst>
              </a:tr>
              <a:tr h="479449">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b="0" i="1" u="none" strike="noStrike" cap="none" normalizeH="0" baseline="0" smtClean="0">
                          <a:ln>
                            <a:noFill/>
                          </a:ln>
                          <a:solidFill>
                            <a:schemeClr val="bg2"/>
                          </a:solidFill>
                          <a:effectLst/>
                          <a:latin typeface="Arial" charset="0"/>
                          <a:cs typeface="Arial" charset="0"/>
                        </a:rPr>
                        <a:t>Pregnant women </a:t>
                      </a:r>
                      <a:endParaRPr kumimoji="0" lang="en-US" sz="2400" b="0" i="0" u="none" strike="noStrike" cap="none" normalizeH="0" baseline="0" smtClean="0">
                        <a:ln>
                          <a:noFill/>
                        </a:ln>
                        <a:solidFill>
                          <a:schemeClr val="bg2"/>
                        </a:solidFill>
                        <a:effectLst/>
                        <a:latin typeface="Arial" charset="0"/>
                        <a:cs typeface="Arial" charset="0"/>
                      </a:endParaRPr>
                    </a:p>
                  </a:txBody>
                  <a:tcPr marT="45722" marB="4572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D9CE"/>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bg2"/>
                          </a:solidFill>
                          <a:effectLst/>
                          <a:latin typeface="Arial" charset="0"/>
                          <a:cs typeface="Arial" charset="0"/>
                        </a:rPr>
                        <a:t>&gt;110g/l </a:t>
                      </a:r>
                    </a:p>
                  </a:txBody>
                  <a:tcPr marT="45722" marB="4572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D9CE"/>
                    </a:solidFill>
                  </a:tcPr>
                </a:tc>
                <a:extLst>
                  <a:ext uri="{0D108BD9-81ED-4DB2-BD59-A6C34878D82A}">
                    <a16:rowId xmlns:a16="http://schemas.microsoft.com/office/drawing/2014/main" val="10004"/>
                  </a:ext>
                </a:extLst>
              </a:tr>
              <a:tr h="457223">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bg2"/>
                          </a:solidFill>
                          <a:effectLst/>
                          <a:latin typeface="Arial" charset="0"/>
                          <a:cs typeface="Arial" charset="0"/>
                        </a:rPr>
                        <a:t>Infants 2-6 months </a:t>
                      </a:r>
                    </a:p>
                  </a:txBody>
                  <a:tcPr marT="45722" marB="4572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EDE8"/>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bg2"/>
                          </a:solidFill>
                          <a:effectLst/>
                          <a:latin typeface="Arial" charset="0"/>
                          <a:cs typeface="Arial" charset="0"/>
                        </a:rPr>
                        <a:t>&gt;95 g/l </a:t>
                      </a:r>
                    </a:p>
                  </a:txBody>
                  <a:tcPr marT="45722" marB="4572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EDE8"/>
                    </a:solidFill>
                  </a:tcPr>
                </a:tc>
                <a:extLst>
                  <a:ext uri="{0D108BD9-81ED-4DB2-BD59-A6C34878D82A}">
                    <a16:rowId xmlns:a16="http://schemas.microsoft.com/office/drawing/2014/main" val="10005"/>
                  </a:ext>
                </a:extLst>
              </a:tr>
              <a:tr h="823002">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bg2"/>
                          </a:solidFill>
                          <a:effectLst/>
                          <a:latin typeface="Arial" charset="0"/>
                          <a:cs typeface="Arial" charset="0"/>
                        </a:rPr>
                        <a:t>Children from 6 months to 24 months 	</a:t>
                      </a:r>
                    </a:p>
                  </a:txBody>
                  <a:tcPr marT="45722" marB="4572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D9CE"/>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bg2"/>
                          </a:solidFill>
                          <a:effectLst/>
                          <a:latin typeface="Arial" charset="0"/>
                          <a:cs typeface="Arial" charset="0"/>
                        </a:rPr>
                        <a:t>&gt;105 g/l </a:t>
                      </a:r>
                    </a:p>
                  </a:txBody>
                  <a:tcPr marT="45722" marB="4572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D9CE"/>
                    </a:solidFill>
                  </a:tcPr>
                </a:tc>
                <a:extLst>
                  <a:ext uri="{0D108BD9-81ED-4DB2-BD59-A6C34878D82A}">
                    <a16:rowId xmlns:a16="http://schemas.microsoft.com/office/drawing/2014/main" val="10006"/>
                  </a:ext>
                </a:extLst>
              </a:tr>
              <a:tr h="457223">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bg2"/>
                          </a:solidFill>
                          <a:effectLst/>
                          <a:latin typeface="Arial" charset="0"/>
                          <a:cs typeface="Arial" charset="0"/>
                        </a:rPr>
                        <a:t>2yrs to 11 yrs </a:t>
                      </a:r>
                    </a:p>
                  </a:txBody>
                  <a:tcPr marT="45722" marB="4572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EDE8"/>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bg2"/>
                          </a:solidFill>
                          <a:effectLst/>
                          <a:latin typeface="Arial" charset="0"/>
                          <a:cs typeface="Arial" charset="0"/>
                        </a:rPr>
                        <a:t>&gt;115 g/l </a:t>
                      </a:r>
                    </a:p>
                  </a:txBody>
                  <a:tcPr marT="45722" marB="4572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EDE8"/>
                    </a:solidFill>
                  </a:tcPr>
                </a:tc>
                <a:extLst>
                  <a:ext uri="{0D108BD9-81ED-4DB2-BD59-A6C34878D82A}">
                    <a16:rowId xmlns:a16="http://schemas.microsoft.com/office/drawing/2014/main" val="10007"/>
                  </a:ext>
                </a:extLst>
              </a:tr>
              <a:tr h="457223">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bg2"/>
                          </a:solidFill>
                          <a:effectLst/>
                          <a:latin typeface="Arial" charset="0"/>
                          <a:cs typeface="Arial" charset="0"/>
                        </a:rPr>
                        <a:t>Children from 12 years </a:t>
                      </a:r>
                    </a:p>
                  </a:txBody>
                  <a:tcPr marT="45722" marB="4572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D9CE"/>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bg2"/>
                          </a:solidFill>
                          <a:effectLst/>
                          <a:latin typeface="Arial" charset="0"/>
                          <a:cs typeface="Arial" charset="0"/>
                        </a:rPr>
                        <a:t>&gt;120 g/l 	</a:t>
                      </a:r>
                    </a:p>
                  </a:txBody>
                  <a:tcPr marT="45722" marB="4572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D9CE"/>
                    </a:solidFill>
                  </a:tcPr>
                </a:tc>
                <a:extLst>
                  <a:ext uri="{0D108BD9-81ED-4DB2-BD59-A6C34878D82A}">
                    <a16:rowId xmlns:a16="http://schemas.microsoft.com/office/drawing/2014/main" val="10008"/>
                  </a:ext>
                </a:extLst>
              </a:tr>
              <a:tr h="457223">
                <a:tc gridSpan="2">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bg2"/>
                          </a:solidFill>
                          <a:effectLst/>
                          <a:latin typeface="Arial" charset="0"/>
                          <a:cs typeface="Arial" charset="0"/>
                        </a:rPr>
                        <a:t>Hct</a:t>
                      </a:r>
                    </a:p>
                  </a:txBody>
                  <a:tcPr marT="45722" marB="4572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D9CE"/>
                    </a:solidFill>
                  </a:tcPr>
                </a:tc>
                <a:tc hMerge="1">
                  <a:txBody>
                    <a:bodyPr/>
                    <a:lstStyle/>
                    <a:p>
                      <a:endParaRPr lang="ru-RU"/>
                    </a:p>
                  </a:txBody>
                  <a:tcPr/>
                </a:tc>
                <a:extLst>
                  <a:ext uri="{0D108BD9-81ED-4DB2-BD59-A6C34878D82A}">
                    <a16:rowId xmlns:a16="http://schemas.microsoft.com/office/drawing/2014/main" val="10009"/>
                  </a:ext>
                </a:extLst>
              </a:tr>
              <a:tr h="457223">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bg2"/>
                          </a:solidFill>
                          <a:effectLst/>
                          <a:latin typeface="Arial" charset="0"/>
                          <a:cs typeface="Arial" charset="0"/>
                        </a:rPr>
                        <a:t>Men </a:t>
                      </a:r>
                    </a:p>
                  </a:txBody>
                  <a:tcPr marT="45722" marB="4572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D9CE"/>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bg2"/>
                          </a:solidFill>
                          <a:effectLst/>
                          <a:latin typeface="Arial" charset="0"/>
                          <a:cs typeface="Arial" charset="0"/>
                        </a:rPr>
                        <a:t>&gt;41</a:t>
                      </a:r>
                    </a:p>
                  </a:txBody>
                  <a:tcPr marT="45722" marB="4572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D9CE"/>
                    </a:solidFill>
                  </a:tcPr>
                </a:tc>
                <a:extLst>
                  <a:ext uri="{0D108BD9-81ED-4DB2-BD59-A6C34878D82A}">
                    <a16:rowId xmlns:a16="http://schemas.microsoft.com/office/drawing/2014/main" val="10010"/>
                  </a:ext>
                </a:extLst>
              </a:tr>
              <a:tr h="457223">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bg2"/>
                          </a:solidFill>
                          <a:effectLst/>
                          <a:latin typeface="Arial" charset="0"/>
                          <a:cs typeface="Arial" charset="0"/>
                        </a:rPr>
                        <a:t>Women	</a:t>
                      </a:r>
                    </a:p>
                  </a:txBody>
                  <a:tcPr marT="45722" marB="4572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EDE8"/>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bg2"/>
                          </a:solidFill>
                          <a:effectLst/>
                          <a:latin typeface="Arial" charset="0"/>
                          <a:cs typeface="Arial" charset="0"/>
                        </a:rPr>
                        <a:t>&gt;36</a:t>
                      </a:r>
                    </a:p>
                  </a:txBody>
                  <a:tcPr marT="45722" marB="4572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D9CE"/>
                    </a:solidFill>
                  </a:tcPr>
                </a:tc>
                <a:extLst>
                  <a:ext uri="{0D108BD9-81ED-4DB2-BD59-A6C34878D82A}">
                    <a16:rowId xmlns:a16="http://schemas.microsoft.com/office/drawing/2014/main" val="10011"/>
                  </a:ext>
                </a:extLst>
              </a:tr>
            </a:tbl>
          </a:graphicData>
        </a:graphic>
      </p:graphicFrame>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a:xfrm>
            <a:off x="457200" y="274638"/>
            <a:ext cx="7467600" cy="1143000"/>
          </a:xfrm>
        </p:spPr>
        <p:txBody>
          <a:bodyPr/>
          <a:lstStyle/>
          <a:p>
            <a:pPr eaLnBrk="1" hangingPunct="1"/>
            <a:r>
              <a:rPr lang="en-US" altLang="ru-RU" sz="4000" smtClean="0"/>
              <a:t>Non- pharmacological treatment</a:t>
            </a:r>
          </a:p>
        </p:txBody>
      </p:sp>
      <p:sp>
        <p:nvSpPr>
          <p:cNvPr id="30723" name="Rectangle 3"/>
          <p:cNvSpPr>
            <a:spLocks noGrp="1" noChangeArrowheads="1"/>
          </p:cNvSpPr>
          <p:nvPr>
            <p:ph type="body" idx="1"/>
          </p:nvPr>
        </p:nvSpPr>
        <p:spPr>
          <a:xfrm>
            <a:off x="228600" y="1600200"/>
            <a:ext cx="7620000" cy="4876800"/>
          </a:xfrm>
        </p:spPr>
        <p:txBody>
          <a:bodyPr/>
          <a:lstStyle/>
          <a:p>
            <a:pPr eaLnBrk="1" hangingPunct="1">
              <a:defRPr/>
            </a:pPr>
            <a:r>
              <a:rPr lang="en-US" sz="2400" b="1" dirty="0" smtClean="0">
                <a:latin typeface="+mj-lt"/>
                <a:cs typeface="Andalus" pitchFamily="18" charset="-78"/>
              </a:rPr>
              <a:t>Iron-rich diet</a:t>
            </a:r>
          </a:p>
          <a:p>
            <a:pPr eaLnBrk="1" hangingPunct="1">
              <a:defRPr/>
            </a:pPr>
            <a:r>
              <a:rPr lang="en-US" sz="2600" dirty="0" smtClean="0">
                <a:latin typeface="+mj-lt"/>
                <a:cs typeface="Andalus" pitchFamily="18" charset="-78"/>
              </a:rPr>
              <a:t> </a:t>
            </a:r>
            <a:r>
              <a:rPr lang="en-US" sz="2600" dirty="0" smtClean="0">
                <a:solidFill>
                  <a:srgbClr val="77933C"/>
                </a:solidFill>
                <a:latin typeface="+mj-lt"/>
                <a:cs typeface="Andalus" pitchFamily="18" charset="-78"/>
              </a:rPr>
              <a:t>Good sources of iron includes:</a:t>
            </a:r>
            <a:endParaRPr lang="en-US" sz="2200" dirty="0" smtClean="0">
              <a:solidFill>
                <a:srgbClr val="77933C"/>
              </a:solidFill>
              <a:latin typeface="+mj-lt"/>
              <a:cs typeface="Andalus" pitchFamily="18" charset="-78"/>
            </a:endParaRPr>
          </a:p>
          <a:p>
            <a:pPr lvl="1" eaLnBrk="1" hangingPunct="1">
              <a:defRPr/>
            </a:pPr>
            <a:r>
              <a:rPr lang="en-US" sz="2200" dirty="0" smtClean="0">
                <a:latin typeface="+mj-lt"/>
                <a:cs typeface="Andalus" pitchFamily="18" charset="-78"/>
              </a:rPr>
              <a:t>meats - beef, pork, lamb, liver, and other organ meats</a:t>
            </a:r>
            <a:endParaRPr lang="en-US" sz="2000" dirty="0" smtClean="0">
              <a:latin typeface="+mj-lt"/>
              <a:cs typeface="Andalus" pitchFamily="18" charset="-78"/>
            </a:endParaRPr>
          </a:p>
          <a:p>
            <a:pPr lvl="1" eaLnBrk="1" hangingPunct="1">
              <a:defRPr/>
            </a:pPr>
            <a:r>
              <a:rPr lang="en-US" sz="2200" dirty="0" smtClean="0">
                <a:latin typeface="+mj-lt"/>
                <a:cs typeface="Andalus" pitchFamily="18" charset="-78"/>
              </a:rPr>
              <a:t>poultry - chicken, duck, turkey, liver (especially dark meat)</a:t>
            </a:r>
            <a:endParaRPr lang="en-US" sz="2000" dirty="0" smtClean="0">
              <a:latin typeface="+mj-lt"/>
              <a:cs typeface="Andalus" pitchFamily="18" charset="-78"/>
            </a:endParaRPr>
          </a:p>
          <a:p>
            <a:pPr lvl="1" eaLnBrk="1" hangingPunct="1">
              <a:defRPr/>
            </a:pPr>
            <a:r>
              <a:rPr lang="en-US" sz="2200" dirty="0" smtClean="0">
                <a:latin typeface="+mj-lt"/>
                <a:cs typeface="Andalus" pitchFamily="18" charset="-78"/>
              </a:rPr>
              <a:t>fish - shellfish, including clams, mussels, and oysters, sardines, anchovies</a:t>
            </a:r>
            <a:endParaRPr lang="en-US" sz="2000" dirty="0" smtClean="0">
              <a:latin typeface="+mj-lt"/>
              <a:cs typeface="Andalus" pitchFamily="18" charset="-78"/>
            </a:endParaRPr>
          </a:p>
          <a:p>
            <a:pPr lvl="1" eaLnBrk="1" hangingPunct="1">
              <a:defRPr/>
            </a:pPr>
            <a:r>
              <a:rPr lang="en-US" sz="2200" dirty="0" smtClean="0">
                <a:latin typeface="+mj-lt"/>
                <a:cs typeface="Andalus" pitchFamily="18" charset="-78"/>
              </a:rPr>
              <a:t>leafy greens of the cabbage family, such as broccoli, kale, turnip greens, and collards</a:t>
            </a:r>
            <a:endParaRPr lang="en-US" sz="2000" dirty="0" smtClean="0">
              <a:latin typeface="+mj-lt"/>
              <a:cs typeface="Andalus" pitchFamily="18" charset="-78"/>
            </a:endParaRPr>
          </a:p>
          <a:p>
            <a:pPr lvl="1" eaLnBrk="1" hangingPunct="1">
              <a:defRPr/>
            </a:pPr>
            <a:r>
              <a:rPr lang="en-US" sz="2200" dirty="0" smtClean="0">
                <a:latin typeface="+mj-lt"/>
                <a:cs typeface="Andalus" pitchFamily="18" charset="-78"/>
              </a:rPr>
              <a:t>legumes, such as lima beans and green peas; dry beans and peas, such as pinto beans, black-eyed peas, and canned baked beans</a:t>
            </a:r>
            <a:endParaRPr lang="en-US" sz="2000" dirty="0" smtClean="0">
              <a:latin typeface="+mj-lt"/>
              <a:cs typeface="Andalus" pitchFamily="18" charset="-78"/>
            </a:endParaRPr>
          </a:p>
          <a:p>
            <a:pPr eaLnBrk="1" hangingPunct="1">
              <a:defRPr/>
            </a:pPr>
            <a:endParaRPr lang="en-US" sz="2600" dirty="0" smtClean="0">
              <a:latin typeface="+mj-lt"/>
              <a:cs typeface="Andalus" pitchFamily="18" charset="-78"/>
            </a:endParaRPr>
          </a:p>
          <a:p>
            <a:pPr eaLnBrk="1" hangingPunct="1">
              <a:defRPr/>
            </a:pPr>
            <a:endParaRPr lang="en-US" sz="2800" dirty="0" smtClean="0">
              <a:latin typeface="+mj-lt"/>
              <a:cs typeface="Andalus" pitchFamily="18" charset="-78"/>
            </a:endParaRPr>
          </a:p>
        </p:txBody>
      </p:sp>
      <p:pic>
        <p:nvPicPr>
          <p:cNvPr id="2" name="Picture 1" descr="red-blood-cells.jpg"/>
          <p:cNvPicPr>
            <a:picLocks noChangeAspect="1"/>
          </p:cNvPicPr>
          <p:nvPr/>
        </p:nvPicPr>
        <p:blipFill>
          <a:blip r:embed="rId2" cstate="print"/>
          <a:stretch>
            <a:fillRect/>
          </a:stretch>
        </p:blipFill>
        <p:spPr>
          <a:xfrm>
            <a:off x="7537450" y="6350"/>
            <a:ext cx="1600200" cy="6858000"/>
          </a:xfrm>
          <a:prstGeom prst="rect">
            <a:avLst/>
          </a:prstGeom>
          <a:effectLst>
            <a:softEdge rad="317500"/>
          </a:effectLst>
        </p:spPr>
      </p:pic>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970" name="Picture 4" descr="Рисунок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3971" name="Rectangle 2"/>
          <p:cNvSpPr>
            <a:spLocks noGrp="1" noChangeArrowheads="1"/>
          </p:cNvSpPr>
          <p:nvPr>
            <p:ph type="title"/>
          </p:nvPr>
        </p:nvSpPr>
        <p:spPr>
          <a:xfrm>
            <a:off x="533400" y="1524000"/>
            <a:ext cx="8229600" cy="1905000"/>
          </a:xfrm>
        </p:spPr>
        <p:txBody>
          <a:bodyPr/>
          <a:lstStyle/>
          <a:p>
            <a:r>
              <a:rPr lang="en-US" altLang="ru-RU" sz="6000" b="1" smtClean="0">
                <a:solidFill>
                  <a:schemeClr val="hlink"/>
                </a:solidFill>
              </a:rPr>
              <a:t>Folate/B12 deficiency anemia</a:t>
            </a:r>
            <a:endParaRPr lang="ru-RU" altLang="ru-RU" sz="6000" b="1" smtClean="0">
              <a:solidFill>
                <a:schemeClr val="hlink"/>
              </a:solidFill>
            </a:endParaRP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red-blood-cells.jpg"/>
          <p:cNvPicPr>
            <a:picLocks noChangeAspect="1"/>
          </p:cNvPicPr>
          <p:nvPr/>
        </p:nvPicPr>
        <p:blipFill>
          <a:blip r:embed="rId2" cstate="print"/>
          <a:stretch>
            <a:fillRect/>
          </a:stretch>
        </p:blipFill>
        <p:spPr>
          <a:xfrm>
            <a:off x="7537450" y="6350"/>
            <a:ext cx="1600200" cy="6858000"/>
          </a:xfrm>
          <a:prstGeom prst="rect">
            <a:avLst/>
          </a:prstGeom>
          <a:effectLst>
            <a:softEdge rad="317500"/>
          </a:effectLst>
        </p:spPr>
      </p:pic>
      <p:sp>
        <p:nvSpPr>
          <p:cNvPr id="84995" name="Rectangle 2"/>
          <p:cNvSpPr>
            <a:spLocks noGrp="1" noChangeArrowheads="1"/>
          </p:cNvSpPr>
          <p:nvPr>
            <p:ph type="title" idx="4294967295"/>
          </p:nvPr>
        </p:nvSpPr>
        <p:spPr/>
        <p:txBody>
          <a:bodyPr/>
          <a:lstStyle/>
          <a:p>
            <a:r>
              <a:rPr lang="en-US" altLang="ru-RU" sz="4000" b="1" smtClean="0"/>
              <a:t>Vitamin B12 / folate Deficiency</a:t>
            </a:r>
          </a:p>
        </p:txBody>
      </p:sp>
      <p:pic>
        <p:nvPicPr>
          <p:cNvPr id="84996" name="Picture 3" descr="MegaloblasticAnemi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38600" y="3276600"/>
            <a:ext cx="3657600"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4997"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447800"/>
            <a:ext cx="3810000" cy="327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ChangeArrowheads="1"/>
          </p:cNvSpPr>
          <p:nvPr>
            <p:ph type="title"/>
          </p:nvPr>
        </p:nvSpPr>
        <p:spPr>
          <a:xfrm>
            <a:off x="0" y="274638"/>
            <a:ext cx="9144000" cy="1143000"/>
          </a:xfrm>
        </p:spPr>
        <p:txBody>
          <a:bodyPr/>
          <a:lstStyle/>
          <a:p>
            <a:r>
              <a:rPr lang="en-US" altLang="ru-RU" sz="3600" b="1" smtClean="0">
                <a:solidFill>
                  <a:schemeClr val="hlink"/>
                </a:solidFill>
              </a:rPr>
              <a:t>IDC-10: </a:t>
            </a:r>
            <a:r>
              <a:rPr lang="ru-RU" altLang="ru-RU" sz="3600" b="1" smtClean="0">
                <a:solidFill>
                  <a:schemeClr val="hlink"/>
                </a:solidFill>
              </a:rPr>
              <a:t>D51Vitamin B12 deficiency anaemia</a:t>
            </a:r>
            <a:r>
              <a:rPr lang="ru-RU" altLang="ru-RU" sz="4000" b="1" smtClean="0"/>
              <a:t/>
            </a:r>
            <a:br>
              <a:rPr lang="ru-RU" altLang="ru-RU" sz="4000" b="1" smtClean="0"/>
            </a:br>
            <a:endParaRPr lang="ru-RU" altLang="ru-RU" sz="4000" b="1" smtClean="0"/>
          </a:p>
        </p:txBody>
      </p:sp>
      <p:sp>
        <p:nvSpPr>
          <p:cNvPr id="86019" name="Rectangle 3"/>
          <p:cNvSpPr>
            <a:spLocks noGrp="1" noChangeArrowheads="1"/>
          </p:cNvSpPr>
          <p:nvPr>
            <p:ph type="body" idx="1"/>
          </p:nvPr>
        </p:nvSpPr>
        <p:spPr>
          <a:xfrm>
            <a:off x="457200" y="1295400"/>
            <a:ext cx="8229600" cy="4830763"/>
          </a:xfrm>
        </p:spPr>
        <p:txBody>
          <a:bodyPr/>
          <a:lstStyle/>
          <a:p>
            <a:pPr lvl="1">
              <a:lnSpc>
                <a:spcPct val="80000"/>
              </a:lnSpc>
              <a:buFontTx/>
              <a:buNone/>
            </a:pPr>
            <a:r>
              <a:rPr lang="ru-RU" altLang="ru-RU" sz="1600" b="1" i="1" smtClean="0"/>
              <a:t>Excl.:</a:t>
            </a:r>
          </a:p>
          <a:p>
            <a:pPr lvl="1">
              <a:lnSpc>
                <a:spcPct val="80000"/>
              </a:lnSpc>
            </a:pPr>
            <a:r>
              <a:rPr lang="ru-RU" altLang="ru-RU" sz="1600" smtClean="0"/>
              <a:t>Vitamin B12 deficiency (</a:t>
            </a:r>
            <a:r>
              <a:rPr lang="ru-RU" altLang="ru-RU" sz="1600" u="sng" smtClean="0">
                <a:hlinkClick r:id="rId2"/>
              </a:rPr>
              <a:t>E53.8</a:t>
            </a:r>
            <a:r>
              <a:rPr lang="ru-RU" altLang="ru-RU" sz="1600" smtClean="0"/>
              <a:t>)</a:t>
            </a:r>
          </a:p>
          <a:p>
            <a:pPr>
              <a:lnSpc>
                <a:spcPct val="80000"/>
              </a:lnSpc>
              <a:buFontTx/>
              <a:buNone/>
            </a:pPr>
            <a:r>
              <a:rPr lang="ru-RU" altLang="ru-RU" sz="1800" b="1" smtClean="0">
                <a:solidFill>
                  <a:schemeClr val="hlink"/>
                </a:solidFill>
              </a:rPr>
              <a:t>D51.0Vitamin B12 deficiency anaemia due to intrinsic factor deficiency</a:t>
            </a:r>
          </a:p>
          <a:p>
            <a:pPr lvl="1">
              <a:lnSpc>
                <a:spcPct val="80000"/>
              </a:lnSpc>
            </a:pPr>
            <a:r>
              <a:rPr lang="ru-RU" altLang="ru-RU" sz="1600" smtClean="0"/>
              <a:t>Anaemia:</a:t>
            </a:r>
          </a:p>
          <a:p>
            <a:pPr lvl="3">
              <a:lnSpc>
                <a:spcPct val="80000"/>
              </a:lnSpc>
            </a:pPr>
            <a:r>
              <a:rPr lang="ru-RU" altLang="ru-RU" sz="1200" smtClean="0"/>
              <a:t>Addison</a:t>
            </a:r>
          </a:p>
          <a:p>
            <a:pPr lvl="3">
              <a:lnSpc>
                <a:spcPct val="80000"/>
              </a:lnSpc>
            </a:pPr>
            <a:r>
              <a:rPr lang="ru-RU" altLang="ru-RU" sz="1200" smtClean="0"/>
              <a:t>Biermer</a:t>
            </a:r>
          </a:p>
          <a:p>
            <a:pPr lvl="3">
              <a:lnSpc>
                <a:spcPct val="80000"/>
              </a:lnSpc>
            </a:pPr>
            <a:r>
              <a:rPr lang="ru-RU" altLang="ru-RU" sz="1200" smtClean="0"/>
              <a:t>pernicious (congenital)</a:t>
            </a:r>
          </a:p>
          <a:p>
            <a:pPr lvl="1">
              <a:lnSpc>
                <a:spcPct val="80000"/>
              </a:lnSpc>
            </a:pPr>
            <a:r>
              <a:rPr lang="ru-RU" altLang="ru-RU" sz="1600" smtClean="0"/>
              <a:t>Congenital intrinsic factor deficiency</a:t>
            </a:r>
          </a:p>
          <a:p>
            <a:pPr>
              <a:lnSpc>
                <a:spcPct val="80000"/>
              </a:lnSpc>
              <a:buFontTx/>
              <a:buNone/>
            </a:pPr>
            <a:r>
              <a:rPr lang="ru-RU" altLang="ru-RU" sz="1800" b="1" smtClean="0">
                <a:solidFill>
                  <a:schemeClr val="hlink"/>
                </a:solidFill>
              </a:rPr>
              <a:t>D51.1Vitamin B12 deficiency anaemia due to selective vitamin B12 malabsorption with proteinuria</a:t>
            </a:r>
          </a:p>
          <a:p>
            <a:pPr lvl="1">
              <a:lnSpc>
                <a:spcPct val="80000"/>
              </a:lnSpc>
            </a:pPr>
            <a:r>
              <a:rPr lang="ru-RU" altLang="ru-RU" sz="1600" smtClean="0"/>
              <a:t>Imerslund(-Gräsbeck) syndrome</a:t>
            </a:r>
          </a:p>
          <a:p>
            <a:pPr lvl="1">
              <a:lnSpc>
                <a:spcPct val="80000"/>
              </a:lnSpc>
            </a:pPr>
            <a:r>
              <a:rPr lang="ru-RU" altLang="ru-RU" sz="1600" smtClean="0"/>
              <a:t>Megaloblastic hereditary anaemia</a:t>
            </a:r>
          </a:p>
          <a:p>
            <a:pPr>
              <a:lnSpc>
                <a:spcPct val="80000"/>
              </a:lnSpc>
              <a:buFontTx/>
              <a:buNone/>
            </a:pPr>
            <a:r>
              <a:rPr lang="ru-RU" altLang="ru-RU" sz="1800" b="1" smtClean="0">
                <a:solidFill>
                  <a:schemeClr val="hlink"/>
                </a:solidFill>
              </a:rPr>
              <a:t>D51.2Transcobalamin II deficiency</a:t>
            </a:r>
          </a:p>
          <a:p>
            <a:pPr>
              <a:lnSpc>
                <a:spcPct val="80000"/>
              </a:lnSpc>
              <a:buFontTx/>
              <a:buNone/>
            </a:pPr>
            <a:r>
              <a:rPr lang="ru-RU" altLang="ru-RU" sz="1800" b="1" smtClean="0">
                <a:solidFill>
                  <a:schemeClr val="hlink"/>
                </a:solidFill>
              </a:rPr>
              <a:t>D51.3Other dietary vitamin B12 deficiency anaemia</a:t>
            </a:r>
          </a:p>
          <a:p>
            <a:pPr lvl="1">
              <a:lnSpc>
                <a:spcPct val="80000"/>
              </a:lnSpc>
            </a:pPr>
            <a:r>
              <a:rPr lang="ru-RU" altLang="ru-RU" sz="1600" smtClean="0"/>
              <a:t>Vegan anaemia</a:t>
            </a:r>
          </a:p>
          <a:p>
            <a:pPr>
              <a:lnSpc>
                <a:spcPct val="80000"/>
              </a:lnSpc>
              <a:buFontTx/>
              <a:buNone/>
            </a:pPr>
            <a:r>
              <a:rPr lang="ru-RU" altLang="ru-RU" sz="1800" b="1" smtClean="0">
                <a:solidFill>
                  <a:schemeClr val="hlink"/>
                </a:solidFill>
              </a:rPr>
              <a:t>D51.8Other vitamin B12 deficiency anaemias</a:t>
            </a:r>
          </a:p>
          <a:p>
            <a:pPr>
              <a:lnSpc>
                <a:spcPct val="80000"/>
              </a:lnSpc>
              <a:buFontTx/>
              <a:buNone/>
            </a:pPr>
            <a:r>
              <a:rPr lang="ru-RU" altLang="ru-RU" sz="1800" b="1" smtClean="0">
                <a:solidFill>
                  <a:schemeClr val="hlink"/>
                </a:solidFill>
              </a:rPr>
              <a:t>D51.9Vitamin B12 deficiency anaemia, unspecified</a:t>
            </a:r>
          </a:p>
          <a:p>
            <a:pPr>
              <a:lnSpc>
                <a:spcPct val="80000"/>
              </a:lnSpc>
            </a:pPr>
            <a:endParaRPr lang="ru-RU" altLang="ru-RU" sz="1800" smtClean="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red-blood-cells.jpg"/>
          <p:cNvPicPr>
            <a:picLocks noChangeAspect="1"/>
          </p:cNvPicPr>
          <p:nvPr/>
        </p:nvPicPr>
        <p:blipFill>
          <a:blip r:embed="rId2" cstate="print"/>
          <a:stretch>
            <a:fillRect/>
          </a:stretch>
        </p:blipFill>
        <p:spPr>
          <a:xfrm>
            <a:off x="7537450" y="6350"/>
            <a:ext cx="1600200" cy="6858000"/>
          </a:xfrm>
          <a:prstGeom prst="rect">
            <a:avLst/>
          </a:prstGeom>
          <a:effectLst>
            <a:softEdge rad="317500"/>
          </a:effectLst>
        </p:spPr>
      </p:pic>
      <p:sp>
        <p:nvSpPr>
          <p:cNvPr id="87043" name="Rectangle 2"/>
          <p:cNvSpPr>
            <a:spLocks noGrp="1" noChangeArrowheads="1"/>
          </p:cNvSpPr>
          <p:nvPr>
            <p:ph type="title"/>
          </p:nvPr>
        </p:nvSpPr>
        <p:spPr>
          <a:xfrm>
            <a:off x="0" y="274638"/>
            <a:ext cx="9144000" cy="1143000"/>
          </a:xfrm>
        </p:spPr>
        <p:txBody>
          <a:bodyPr/>
          <a:lstStyle/>
          <a:p>
            <a:r>
              <a:rPr lang="en-US" altLang="ru-RU" sz="4800" b="1" smtClean="0">
                <a:solidFill>
                  <a:schemeClr val="hlink"/>
                </a:solidFill>
              </a:rPr>
              <a:t>Cobalamin (Vitamin B12) Deficiency</a:t>
            </a:r>
          </a:p>
        </p:txBody>
      </p:sp>
      <p:sp>
        <p:nvSpPr>
          <p:cNvPr id="87044" name="Rectangle 3"/>
          <p:cNvSpPr>
            <a:spLocks noGrp="1" noChangeArrowheads="1"/>
          </p:cNvSpPr>
          <p:nvPr>
            <p:ph type="body" idx="1"/>
          </p:nvPr>
        </p:nvSpPr>
        <p:spPr>
          <a:xfrm>
            <a:off x="0" y="1524000"/>
            <a:ext cx="8229600" cy="4525963"/>
          </a:xfrm>
        </p:spPr>
        <p:txBody>
          <a:bodyPr/>
          <a:lstStyle/>
          <a:p>
            <a:pPr eaLnBrk="1" hangingPunct="1">
              <a:lnSpc>
                <a:spcPct val="80000"/>
              </a:lnSpc>
            </a:pPr>
            <a:r>
              <a:rPr lang="en-US" altLang="ru-RU" sz="2000" smtClean="0"/>
              <a:t>Daily requirement: 2-3 </a:t>
            </a:r>
            <a:r>
              <a:rPr lang="el-GR" altLang="ru-RU" sz="2000" smtClean="0"/>
              <a:t>μ</a:t>
            </a:r>
            <a:r>
              <a:rPr lang="en-US" altLang="ru-RU" sz="2000" smtClean="0"/>
              <a:t>g/day</a:t>
            </a:r>
          </a:p>
          <a:p>
            <a:pPr eaLnBrk="1" hangingPunct="1">
              <a:lnSpc>
                <a:spcPct val="80000"/>
              </a:lnSpc>
            </a:pPr>
            <a:r>
              <a:rPr lang="en-US" altLang="ru-RU" sz="2000" smtClean="0"/>
              <a:t>Therapeutic dose: 100-1000ug/day i.m</a:t>
            </a:r>
            <a:endParaRPr lang="en-US" altLang="ru-RU" sz="2000" smtClean="0">
              <a:solidFill>
                <a:schemeClr val="hlink"/>
              </a:solidFill>
            </a:endParaRPr>
          </a:p>
          <a:p>
            <a:pPr>
              <a:lnSpc>
                <a:spcPct val="80000"/>
              </a:lnSpc>
              <a:buFontTx/>
              <a:buNone/>
            </a:pPr>
            <a:r>
              <a:rPr lang="en-US" altLang="ru-RU" sz="2000" smtClean="0">
                <a:solidFill>
                  <a:schemeClr val="hlink"/>
                </a:solidFill>
              </a:rPr>
              <a:t>Anemia due to </a:t>
            </a:r>
            <a:r>
              <a:rPr lang="en-US" altLang="ru-RU" sz="2000" b="1" smtClean="0">
                <a:solidFill>
                  <a:schemeClr val="hlink"/>
                </a:solidFill>
              </a:rPr>
              <a:t>Decreased Response to Erythropoietin</a:t>
            </a:r>
            <a:endParaRPr lang="en-US" altLang="ru-RU" sz="2800" b="1" smtClean="0">
              <a:solidFill>
                <a:schemeClr val="hlink"/>
              </a:solidFill>
            </a:endParaRPr>
          </a:p>
          <a:p>
            <a:pPr lvl="2">
              <a:lnSpc>
                <a:spcPct val="80000"/>
              </a:lnSpc>
            </a:pPr>
            <a:r>
              <a:rPr lang="en-US" altLang="ru-RU" sz="1600" smtClean="0"/>
              <a:t>Macrocytic  anemia</a:t>
            </a:r>
          </a:p>
          <a:p>
            <a:pPr lvl="2">
              <a:lnSpc>
                <a:spcPct val="80000"/>
              </a:lnSpc>
            </a:pPr>
            <a:r>
              <a:rPr lang="en-US" altLang="ru-RU" sz="1600" smtClean="0"/>
              <a:t>Lab Values</a:t>
            </a:r>
          </a:p>
          <a:p>
            <a:pPr lvl="3">
              <a:lnSpc>
                <a:spcPct val="80000"/>
              </a:lnSpc>
            </a:pPr>
            <a:r>
              <a:rPr lang="en-US" altLang="ru-RU" sz="1400" b="1" smtClean="0"/>
              <a:t>Cobalamin level &lt; 200 pg/mL</a:t>
            </a:r>
          </a:p>
          <a:p>
            <a:pPr lvl="3">
              <a:lnSpc>
                <a:spcPct val="80000"/>
              </a:lnSpc>
            </a:pPr>
            <a:r>
              <a:rPr lang="en-US" altLang="ru-RU" sz="1400" b="1" smtClean="0"/>
              <a:t>Elevated serum methylmalonic acid</a:t>
            </a:r>
          </a:p>
          <a:p>
            <a:pPr lvl="3">
              <a:lnSpc>
                <a:spcPct val="80000"/>
              </a:lnSpc>
            </a:pPr>
            <a:r>
              <a:rPr lang="en-US" altLang="ru-RU" sz="1400" b="1" smtClean="0"/>
              <a:t>Elevated serum homocysteine</a:t>
            </a:r>
            <a:r>
              <a:rPr lang="en-US" altLang="ru-RU" sz="1400" smtClean="0"/>
              <a:t> </a:t>
            </a:r>
          </a:p>
          <a:p>
            <a:pPr lvl="2">
              <a:lnSpc>
                <a:spcPct val="80000"/>
              </a:lnSpc>
            </a:pPr>
            <a:r>
              <a:rPr lang="en-US" altLang="ru-RU" sz="1600" smtClean="0"/>
              <a:t>Vit. B12 is needed  for DNA synthesis</a:t>
            </a:r>
          </a:p>
          <a:p>
            <a:pPr lvl="2">
              <a:lnSpc>
                <a:spcPct val="80000"/>
              </a:lnSpc>
            </a:pPr>
            <a:r>
              <a:rPr lang="en-US" altLang="ru-RU" sz="1600" smtClean="0"/>
              <a:t>Binds to intrinsic factor in the small bowel in order to be absorbed</a:t>
            </a:r>
          </a:p>
          <a:p>
            <a:pPr lvl="4">
              <a:lnSpc>
                <a:spcPct val="80000"/>
              </a:lnSpc>
            </a:pPr>
            <a:r>
              <a:rPr lang="en-US" altLang="ru-RU" sz="1400" smtClean="0"/>
              <a:t>Pernicious anemia: antibodies to intrinsic factor</a:t>
            </a:r>
          </a:p>
          <a:p>
            <a:pPr lvl="4">
              <a:lnSpc>
                <a:spcPct val="80000"/>
              </a:lnSpc>
            </a:pPr>
            <a:r>
              <a:rPr lang="en-US" altLang="ru-RU" sz="1400" smtClean="0"/>
              <a:t>Diagnosed by checking antibody levels (rather than Schilling test)</a:t>
            </a:r>
          </a:p>
          <a:p>
            <a:pPr lvl="2">
              <a:lnSpc>
                <a:spcPct val="80000"/>
              </a:lnSpc>
            </a:pPr>
            <a:r>
              <a:rPr lang="en-US" altLang="ru-RU" sz="1600" smtClean="0"/>
              <a:t>Deficiency can result in neuropsychiatric symptoms</a:t>
            </a:r>
          </a:p>
          <a:p>
            <a:pPr lvl="4">
              <a:lnSpc>
                <a:spcPct val="80000"/>
              </a:lnSpc>
            </a:pPr>
            <a:r>
              <a:rPr lang="en-US" altLang="ru-RU" sz="1400" smtClean="0"/>
              <a:t>Spastic ataxia, psychosis, loss of vibratory sense, dementia</a:t>
            </a:r>
          </a:p>
          <a:p>
            <a:pPr lvl="4">
              <a:lnSpc>
                <a:spcPct val="80000"/>
              </a:lnSpc>
            </a:pPr>
            <a:r>
              <a:rPr lang="en-US" altLang="ru-RU" sz="1400" smtClean="0"/>
              <a:t>Frequently not reversible with cobalamin replacement</a:t>
            </a:r>
          </a:p>
          <a:p>
            <a:pPr lvl="2">
              <a:lnSpc>
                <a:spcPct val="80000"/>
              </a:lnSpc>
            </a:pPr>
            <a:r>
              <a:rPr lang="en-US" altLang="ru-RU" sz="1600" smtClean="0"/>
              <a:t>Smear shows macrocytosis with hypersegmentation of polymorphonuclear cells, with possible basophilic stippling.</a:t>
            </a:r>
          </a:p>
          <a:p>
            <a:pPr lvl="3">
              <a:lnSpc>
                <a:spcPct val="80000"/>
              </a:lnSpc>
              <a:buFontTx/>
              <a:buNone/>
            </a:pPr>
            <a:r>
              <a:rPr lang="en-US" altLang="ru-RU" sz="1400" smtClean="0"/>
              <a:t>	</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ChangeArrowheads="1"/>
          </p:cNvSpPr>
          <p:nvPr>
            <p:ph type="title"/>
          </p:nvPr>
        </p:nvSpPr>
        <p:spPr/>
        <p:txBody>
          <a:bodyPr/>
          <a:lstStyle/>
          <a:p>
            <a:r>
              <a:rPr lang="en-US" altLang="ru-RU" sz="4000" b="1" smtClean="0">
                <a:solidFill>
                  <a:schemeClr val="hlink"/>
                </a:solidFill>
              </a:rPr>
              <a:t>Treatment of Vitamin B12 Deficiency</a:t>
            </a:r>
            <a:r>
              <a:rPr lang="en-US" altLang="ru-RU" sz="4000" smtClean="0"/>
              <a:t>	</a:t>
            </a:r>
          </a:p>
        </p:txBody>
      </p:sp>
      <p:sp>
        <p:nvSpPr>
          <p:cNvPr id="88067" name="Rectangle 3"/>
          <p:cNvSpPr>
            <a:spLocks noGrp="1" noChangeArrowheads="1"/>
          </p:cNvSpPr>
          <p:nvPr>
            <p:ph type="body" idx="1"/>
          </p:nvPr>
        </p:nvSpPr>
        <p:spPr>
          <a:xfrm>
            <a:off x="457200" y="1600200"/>
            <a:ext cx="8229600" cy="2133600"/>
          </a:xfrm>
        </p:spPr>
        <p:txBody>
          <a:bodyPr/>
          <a:lstStyle/>
          <a:p>
            <a:r>
              <a:rPr lang="en-US" altLang="ru-RU" smtClean="0"/>
              <a:t>Vitamin B12 – </a:t>
            </a:r>
            <a:r>
              <a:rPr lang="en-US" altLang="ru-RU" sz="2200" smtClean="0"/>
              <a:t>1000 micrograms intramuscularly monthly</a:t>
            </a:r>
          </a:p>
          <a:p>
            <a:pPr lvl="1">
              <a:buFontTx/>
              <a:buNone/>
            </a:pPr>
            <a:r>
              <a:rPr lang="en-US" altLang="ru-RU" smtClean="0"/>
              <a:t>                   -OR-</a:t>
            </a:r>
          </a:p>
          <a:p>
            <a:r>
              <a:rPr lang="en-US" altLang="ru-RU" smtClean="0"/>
              <a:t>Vitamin B12 – </a:t>
            </a:r>
            <a:r>
              <a:rPr lang="en-US" altLang="ru-RU" sz="2200" smtClean="0"/>
              <a:t>1000-2000 micrograms po QDaily</a:t>
            </a:r>
          </a:p>
        </p:txBody>
      </p:sp>
      <p:pic>
        <p:nvPicPr>
          <p:cNvPr id="2" name="Picture 1" descr="red-blood-cells.jpg"/>
          <p:cNvPicPr>
            <a:picLocks noChangeAspect="1"/>
          </p:cNvPicPr>
          <p:nvPr/>
        </p:nvPicPr>
        <p:blipFill>
          <a:blip r:embed="rId2" cstate="print"/>
          <a:stretch>
            <a:fillRect/>
          </a:stretch>
        </p:blipFill>
        <p:spPr>
          <a:xfrm>
            <a:off x="7537450" y="6350"/>
            <a:ext cx="1600200" cy="6858000"/>
          </a:xfrm>
          <a:prstGeom prst="rect">
            <a:avLst/>
          </a:prstGeom>
          <a:effectLst>
            <a:softEdge rad="317500"/>
          </a:effectLst>
        </p:spPr>
      </p:pic>
      <p:sp>
        <p:nvSpPr>
          <p:cNvPr id="88069" name="Rectangle 6"/>
          <p:cNvSpPr>
            <a:spLocks noChangeArrowheads="1"/>
          </p:cNvSpPr>
          <p:nvPr/>
        </p:nvSpPr>
        <p:spPr bwMode="auto">
          <a:xfrm>
            <a:off x="381000" y="3886200"/>
            <a:ext cx="7029450" cy="137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marL="342900" indent="-342900" eaLnBrk="0" hangingPunct="0">
              <a:defRPr b="1">
                <a:solidFill>
                  <a:schemeClr val="tx1"/>
                </a:solidFill>
                <a:latin typeface="Andalus" pitchFamily="18" charset="0"/>
                <a:cs typeface="Andalus" pitchFamily="18" charset="0"/>
              </a:defRPr>
            </a:lvl1pPr>
            <a:lvl2pPr marL="742950" indent="-285750" eaLnBrk="0" hangingPunct="0">
              <a:defRPr b="1">
                <a:solidFill>
                  <a:schemeClr val="tx1"/>
                </a:solidFill>
                <a:latin typeface="Andalus" pitchFamily="18" charset="0"/>
                <a:cs typeface="Andalus" pitchFamily="18" charset="0"/>
              </a:defRPr>
            </a:lvl2pPr>
            <a:lvl3pPr marL="1143000" indent="-228600" eaLnBrk="0" hangingPunct="0">
              <a:defRPr b="1">
                <a:solidFill>
                  <a:schemeClr val="tx1"/>
                </a:solidFill>
                <a:latin typeface="Andalus" pitchFamily="18" charset="0"/>
                <a:cs typeface="Andalus" pitchFamily="18" charset="0"/>
              </a:defRPr>
            </a:lvl3pPr>
            <a:lvl4pPr marL="1600200" indent="-228600" eaLnBrk="0" hangingPunct="0">
              <a:defRPr b="1">
                <a:solidFill>
                  <a:schemeClr val="tx1"/>
                </a:solidFill>
                <a:latin typeface="Andalus" pitchFamily="18" charset="0"/>
                <a:cs typeface="Andalus" pitchFamily="18" charset="0"/>
              </a:defRPr>
            </a:lvl4pPr>
            <a:lvl5pPr marL="2057400" indent="-228600" eaLnBrk="0" hangingPunct="0">
              <a:defRPr b="1">
                <a:solidFill>
                  <a:schemeClr val="tx1"/>
                </a:solidFill>
                <a:latin typeface="Andalus" pitchFamily="18" charset="0"/>
                <a:cs typeface="Andalus" pitchFamily="18" charset="0"/>
              </a:defRPr>
            </a:lvl5pPr>
            <a:lvl6pPr marL="2514600" indent="-228600" eaLnBrk="0" fontAlgn="base" hangingPunct="0">
              <a:spcBef>
                <a:spcPct val="0"/>
              </a:spcBef>
              <a:spcAft>
                <a:spcPct val="0"/>
              </a:spcAft>
              <a:defRPr b="1">
                <a:solidFill>
                  <a:schemeClr val="tx1"/>
                </a:solidFill>
                <a:latin typeface="Andalus" pitchFamily="18" charset="0"/>
                <a:cs typeface="Andalus" pitchFamily="18" charset="0"/>
              </a:defRPr>
            </a:lvl6pPr>
            <a:lvl7pPr marL="2971800" indent="-228600" eaLnBrk="0" fontAlgn="base" hangingPunct="0">
              <a:spcBef>
                <a:spcPct val="0"/>
              </a:spcBef>
              <a:spcAft>
                <a:spcPct val="0"/>
              </a:spcAft>
              <a:defRPr b="1">
                <a:solidFill>
                  <a:schemeClr val="tx1"/>
                </a:solidFill>
                <a:latin typeface="Andalus" pitchFamily="18" charset="0"/>
                <a:cs typeface="Andalus" pitchFamily="18" charset="0"/>
              </a:defRPr>
            </a:lvl7pPr>
            <a:lvl8pPr marL="3429000" indent="-228600" eaLnBrk="0" fontAlgn="base" hangingPunct="0">
              <a:spcBef>
                <a:spcPct val="0"/>
              </a:spcBef>
              <a:spcAft>
                <a:spcPct val="0"/>
              </a:spcAft>
              <a:defRPr b="1">
                <a:solidFill>
                  <a:schemeClr val="tx1"/>
                </a:solidFill>
                <a:latin typeface="Andalus" pitchFamily="18" charset="0"/>
                <a:cs typeface="Andalus" pitchFamily="18" charset="0"/>
              </a:defRPr>
            </a:lvl8pPr>
            <a:lvl9pPr marL="3886200" indent="-228600" eaLnBrk="0" fontAlgn="base" hangingPunct="0">
              <a:spcBef>
                <a:spcPct val="0"/>
              </a:spcBef>
              <a:spcAft>
                <a:spcPct val="0"/>
              </a:spcAft>
              <a:defRPr b="1">
                <a:solidFill>
                  <a:schemeClr val="tx1"/>
                </a:solidFill>
                <a:latin typeface="Andalus" pitchFamily="18" charset="0"/>
                <a:cs typeface="Andalus" pitchFamily="18" charset="0"/>
              </a:defRPr>
            </a:lvl9pPr>
          </a:lstStyle>
          <a:p>
            <a:pPr eaLnBrk="1" hangingPunct="1">
              <a:buFontTx/>
              <a:buChar char="•"/>
            </a:pPr>
            <a:r>
              <a:rPr lang="en-US" altLang="ru-RU" sz="2800" b="0">
                <a:solidFill>
                  <a:schemeClr val="hlink"/>
                </a:solidFill>
                <a:latin typeface="Arial" panose="020B0604020202020204" pitchFamily="34" charset="0"/>
                <a:cs typeface="Arial" panose="020B0604020202020204" pitchFamily="34" charset="0"/>
              </a:rPr>
              <a:t>Cyanocobalamine</a:t>
            </a:r>
          </a:p>
          <a:p>
            <a:pPr eaLnBrk="1" hangingPunct="1">
              <a:buFontTx/>
              <a:buChar char="•"/>
            </a:pPr>
            <a:r>
              <a:rPr lang="en-US" altLang="ru-RU" sz="2800" b="0">
                <a:solidFill>
                  <a:schemeClr val="hlink"/>
                </a:solidFill>
                <a:latin typeface="Arial" panose="020B0604020202020204" pitchFamily="34" charset="0"/>
                <a:cs typeface="Arial" panose="020B0604020202020204" pitchFamily="34" charset="0"/>
              </a:rPr>
              <a:t>Hydroxocobalamine</a:t>
            </a:r>
          </a:p>
          <a:p>
            <a:pPr eaLnBrk="1" hangingPunct="1">
              <a:buFontTx/>
              <a:buChar char="•"/>
            </a:pPr>
            <a:r>
              <a:rPr lang="en-US" altLang="ru-RU" sz="2800" b="0">
                <a:solidFill>
                  <a:schemeClr val="hlink"/>
                </a:solidFill>
                <a:latin typeface="Arial" panose="020B0604020202020204" pitchFamily="34" charset="0"/>
                <a:cs typeface="Arial" panose="020B0604020202020204" pitchFamily="34" charset="0"/>
              </a:rPr>
              <a:t>Methylcobalamine</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red-blood-cells.jpg"/>
          <p:cNvPicPr>
            <a:picLocks noChangeAspect="1"/>
          </p:cNvPicPr>
          <p:nvPr/>
        </p:nvPicPr>
        <p:blipFill>
          <a:blip r:embed="rId2" cstate="print"/>
          <a:stretch>
            <a:fillRect/>
          </a:stretch>
        </p:blipFill>
        <p:spPr>
          <a:xfrm>
            <a:off x="7537450" y="6350"/>
            <a:ext cx="1600200" cy="6858000"/>
          </a:xfrm>
          <a:prstGeom prst="rect">
            <a:avLst/>
          </a:prstGeom>
          <a:effectLst>
            <a:softEdge rad="317500"/>
          </a:effectLst>
        </p:spPr>
      </p:pic>
      <p:sp>
        <p:nvSpPr>
          <p:cNvPr id="89091" name="Rectangle 2"/>
          <p:cNvSpPr>
            <a:spLocks noGrp="1" noChangeArrowheads="1"/>
          </p:cNvSpPr>
          <p:nvPr>
            <p:ph type="title"/>
          </p:nvPr>
        </p:nvSpPr>
        <p:spPr>
          <a:xfrm>
            <a:off x="0" y="0"/>
            <a:ext cx="8839200" cy="1143000"/>
          </a:xfrm>
        </p:spPr>
        <p:txBody>
          <a:bodyPr/>
          <a:lstStyle/>
          <a:p>
            <a:r>
              <a:rPr lang="en-US" altLang="ru-RU" sz="3600" b="1" smtClean="0">
                <a:solidFill>
                  <a:schemeClr val="hlink"/>
                </a:solidFill>
              </a:rPr>
              <a:t>IDC-10: </a:t>
            </a:r>
            <a:r>
              <a:rPr lang="ru-RU" altLang="ru-RU" sz="3600" b="1" smtClean="0">
                <a:solidFill>
                  <a:schemeClr val="hlink"/>
                </a:solidFill>
              </a:rPr>
              <a:t>D52</a:t>
            </a:r>
            <a:r>
              <a:rPr lang="en-US" altLang="ru-RU" sz="3600" b="1" smtClean="0">
                <a:solidFill>
                  <a:schemeClr val="hlink"/>
                </a:solidFill>
              </a:rPr>
              <a:t> </a:t>
            </a:r>
            <a:r>
              <a:rPr lang="ru-RU" altLang="ru-RU" sz="3600" b="1" smtClean="0">
                <a:solidFill>
                  <a:schemeClr val="hlink"/>
                </a:solidFill>
              </a:rPr>
              <a:t>Folate deficiency anaemia</a:t>
            </a:r>
            <a:r>
              <a:rPr lang="ru-RU" altLang="ru-RU" sz="4000" b="1" smtClean="0"/>
              <a:t/>
            </a:r>
            <a:br>
              <a:rPr lang="ru-RU" altLang="ru-RU" sz="4000" b="1" smtClean="0"/>
            </a:br>
            <a:endParaRPr lang="ru-RU" altLang="ru-RU" sz="4000" b="1" smtClean="0"/>
          </a:p>
        </p:txBody>
      </p:sp>
      <p:sp>
        <p:nvSpPr>
          <p:cNvPr id="89092" name="Rectangle 3"/>
          <p:cNvSpPr>
            <a:spLocks noGrp="1" noChangeArrowheads="1"/>
          </p:cNvSpPr>
          <p:nvPr>
            <p:ph type="body" idx="1"/>
          </p:nvPr>
        </p:nvSpPr>
        <p:spPr>
          <a:xfrm>
            <a:off x="304800" y="838200"/>
            <a:ext cx="7924800" cy="4525963"/>
          </a:xfrm>
        </p:spPr>
        <p:txBody>
          <a:bodyPr/>
          <a:lstStyle/>
          <a:p>
            <a:pPr>
              <a:buFontTx/>
              <a:buNone/>
            </a:pPr>
            <a:r>
              <a:rPr lang="ru-RU" altLang="ru-RU" b="1" smtClean="0">
                <a:solidFill>
                  <a:schemeClr val="hlink"/>
                </a:solidFill>
              </a:rPr>
              <a:t>D52.0</a:t>
            </a:r>
            <a:r>
              <a:rPr lang="en-US" altLang="ru-RU" b="1" smtClean="0">
                <a:solidFill>
                  <a:schemeClr val="hlink"/>
                </a:solidFill>
              </a:rPr>
              <a:t> </a:t>
            </a:r>
            <a:r>
              <a:rPr lang="ru-RU" altLang="ru-RU" b="1" smtClean="0">
                <a:solidFill>
                  <a:schemeClr val="hlink"/>
                </a:solidFill>
              </a:rPr>
              <a:t>Dietary folate deficiency anaemia</a:t>
            </a:r>
          </a:p>
          <a:p>
            <a:pPr lvl="1"/>
            <a:r>
              <a:rPr lang="ru-RU" altLang="ru-RU" smtClean="0"/>
              <a:t>Nutritional megaloblastic anaemia</a:t>
            </a:r>
          </a:p>
          <a:p>
            <a:pPr>
              <a:buFontTx/>
              <a:buNone/>
            </a:pPr>
            <a:r>
              <a:rPr lang="ru-RU" altLang="ru-RU" b="1" smtClean="0">
                <a:solidFill>
                  <a:schemeClr val="hlink"/>
                </a:solidFill>
              </a:rPr>
              <a:t>D52.1</a:t>
            </a:r>
            <a:r>
              <a:rPr lang="en-US" altLang="ru-RU" b="1" smtClean="0">
                <a:solidFill>
                  <a:schemeClr val="hlink"/>
                </a:solidFill>
              </a:rPr>
              <a:t> </a:t>
            </a:r>
            <a:r>
              <a:rPr lang="ru-RU" altLang="ru-RU" b="1" smtClean="0">
                <a:solidFill>
                  <a:schemeClr val="hlink"/>
                </a:solidFill>
              </a:rPr>
              <a:t>Drug-induced folate deficiency anaemia</a:t>
            </a:r>
          </a:p>
          <a:p>
            <a:pPr>
              <a:buFontTx/>
              <a:buNone/>
            </a:pPr>
            <a:r>
              <a:rPr lang="ru-RU" altLang="ru-RU" b="1" smtClean="0">
                <a:solidFill>
                  <a:schemeClr val="hlink"/>
                </a:solidFill>
              </a:rPr>
              <a:t>D52.8</a:t>
            </a:r>
            <a:r>
              <a:rPr lang="en-US" altLang="ru-RU" b="1" smtClean="0">
                <a:solidFill>
                  <a:schemeClr val="hlink"/>
                </a:solidFill>
              </a:rPr>
              <a:t> </a:t>
            </a:r>
            <a:r>
              <a:rPr lang="ru-RU" altLang="ru-RU" b="1" smtClean="0">
                <a:solidFill>
                  <a:schemeClr val="hlink"/>
                </a:solidFill>
              </a:rPr>
              <a:t>Other folate deficiency anaemias</a:t>
            </a:r>
          </a:p>
          <a:p>
            <a:pPr>
              <a:buFontTx/>
              <a:buNone/>
            </a:pPr>
            <a:r>
              <a:rPr lang="ru-RU" altLang="ru-RU" b="1" smtClean="0">
                <a:solidFill>
                  <a:schemeClr val="hlink"/>
                </a:solidFill>
              </a:rPr>
              <a:t>D52.9</a:t>
            </a:r>
            <a:r>
              <a:rPr lang="en-US" altLang="ru-RU" b="1" smtClean="0">
                <a:solidFill>
                  <a:schemeClr val="hlink"/>
                </a:solidFill>
              </a:rPr>
              <a:t> </a:t>
            </a:r>
            <a:r>
              <a:rPr lang="ru-RU" altLang="ru-RU" b="1" smtClean="0">
                <a:solidFill>
                  <a:schemeClr val="hlink"/>
                </a:solidFill>
              </a:rPr>
              <a:t>Folate deficiency anaemia, unspecified</a:t>
            </a:r>
          </a:p>
          <a:p>
            <a:pPr lvl="1"/>
            <a:r>
              <a:rPr lang="ru-RU" altLang="ru-RU" smtClean="0"/>
              <a:t>Folic acid deficiency anaemia NOS</a:t>
            </a:r>
          </a:p>
          <a:p>
            <a:pPr>
              <a:buFontTx/>
              <a:buNone/>
            </a:pPr>
            <a:endParaRPr lang="ru-RU" altLang="ru-RU" smtClean="0"/>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a:xfrm>
            <a:off x="381000" y="0"/>
            <a:ext cx="8229600" cy="1143000"/>
          </a:xfrm>
        </p:spPr>
        <p:txBody>
          <a:bodyPr/>
          <a:lstStyle/>
          <a:p>
            <a:r>
              <a:rPr lang="en-US" altLang="ru-RU" sz="4000" b="1" smtClean="0">
                <a:solidFill>
                  <a:schemeClr val="hlink"/>
                </a:solidFill>
              </a:rPr>
              <a:t>Folate Deficiency Anemia</a:t>
            </a:r>
          </a:p>
        </p:txBody>
      </p:sp>
      <p:sp>
        <p:nvSpPr>
          <p:cNvPr id="90115" name="Rectangle 3"/>
          <p:cNvSpPr>
            <a:spLocks noGrp="1" noChangeArrowheads="1"/>
          </p:cNvSpPr>
          <p:nvPr>
            <p:ph type="body" idx="1"/>
          </p:nvPr>
        </p:nvSpPr>
        <p:spPr>
          <a:xfrm>
            <a:off x="152400" y="990600"/>
            <a:ext cx="8229600" cy="4525963"/>
          </a:xfrm>
        </p:spPr>
        <p:txBody>
          <a:bodyPr/>
          <a:lstStyle/>
          <a:p>
            <a:pPr>
              <a:lnSpc>
                <a:spcPct val="80000"/>
              </a:lnSpc>
              <a:buFontTx/>
              <a:buNone/>
            </a:pPr>
            <a:endParaRPr lang="en-US" altLang="ru-RU" sz="2400" b="1" smtClean="0">
              <a:solidFill>
                <a:schemeClr val="hlink"/>
              </a:solidFill>
            </a:endParaRPr>
          </a:p>
          <a:p>
            <a:pPr>
              <a:lnSpc>
                <a:spcPct val="80000"/>
              </a:lnSpc>
            </a:pPr>
            <a:r>
              <a:rPr lang="en-US" altLang="ru-RU" sz="2400" smtClean="0"/>
              <a:t>Daily requirement: 50µg</a:t>
            </a:r>
          </a:p>
          <a:p>
            <a:pPr>
              <a:lnSpc>
                <a:spcPct val="80000"/>
              </a:lnSpc>
            </a:pPr>
            <a:r>
              <a:rPr lang="en-US" altLang="ru-RU" sz="2400" smtClean="0"/>
              <a:t>Therapeutic doses: 1-5mg/day</a:t>
            </a:r>
          </a:p>
          <a:p>
            <a:pPr>
              <a:lnSpc>
                <a:spcPct val="80000"/>
              </a:lnSpc>
              <a:buFontTx/>
              <a:buNone/>
            </a:pPr>
            <a:r>
              <a:rPr lang="en-US" altLang="ru-RU" sz="1600" b="1" smtClean="0">
                <a:solidFill>
                  <a:schemeClr val="hlink"/>
                </a:solidFill>
              </a:rPr>
              <a:t>	 </a:t>
            </a:r>
            <a:r>
              <a:rPr lang="en-US" altLang="ru-RU" sz="2400" b="1" smtClean="0">
                <a:solidFill>
                  <a:schemeClr val="hlink"/>
                </a:solidFill>
              </a:rPr>
              <a:t>Anemia due to Decreased Response to Erythropoietin:</a:t>
            </a:r>
            <a:endParaRPr lang="en-US" altLang="ru-RU" sz="1600" b="1" smtClean="0">
              <a:solidFill>
                <a:schemeClr val="hlink"/>
              </a:solidFill>
            </a:endParaRPr>
          </a:p>
          <a:p>
            <a:pPr lvl="1">
              <a:lnSpc>
                <a:spcPct val="80000"/>
              </a:lnSpc>
            </a:pPr>
            <a:r>
              <a:rPr lang="en-US" altLang="ru-RU" sz="1400" smtClean="0"/>
              <a:t>Macrocytic anemia</a:t>
            </a:r>
          </a:p>
          <a:p>
            <a:pPr lvl="1">
              <a:lnSpc>
                <a:spcPct val="80000"/>
              </a:lnSpc>
            </a:pPr>
            <a:r>
              <a:rPr lang="en-US" altLang="ru-RU" sz="1400" smtClean="0"/>
              <a:t>Lab Values</a:t>
            </a:r>
          </a:p>
          <a:p>
            <a:pPr lvl="3">
              <a:lnSpc>
                <a:spcPct val="80000"/>
              </a:lnSpc>
            </a:pPr>
            <a:r>
              <a:rPr lang="en-US" altLang="ru-RU" sz="1000" smtClean="0"/>
              <a:t>Low folate</a:t>
            </a:r>
          </a:p>
          <a:p>
            <a:pPr lvl="3">
              <a:lnSpc>
                <a:spcPct val="80000"/>
              </a:lnSpc>
            </a:pPr>
            <a:r>
              <a:rPr lang="en-US" altLang="ru-RU" sz="1000" smtClean="0"/>
              <a:t>Increased serum homocystine</a:t>
            </a:r>
          </a:p>
          <a:p>
            <a:pPr lvl="3">
              <a:lnSpc>
                <a:spcPct val="80000"/>
              </a:lnSpc>
            </a:pPr>
            <a:r>
              <a:rPr lang="en-US" altLang="ru-RU" sz="1000" smtClean="0"/>
              <a:t>NORMAL methylmalonic acid</a:t>
            </a:r>
          </a:p>
          <a:p>
            <a:pPr lvl="1">
              <a:lnSpc>
                <a:spcPct val="80000"/>
              </a:lnSpc>
            </a:pPr>
            <a:r>
              <a:rPr lang="en-US" altLang="ru-RU" sz="1400" smtClean="0"/>
              <a:t>Often occurs with decreased oral intake, increased utilization, or impaired absorption of folate</a:t>
            </a:r>
          </a:p>
          <a:p>
            <a:pPr lvl="3">
              <a:lnSpc>
                <a:spcPct val="80000"/>
              </a:lnSpc>
            </a:pPr>
            <a:r>
              <a:rPr lang="en-US" altLang="ru-RU" sz="1000" smtClean="0"/>
              <a:t>Folate is normally absorbed in duodenum and proximal jejunum – deficiency found in </a:t>
            </a:r>
            <a:r>
              <a:rPr lang="en-US" altLang="ru-RU" sz="1000" b="1" smtClean="0">
                <a:solidFill>
                  <a:srgbClr val="FF9900"/>
                </a:solidFill>
              </a:rPr>
              <a:t>celiac disease, regional enteritis, amyloidosis</a:t>
            </a:r>
          </a:p>
          <a:p>
            <a:pPr lvl="3">
              <a:lnSpc>
                <a:spcPct val="80000"/>
              </a:lnSpc>
            </a:pPr>
            <a:r>
              <a:rPr lang="en-US" altLang="ru-RU" sz="1000" smtClean="0"/>
              <a:t>Deficiency frequently </a:t>
            </a:r>
            <a:r>
              <a:rPr lang="en-US" altLang="ru-RU" sz="1000" smtClean="0">
                <a:solidFill>
                  <a:srgbClr val="FF9900"/>
                </a:solidFill>
              </a:rPr>
              <a:t>in </a:t>
            </a:r>
            <a:r>
              <a:rPr lang="en-US" altLang="ru-RU" sz="1000" b="1" smtClean="0">
                <a:solidFill>
                  <a:srgbClr val="FF9900"/>
                </a:solidFill>
              </a:rPr>
              <a:t>alcoholics</a:t>
            </a:r>
            <a:r>
              <a:rPr lang="en-US" altLang="ru-RU" sz="1000" smtClean="0"/>
              <a:t>, because enzyme required for deglutamation of folate is inhibited by alcohol.</a:t>
            </a:r>
          </a:p>
          <a:p>
            <a:pPr lvl="3">
              <a:lnSpc>
                <a:spcPct val="80000"/>
              </a:lnSpc>
            </a:pPr>
            <a:r>
              <a:rPr lang="en-US" altLang="ru-RU" sz="1000" smtClean="0"/>
              <a:t>Deficiency often found </a:t>
            </a:r>
            <a:r>
              <a:rPr lang="en-US" altLang="ru-RU" sz="1000" smtClean="0">
                <a:solidFill>
                  <a:srgbClr val="FF9900"/>
                </a:solidFill>
              </a:rPr>
              <a:t>in </a:t>
            </a:r>
            <a:r>
              <a:rPr lang="en-US" altLang="ru-RU" sz="1000" b="1" smtClean="0">
                <a:solidFill>
                  <a:srgbClr val="FF9900"/>
                </a:solidFill>
              </a:rPr>
              <a:t>pregnant women</a:t>
            </a:r>
            <a:r>
              <a:rPr lang="en-US" altLang="ru-RU" sz="1000" smtClean="0">
                <a:solidFill>
                  <a:srgbClr val="FF9900"/>
                </a:solidFill>
              </a:rPr>
              <a:t>, persons with </a:t>
            </a:r>
            <a:r>
              <a:rPr lang="en-US" altLang="ru-RU" sz="1000" b="1" smtClean="0">
                <a:solidFill>
                  <a:srgbClr val="FF9900"/>
                </a:solidFill>
              </a:rPr>
              <a:t>desquamating skin disorders</a:t>
            </a:r>
            <a:r>
              <a:rPr lang="en-US" altLang="ru-RU" sz="1000" smtClean="0">
                <a:solidFill>
                  <a:srgbClr val="FF9900"/>
                </a:solidFill>
              </a:rPr>
              <a:t>, </a:t>
            </a:r>
            <a:r>
              <a:rPr lang="en-US" altLang="ru-RU" sz="1000" b="1" smtClean="0">
                <a:solidFill>
                  <a:srgbClr val="FF9900"/>
                </a:solidFill>
              </a:rPr>
              <a:t>patients with sickle cell anemia</a:t>
            </a:r>
            <a:r>
              <a:rPr lang="en-US" altLang="ru-RU" sz="1000" smtClean="0"/>
              <a:t> (and other conditions associated with rapid cell division and turnover)</a:t>
            </a:r>
          </a:p>
          <a:p>
            <a:pPr lvl="1">
              <a:lnSpc>
                <a:spcPct val="80000"/>
              </a:lnSpc>
            </a:pPr>
            <a:r>
              <a:rPr lang="en-US" altLang="ru-RU" sz="1400" smtClean="0"/>
              <a:t>Smear shows macrocytosis with hypersegmented neutrophils</a:t>
            </a:r>
          </a:p>
        </p:txBody>
      </p:sp>
      <p:pic>
        <p:nvPicPr>
          <p:cNvPr id="2" name="Picture 1" descr="red-blood-cells.jpg"/>
          <p:cNvPicPr>
            <a:picLocks noChangeAspect="1"/>
          </p:cNvPicPr>
          <p:nvPr/>
        </p:nvPicPr>
        <p:blipFill>
          <a:blip r:embed="rId2" cstate="print"/>
          <a:stretch>
            <a:fillRect/>
          </a:stretch>
        </p:blipFill>
        <p:spPr>
          <a:xfrm>
            <a:off x="7537450" y="6350"/>
            <a:ext cx="1600200" cy="6858000"/>
          </a:xfrm>
          <a:prstGeom prst="rect">
            <a:avLst/>
          </a:prstGeom>
          <a:effectLst>
            <a:softEdge rad="317500"/>
          </a:effectLst>
        </p:spPr>
      </p:pic>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red-blood-cells.jpg"/>
          <p:cNvPicPr>
            <a:picLocks noChangeAspect="1"/>
          </p:cNvPicPr>
          <p:nvPr/>
        </p:nvPicPr>
        <p:blipFill>
          <a:blip r:embed="rId2" cstate="print"/>
          <a:stretch>
            <a:fillRect/>
          </a:stretch>
        </p:blipFill>
        <p:spPr>
          <a:xfrm>
            <a:off x="7537450" y="6350"/>
            <a:ext cx="1600200" cy="6858000"/>
          </a:xfrm>
          <a:prstGeom prst="rect">
            <a:avLst/>
          </a:prstGeom>
          <a:effectLst>
            <a:softEdge rad="317500"/>
          </a:effectLst>
        </p:spPr>
      </p:pic>
      <p:sp>
        <p:nvSpPr>
          <p:cNvPr id="91139" name="Rectangle 2"/>
          <p:cNvSpPr>
            <a:spLocks noGrp="1" noChangeArrowheads="1"/>
          </p:cNvSpPr>
          <p:nvPr>
            <p:ph type="title"/>
          </p:nvPr>
        </p:nvSpPr>
        <p:spPr>
          <a:xfrm>
            <a:off x="0" y="0"/>
            <a:ext cx="8229600" cy="1143000"/>
          </a:xfrm>
        </p:spPr>
        <p:txBody>
          <a:bodyPr/>
          <a:lstStyle/>
          <a:p>
            <a:r>
              <a:rPr lang="en-US" altLang="ru-RU" smtClean="0"/>
              <a:t>Treatment of Folate Deficiency</a:t>
            </a:r>
          </a:p>
        </p:txBody>
      </p:sp>
      <p:sp>
        <p:nvSpPr>
          <p:cNvPr id="91140" name="Rectangle 3"/>
          <p:cNvSpPr>
            <a:spLocks noGrp="1" noChangeArrowheads="1"/>
          </p:cNvSpPr>
          <p:nvPr>
            <p:ph type="body" idx="1"/>
          </p:nvPr>
        </p:nvSpPr>
        <p:spPr>
          <a:xfrm>
            <a:off x="0" y="1447800"/>
            <a:ext cx="7543800" cy="4525963"/>
          </a:xfrm>
        </p:spPr>
        <p:txBody>
          <a:bodyPr/>
          <a:lstStyle/>
          <a:p>
            <a:pPr>
              <a:buFontTx/>
              <a:buNone/>
            </a:pPr>
            <a:r>
              <a:rPr lang="en-US" altLang="ru-RU" smtClean="0"/>
              <a:t>Folate – 1 to 5 mg po Qday</a:t>
            </a:r>
          </a:p>
          <a:p>
            <a:pPr lvl="2"/>
            <a:r>
              <a:rPr lang="en-US" altLang="ru-RU" smtClean="0"/>
              <a:t>Vit. B12 deficiency must be excluded in folate-deficient patients, because supplemental folate can improve the anemia of Vit. B12 deficiency but not the neurologic sequelae.</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red-blood-cells.jpg"/>
          <p:cNvPicPr>
            <a:picLocks noChangeAspect="1"/>
          </p:cNvPicPr>
          <p:nvPr/>
        </p:nvPicPr>
        <p:blipFill>
          <a:blip r:embed="rId2" cstate="print"/>
          <a:stretch>
            <a:fillRect/>
          </a:stretch>
        </p:blipFill>
        <p:spPr>
          <a:xfrm>
            <a:off x="7537450" y="6350"/>
            <a:ext cx="1600200" cy="6858000"/>
          </a:xfrm>
          <a:prstGeom prst="rect">
            <a:avLst/>
          </a:prstGeom>
          <a:effectLst>
            <a:softEdge rad="317500"/>
          </a:effectLst>
        </p:spPr>
      </p:pic>
      <p:sp>
        <p:nvSpPr>
          <p:cNvPr id="92163" name="Rectangle 2"/>
          <p:cNvSpPr>
            <a:spLocks noGrp="1" noChangeArrowheads="1"/>
          </p:cNvSpPr>
          <p:nvPr>
            <p:ph type="title"/>
          </p:nvPr>
        </p:nvSpPr>
        <p:spPr>
          <a:xfrm>
            <a:off x="0" y="274638"/>
            <a:ext cx="9144000" cy="1143000"/>
          </a:xfrm>
        </p:spPr>
        <p:txBody>
          <a:bodyPr/>
          <a:lstStyle/>
          <a:p>
            <a:r>
              <a:rPr lang="en-US" altLang="ru-RU" sz="4000" b="1" smtClean="0">
                <a:solidFill>
                  <a:schemeClr val="hlink"/>
                </a:solidFill>
              </a:rPr>
              <a:t>Vitamin B12 Deficiency Versus Folate Deficiency</a:t>
            </a:r>
          </a:p>
        </p:txBody>
      </p:sp>
      <p:graphicFrame>
        <p:nvGraphicFramePr>
          <p:cNvPr id="72743" name="Group 39"/>
          <p:cNvGraphicFramePr>
            <a:graphicFrameLocks noGrp="1"/>
          </p:cNvGraphicFramePr>
          <p:nvPr>
            <p:ph idx="1"/>
          </p:nvPr>
        </p:nvGraphicFramePr>
        <p:xfrm>
          <a:off x="228600" y="1600200"/>
          <a:ext cx="7010400" cy="5051425"/>
        </p:xfrm>
        <a:graphic>
          <a:graphicData uri="http://schemas.openxmlformats.org/drawingml/2006/table">
            <a:tbl>
              <a:tblPr/>
              <a:tblGrid>
                <a:gridCol w="1981200">
                  <a:extLst>
                    <a:ext uri="{9D8B030D-6E8A-4147-A177-3AD203B41FA5}">
                      <a16:colId xmlns:a16="http://schemas.microsoft.com/office/drawing/2014/main" val="20000"/>
                    </a:ext>
                  </a:extLst>
                </a:gridCol>
                <a:gridCol w="1944688">
                  <a:extLst>
                    <a:ext uri="{9D8B030D-6E8A-4147-A177-3AD203B41FA5}">
                      <a16:colId xmlns:a16="http://schemas.microsoft.com/office/drawing/2014/main" val="20001"/>
                    </a:ext>
                  </a:extLst>
                </a:gridCol>
                <a:gridCol w="3084512">
                  <a:extLst>
                    <a:ext uri="{9D8B030D-6E8A-4147-A177-3AD203B41FA5}">
                      <a16:colId xmlns:a16="http://schemas.microsoft.com/office/drawing/2014/main" val="20002"/>
                    </a:ext>
                  </a:extLst>
                </a:gridCol>
              </a:tblGrid>
              <a:tr h="908050">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ru-RU" sz="2800" b="0" i="0" u="none" strike="noStrike" cap="none" normalizeH="0" baseline="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200" b="0" i="0" u="none" strike="noStrike" cap="none" normalizeH="0" baseline="0" smtClean="0">
                          <a:ln>
                            <a:noFill/>
                          </a:ln>
                          <a:solidFill>
                            <a:schemeClr val="bg2"/>
                          </a:solidFill>
                          <a:effectLst/>
                          <a:latin typeface="Arial" charset="0"/>
                          <a:cs typeface="Arial" charset="0"/>
                        </a:rPr>
                        <a:t>Vitamin B 12 Deficiency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FF"/>
                    </a:solid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200" b="0" i="0" u="none" strike="noStrike" cap="none" normalizeH="0" baseline="0" smtClean="0">
                          <a:ln>
                            <a:noFill/>
                          </a:ln>
                          <a:solidFill>
                            <a:schemeClr val="bg2"/>
                          </a:solidFill>
                          <a:effectLst/>
                          <a:latin typeface="Arial" charset="0"/>
                          <a:cs typeface="Arial" charset="0"/>
                        </a:rPr>
                        <a:t>Folate Deficiency</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99"/>
                    </a:solidFill>
                  </a:tcPr>
                </a:tc>
                <a:extLst>
                  <a:ext uri="{0D108BD9-81ED-4DB2-BD59-A6C34878D82A}">
                    <a16:rowId xmlns:a16="http://schemas.microsoft.com/office/drawing/2014/main" val="10000"/>
                  </a:ext>
                </a:extLst>
              </a:tr>
              <a:tr h="66992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200" b="0" i="0" u="none" strike="noStrike" cap="none" normalizeH="0" baseline="0" smtClean="0">
                          <a:ln>
                            <a:noFill/>
                          </a:ln>
                          <a:solidFill>
                            <a:schemeClr val="tx1"/>
                          </a:solidFill>
                          <a:effectLst/>
                          <a:latin typeface="Arial" charset="0"/>
                          <a:cs typeface="Arial" charset="0"/>
                        </a:rPr>
                        <a:t>MCV</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 typeface="Wingdings" pitchFamily="2" charset="2"/>
                        <a:buNone/>
                        <a:tabLst/>
                      </a:pPr>
                      <a:r>
                        <a:rPr kumimoji="0" lang="en-US" sz="2800" b="0" i="0" u="none" strike="noStrike" cap="none" normalizeH="0" baseline="0" smtClean="0">
                          <a:ln>
                            <a:noFill/>
                          </a:ln>
                          <a:solidFill>
                            <a:schemeClr val="bg2"/>
                          </a:solidFill>
                          <a:effectLst/>
                          <a:latin typeface="Arial" charset="0"/>
                          <a:cs typeface="Arial" charset="0"/>
                        </a:rPr>
                        <a:t>&gt; 100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FF"/>
                    </a:solid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bg2"/>
                          </a:solidFill>
                          <a:effectLst/>
                          <a:latin typeface="Arial" charset="0"/>
                          <a:cs typeface="Arial" charset="0"/>
                        </a:rPr>
                        <a:t>&gt; 100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99"/>
                    </a:solidFill>
                  </a:tcPr>
                </a:tc>
                <a:extLst>
                  <a:ext uri="{0D108BD9-81ED-4DB2-BD59-A6C34878D82A}">
                    <a16:rowId xmlns:a16="http://schemas.microsoft.com/office/drawing/2014/main" val="10001"/>
                  </a:ext>
                </a:extLst>
              </a:tr>
              <a:tr h="122237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200" b="0" i="0" u="none" strike="noStrike" cap="none" normalizeH="0" baseline="0" smtClean="0">
                          <a:ln>
                            <a:noFill/>
                          </a:ln>
                          <a:solidFill>
                            <a:schemeClr val="tx1"/>
                          </a:solidFill>
                          <a:effectLst/>
                          <a:latin typeface="Arial" charset="0"/>
                          <a:cs typeface="Arial" charset="0"/>
                        </a:rPr>
                        <a:t>Smear</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bg2"/>
                          </a:solidFill>
                          <a:effectLst/>
                          <a:latin typeface="Arial" charset="0"/>
                          <a:cs typeface="Arial" charset="0"/>
                        </a:rPr>
                        <a:t>Macrocytosis with hypersegmented neutrophils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FF"/>
                    </a:solid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bg2"/>
                          </a:solidFill>
                          <a:effectLst/>
                          <a:latin typeface="Arial" charset="0"/>
                          <a:cs typeface="Arial" charset="0"/>
                        </a:rPr>
                        <a:t>Macrocytosis with hypersegmented neutrophils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99"/>
                    </a:solidFill>
                  </a:tcPr>
                </a:tc>
                <a:extLst>
                  <a:ext uri="{0D108BD9-81ED-4DB2-BD59-A6C34878D82A}">
                    <a16:rowId xmlns:a16="http://schemas.microsoft.com/office/drawing/2014/main" val="10002"/>
                  </a:ext>
                </a:extLst>
              </a:tr>
              <a:tr h="636588">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200" b="0" i="0" u="none" strike="noStrike" cap="none" normalizeH="0" baseline="0" smtClean="0">
                          <a:ln>
                            <a:noFill/>
                          </a:ln>
                          <a:solidFill>
                            <a:schemeClr val="tx1"/>
                          </a:solidFill>
                          <a:effectLst/>
                          <a:latin typeface="Arial" charset="0"/>
                          <a:cs typeface="Arial" charset="0"/>
                        </a:rPr>
                        <a:t>Pernicious anemia</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bg2"/>
                          </a:solidFill>
                          <a:effectLst/>
                          <a:latin typeface="Arial" charset="0"/>
                          <a:cs typeface="Arial" charset="0"/>
                        </a:rPr>
                        <a:t>Yes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FF"/>
                    </a:solid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bg2"/>
                          </a:solidFill>
                          <a:effectLst/>
                          <a:latin typeface="Arial" charset="0"/>
                          <a:cs typeface="Arial" charset="0"/>
                        </a:rPr>
                        <a:t>NO</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99"/>
                    </a:solidFill>
                  </a:tcPr>
                </a:tc>
                <a:extLst>
                  <a:ext uri="{0D108BD9-81ED-4DB2-BD59-A6C34878D82A}">
                    <a16:rowId xmlns:a16="http://schemas.microsoft.com/office/drawing/2014/main" val="10003"/>
                  </a:ext>
                </a:extLst>
              </a:tr>
              <a:tr h="72707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200" b="0" i="0" u="none" strike="noStrike" cap="none" normalizeH="0" baseline="0" smtClean="0">
                          <a:ln>
                            <a:noFill/>
                          </a:ln>
                          <a:solidFill>
                            <a:schemeClr val="tx1"/>
                          </a:solidFill>
                          <a:effectLst/>
                          <a:latin typeface="Arial" charset="0"/>
                          <a:cs typeface="Arial" charset="0"/>
                        </a:rPr>
                        <a:t>Homocystine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bg2"/>
                          </a:solidFill>
                          <a:effectLst/>
                          <a:latin typeface="Arial" charset="0"/>
                          <a:cs typeface="Arial" charset="0"/>
                        </a:rPr>
                        <a:t>Elevated</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FF"/>
                    </a:solid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bg2"/>
                          </a:solidFill>
                          <a:effectLst/>
                          <a:latin typeface="Arial" charset="0"/>
                          <a:cs typeface="Arial" charset="0"/>
                        </a:rPr>
                        <a:t>Elevated</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99"/>
                    </a:solidFill>
                  </a:tcPr>
                </a:tc>
                <a:extLst>
                  <a:ext uri="{0D108BD9-81ED-4DB2-BD59-A6C34878D82A}">
                    <a16:rowId xmlns:a16="http://schemas.microsoft.com/office/drawing/2014/main" val="10004"/>
                  </a:ext>
                </a:extLst>
              </a:tr>
              <a:tr h="636588">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200" b="0" i="0" u="none" strike="noStrike" cap="none" normalizeH="0" baseline="0" smtClean="0">
                          <a:ln>
                            <a:noFill/>
                          </a:ln>
                          <a:solidFill>
                            <a:schemeClr val="tx1"/>
                          </a:solidFill>
                          <a:effectLst/>
                          <a:latin typeface="Arial" charset="0"/>
                          <a:cs typeface="Arial" charset="0"/>
                        </a:rPr>
                        <a:t>Methylmalonic Acid</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bg2"/>
                          </a:solidFill>
                          <a:effectLst/>
                          <a:latin typeface="Arial" charset="0"/>
                          <a:cs typeface="Arial" charset="0"/>
                        </a:rPr>
                        <a:t>Elevated</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CCFF"/>
                    </a:solid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bg2"/>
                          </a:solidFill>
                          <a:effectLst/>
                          <a:latin typeface="Arial" charset="0"/>
                          <a:cs typeface="Arial" charset="0"/>
                        </a:rPr>
                        <a:t>NORMAL</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99"/>
                    </a:solidFill>
                  </a:tcPr>
                </a:tc>
                <a:extLst>
                  <a:ext uri="{0D108BD9-81ED-4DB2-BD59-A6C34878D82A}">
                    <a16:rowId xmlns:a16="http://schemas.microsoft.com/office/drawing/2014/main" val="10005"/>
                  </a:ext>
                </a:extLst>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red-blood-cells.jpg"/>
          <p:cNvPicPr>
            <a:picLocks noChangeAspect="1"/>
          </p:cNvPicPr>
          <p:nvPr/>
        </p:nvPicPr>
        <p:blipFill>
          <a:blip r:embed="rId2" cstate="print"/>
          <a:stretch>
            <a:fillRect/>
          </a:stretch>
        </p:blipFill>
        <p:spPr>
          <a:xfrm>
            <a:off x="7537450" y="-6350"/>
            <a:ext cx="1600200" cy="6858000"/>
          </a:xfrm>
          <a:prstGeom prst="rect">
            <a:avLst/>
          </a:prstGeom>
          <a:effectLst>
            <a:softEdge rad="317500"/>
          </a:effectLst>
        </p:spPr>
      </p:pic>
      <p:sp>
        <p:nvSpPr>
          <p:cNvPr id="10243" name="Rectangle 2"/>
          <p:cNvSpPr>
            <a:spLocks noGrp="1" noChangeArrowheads="1"/>
          </p:cNvSpPr>
          <p:nvPr>
            <p:ph type="title"/>
          </p:nvPr>
        </p:nvSpPr>
        <p:spPr>
          <a:xfrm>
            <a:off x="0" y="0"/>
            <a:ext cx="8229600" cy="762000"/>
          </a:xfrm>
        </p:spPr>
        <p:txBody>
          <a:bodyPr/>
          <a:lstStyle/>
          <a:p>
            <a:r>
              <a:rPr lang="en-US" altLang="ru-RU" sz="4000" b="1" smtClean="0">
                <a:solidFill>
                  <a:schemeClr val="hlink"/>
                </a:solidFill>
              </a:rPr>
              <a:t>Anemia is a laboratory diagnosis</a:t>
            </a:r>
          </a:p>
        </p:txBody>
      </p:sp>
      <p:graphicFrame>
        <p:nvGraphicFramePr>
          <p:cNvPr id="7218" name="Group 50"/>
          <p:cNvGraphicFramePr>
            <a:graphicFrameLocks noGrp="1"/>
          </p:cNvGraphicFramePr>
          <p:nvPr>
            <p:ph idx="1"/>
          </p:nvPr>
        </p:nvGraphicFramePr>
        <p:xfrm>
          <a:off x="0" y="838200"/>
          <a:ext cx="8001000" cy="5891213"/>
        </p:xfrm>
        <a:graphic>
          <a:graphicData uri="http://schemas.openxmlformats.org/drawingml/2006/table">
            <a:tbl>
              <a:tblPr/>
              <a:tblGrid>
                <a:gridCol w="3111500">
                  <a:extLst>
                    <a:ext uri="{9D8B030D-6E8A-4147-A177-3AD203B41FA5}">
                      <a16:colId xmlns:a16="http://schemas.microsoft.com/office/drawing/2014/main" val="20000"/>
                    </a:ext>
                  </a:extLst>
                </a:gridCol>
                <a:gridCol w="2222500">
                  <a:extLst>
                    <a:ext uri="{9D8B030D-6E8A-4147-A177-3AD203B41FA5}">
                      <a16:colId xmlns:a16="http://schemas.microsoft.com/office/drawing/2014/main" val="20001"/>
                    </a:ext>
                  </a:extLst>
                </a:gridCol>
                <a:gridCol w="2667000">
                  <a:extLst>
                    <a:ext uri="{9D8B030D-6E8A-4147-A177-3AD203B41FA5}">
                      <a16:colId xmlns:a16="http://schemas.microsoft.com/office/drawing/2014/main" val="20002"/>
                    </a:ext>
                  </a:extLst>
                </a:gridCol>
              </a:tblGrid>
              <a:tr h="847771">
                <a:tc>
                  <a:txBody>
                    <a:bodyPr/>
                    <a:lstStyle>
                      <a:lvl1pPr eaLnBrk="0" hangingPunct="0">
                        <a:spcBef>
                          <a:spcPct val="20000"/>
                        </a:spcBef>
                        <a:defRPr sz="2800">
                          <a:solidFill>
                            <a:schemeClr val="tx1"/>
                          </a:solidFill>
                          <a:latin typeface="Arial" pitchFamily="34" charset="0"/>
                          <a:cs typeface="Arial" pitchFamily="34" charset="0"/>
                        </a:defRPr>
                      </a:lvl1pPr>
                      <a:lvl2pPr marL="742950" indent="-285750" eaLnBrk="0" hangingPunct="0">
                        <a:spcBef>
                          <a:spcPct val="20000"/>
                        </a:spcBef>
                        <a:defRPr sz="2400">
                          <a:solidFill>
                            <a:schemeClr val="tx1"/>
                          </a:solidFill>
                          <a:latin typeface="Arial" pitchFamily="34" charset="0"/>
                          <a:cs typeface="Arial" pitchFamily="34" charset="0"/>
                        </a:defRPr>
                      </a:lvl2pPr>
                      <a:lvl3pPr marL="1143000" indent="-228600" eaLnBrk="0" hangingPunct="0">
                        <a:spcBef>
                          <a:spcPct val="20000"/>
                        </a:spcBef>
                        <a:defRPr sz="2000">
                          <a:solidFill>
                            <a:schemeClr val="tx1"/>
                          </a:solidFill>
                          <a:latin typeface="Arial" pitchFamily="34" charset="0"/>
                          <a:cs typeface="Arial" pitchFamily="34" charset="0"/>
                        </a:defRPr>
                      </a:lvl3pPr>
                      <a:lvl4pPr marL="1600200" indent="-228600" eaLnBrk="0" hangingPunct="0">
                        <a:spcBef>
                          <a:spcPct val="20000"/>
                        </a:spcBef>
                        <a:defRPr>
                          <a:solidFill>
                            <a:schemeClr val="tx1"/>
                          </a:solidFill>
                          <a:latin typeface="Arial" pitchFamily="34" charset="0"/>
                          <a:cs typeface="Arial" pitchFamily="34" charset="0"/>
                        </a:defRPr>
                      </a:lvl4pPr>
                      <a:lvl5pPr marL="2057400" indent="-228600" eaLnBrk="0" hangingPunct="0">
                        <a:spcBef>
                          <a:spcPct val="20000"/>
                        </a:spcBef>
                        <a:defRPr>
                          <a:solidFill>
                            <a:schemeClr val="tx1"/>
                          </a:solidFill>
                          <a:latin typeface="Arial" pitchFamily="34" charset="0"/>
                          <a:cs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cs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cs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cs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cs typeface="Arial" pitchFamily="34"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ru-RU" sz="2400" b="1" i="0" u="none" strike="noStrike" cap="none" normalizeH="0" baseline="0" smtClean="0">
                          <a:ln>
                            <a:noFill/>
                          </a:ln>
                          <a:solidFill>
                            <a:schemeClr val="hlink"/>
                          </a:solidFill>
                          <a:effectLst/>
                          <a:latin typeface="Arial" pitchFamily="34" charset="0"/>
                          <a:cs typeface="Arial" pitchFamily="34" charset="0"/>
                        </a:rPr>
                        <a:t>Category Values</a:t>
                      </a:r>
                      <a:endParaRPr kumimoji="0" lang="ru-RU" altLang="ru-RU" sz="2400" b="1" i="0" u="none" strike="noStrike" cap="none" normalizeH="0" baseline="0" smtClean="0">
                        <a:ln>
                          <a:noFill/>
                        </a:ln>
                        <a:solidFill>
                          <a:schemeClr val="hlink"/>
                        </a:solidFill>
                        <a:effectLst/>
                        <a:latin typeface="Arial" pitchFamily="34" charset="0"/>
                        <a:cs typeface="Arial" pitchFamily="34" charset="0"/>
                      </a:endParaRPr>
                    </a:p>
                  </a:txBody>
                  <a:tcPr marT="45722" marB="4572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Arial" pitchFamily="34" charset="0"/>
                          <a:cs typeface="Arial" pitchFamily="34" charset="0"/>
                        </a:defRPr>
                      </a:lvl1pPr>
                      <a:lvl2pPr marL="742950" indent="-285750" eaLnBrk="0" hangingPunct="0">
                        <a:spcBef>
                          <a:spcPct val="20000"/>
                        </a:spcBef>
                        <a:defRPr sz="2400">
                          <a:solidFill>
                            <a:schemeClr val="tx1"/>
                          </a:solidFill>
                          <a:latin typeface="Arial" pitchFamily="34" charset="0"/>
                          <a:cs typeface="Arial" pitchFamily="34" charset="0"/>
                        </a:defRPr>
                      </a:lvl2pPr>
                      <a:lvl3pPr marL="1143000" indent="-228600" eaLnBrk="0" hangingPunct="0">
                        <a:spcBef>
                          <a:spcPct val="20000"/>
                        </a:spcBef>
                        <a:defRPr sz="2000">
                          <a:solidFill>
                            <a:schemeClr val="tx1"/>
                          </a:solidFill>
                          <a:latin typeface="Arial" pitchFamily="34" charset="0"/>
                          <a:cs typeface="Arial" pitchFamily="34" charset="0"/>
                        </a:defRPr>
                      </a:lvl3pPr>
                      <a:lvl4pPr marL="1600200" indent="-228600" eaLnBrk="0" hangingPunct="0">
                        <a:spcBef>
                          <a:spcPct val="20000"/>
                        </a:spcBef>
                        <a:defRPr>
                          <a:solidFill>
                            <a:schemeClr val="tx1"/>
                          </a:solidFill>
                          <a:latin typeface="Arial" pitchFamily="34" charset="0"/>
                          <a:cs typeface="Arial" pitchFamily="34" charset="0"/>
                        </a:defRPr>
                      </a:lvl4pPr>
                      <a:lvl5pPr marL="2057400" indent="-228600" eaLnBrk="0" hangingPunct="0">
                        <a:spcBef>
                          <a:spcPct val="20000"/>
                        </a:spcBef>
                        <a:defRPr>
                          <a:solidFill>
                            <a:schemeClr val="tx1"/>
                          </a:solidFill>
                          <a:latin typeface="Arial" pitchFamily="34" charset="0"/>
                          <a:cs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cs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cs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cs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cs typeface="Arial" pitchFamily="34"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ru-RU" sz="3200" b="1" i="0" u="sng" strike="noStrike" cap="none" normalizeH="0" baseline="0" smtClean="0">
                          <a:ln>
                            <a:noFill/>
                          </a:ln>
                          <a:solidFill>
                            <a:schemeClr val="hlink"/>
                          </a:solidFill>
                          <a:effectLst/>
                          <a:latin typeface="Arial" pitchFamily="34" charset="0"/>
                          <a:cs typeface="Arial" pitchFamily="34" charset="0"/>
                        </a:rPr>
                        <a:t>Men</a:t>
                      </a:r>
                    </a:p>
                  </a:txBody>
                  <a:tcPr marT="45722" marB="4572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Arial" pitchFamily="34" charset="0"/>
                          <a:cs typeface="Arial" pitchFamily="34" charset="0"/>
                        </a:defRPr>
                      </a:lvl1pPr>
                      <a:lvl2pPr marL="742950" indent="-285750" eaLnBrk="0" hangingPunct="0">
                        <a:spcBef>
                          <a:spcPct val="20000"/>
                        </a:spcBef>
                        <a:defRPr sz="2400">
                          <a:solidFill>
                            <a:schemeClr val="tx1"/>
                          </a:solidFill>
                          <a:latin typeface="Arial" pitchFamily="34" charset="0"/>
                          <a:cs typeface="Arial" pitchFamily="34" charset="0"/>
                        </a:defRPr>
                      </a:lvl2pPr>
                      <a:lvl3pPr marL="1143000" indent="-228600" eaLnBrk="0" hangingPunct="0">
                        <a:spcBef>
                          <a:spcPct val="20000"/>
                        </a:spcBef>
                        <a:defRPr sz="2000">
                          <a:solidFill>
                            <a:schemeClr val="tx1"/>
                          </a:solidFill>
                          <a:latin typeface="Arial" pitchFamily="34" charset="0"/>
                          <a:cs typeface="Arial" pitchFamily="34" charset="0"/>
                        </a:defRPr>
                      </a:lvl3pPr>
                      <a:lvl4pPr marL="1600200" indent="-228600" eaLnBrk="0" hangingPunct="0">
                        <a:spcBef>
                          <a:spcPct val="20000"/>
                        </a:spcBef>
                        <a:defRPr>
                          <a:solidFill>
                            <a:schemeClr val="tx1"/>
                          </a:solidFill>
                          <a:latin typeface="Arial" pitchFamily="34" charset="0"/>
                          <a:cs typeface="Arial" pitchFamily="34" charset="0"/>
                        </a:defRPr>
                      </a:lvl4pPr>
                      <a:lvl5pPr marL="2057400" indent="-228600" eaLnBrk="0" hangingPunct="0">
                        <a:spcBef>
                          <a:spcPct val="20000"/>
                        </a:spcBef>
                        <a:defRPr>
                          <a:solidFill>
                            <a:schemeClr val="tx1"/>
                          </a:solidFill>
                          <a:latin typeface="Arial" pitchFamily="34" charset="0"/>
                          <a:cs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cs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cs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cs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cs typeface="Arial" pitchFamily="34"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ru-RU" sz="3200" b="1" i="0" u="sng" strike="noStrike" cap="none" normalizeH="0" baseline="0" smtClean="0">
                          <a:ln>
                            <a:noFill/>
                          </a:ln>
                          <a:solidFill>
                            <a:schemeClr val="hlink"/>
                          </a:solidFill>
                          <a:effectLst/>
                          <a:latin typeface="Arial" pitchFamily="34" charset="0"/>
                          <a:cs typeface="Arial" pitchFamily="34" charset="0"/>
                        </a:rPr>
                        <a:t>Women</a:t>
                      </a:r>
                    </a:p>
                  </a:txBody>
                  <a:tcPr marT="45722" marB="4572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536604">
                <a:tc>
                  <a:txBody>
                    <a:bodyPr/>
                    <a:lstStyle>
                      <a:lvl1pPr eaLnBrk="0" hangingPunct="0">
                        <a:spcBef>
                          <a:spcPct val="20000"/>
                        </a:spcBef>
                        <a:defRPr sz="2800">
                          <a:solidFill>
                            <a:schemeClr val="tx1"/>
                          </a:solidFill>
                          <a:latin typeface="Arial" pitchFamily="34" charset="0"/>
                          <a:cs typeface="Arial" pitchFamily="34" charset="0"/>
                        </a:defRPr>
                      </a:lvl1pPr>
                      <a:lvl2pPr marL="742950" indent="-285750" eaLnBrk="0" hangingPunct="0">
                        <a:spcBef>
                          <a:spcPct val="20000"/>
                        </a:spcBef>
                        <a:defRPr sz="2400">
                          <a:solidFill>
                            <a:schemeClr val="tx1"/>
                          </a:solidFill>
                          <a:latin typeface="Arial" pitchFamily="34" charset="0"/>
                          <a:cs typeface="Arial" pitchFamily="34" charset="0"/>
                        </a:defRPr>
                      </a:lvl2pPr>
                      <a:lvl3pPr marL="1143000" indent="-228600" eaLnBrk="0" hangingPunct="0">
                        <a:spcBef>
                          <a:spcPct val="20000"/>
                        </a:spcBef>
                        <a:defRPr sz="2000">
                          <a:solidFill>
                            <a:schemeClr val="tx1"/>
                          </a:solidFill>
                          <a:latin typeface="Arial" pitchFamily="34" charset="0"/>
                          <a:cs typeface="Arial" pitchFamily="34" charset="0"/>
                        </a:defRPr>
                      </a:lvl3pPr>
                      <a:lvl4pPr marL="1600200" indent="-228600" eaLnBrk="0" hangingPunct="0">
                        <a:spcBef>
                          <a:spcPct val="20000"/>
                        </a:spcBef>
                        <a:defRPr>
                          <a:solidFill>
                            <a:schemeClr val="tx1"/>
                          </a:solidFill>
                          <a:latin typeface="Arial" pitchFamily="34" charset="0"/>
                          <a:cs typeface="Arial" pitchFamily="34" charset="0"/>
                        </a:defRPr>
                      </a:lvl4pPr>
                      <a:lvl5pPr marL="2057400" indent="-228600" eaLnBrk="0" hangingPunct="0">
                        <a:spcBef>
                          <a:spcPct val="20000"/>
                        </a:spcBef>
                        <a:defRPr>
                          <a:solidFill>
                            <a:schemeClr val="tx1"/>
                          </a:solidFill>
                          <a:latin typeface="Arial" pitchFamily="34" charset="0"/>
                          <a:cs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cs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cs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cs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cs typeface="Arial" pitchFamily="34"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ru-RU" sz="2400" b="0" i="0" u="none" strike="noStrike" cap="none" normalizeH="0" baseline="0" smtClean="0">
                          <a:ln>
                            <a:noFill/>
                          </a:ln>
                          <a:solidFill>
                            <a:schemeClr val="tx1"/>
                          </a:solidFill>
                          <a:effectLst/>
                          <a:latin typeface="Arial" pitchFamily="34" charset="0"/>
                          <a:cs typeface="Arial" pitchFamily="34" charset="0"/>
                        </a:rPr>
                        <a:t>Hemoglobin </a:t>
                      </a:r>
                      <a:r>
                        <a:rPr kumimoji="0" lang="en-US" altLang="ru-RU" sz="1800" b="0" i="0" u="none" strike="noStrike" cap="none" normalizeH="0" baseline="0" smtClean="0">
                          <a:ln>
                            <a:noFill/>
                          </a:ln>
                          <a:solidFill>
                            <a:schemeClr val="tx1"/>
                          </a:solidFill>
                          <a:effectLst/>
                          <a:latin typeface="Arial" pitchFamily="34" charset="0"/>
                          <a:cs typeface="Arial" pitchFamily="34" charset="0"/>
                        </a:rPr>
                        <a:t>(g/dL)</a:t>
                      </a:r>
                    </a:p>
                  </a:txBody>
                  <a:tcPr marT="45722" marB="4572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Arial" pitchFamily="34" charset="0"/>
                          <a:cs typeface="Arial" pitchFamily="34" charset="0"/>
                        </a:defRPr>
                      </a:lvl1pPr>
                      <a:lvl2pPr marL="742950" indent="-285750" eaLnBrk="0" hangingPunct="0">
                        <a:spcBef>
                          <a:spcPct val="20000"/>
                        </a:spcBef>
                        <a:defRPr sz="2400">
                          <a:solidFill>
                            <a:schemeClr val="tx1"/>
                          </a:solidFill>
                          <a:latin typeface="Arial" pitchFamily="34" charset="0"/>
                          <a:cs typeface="Arial" pitchFamily="34" charset="0"/>
                        </a:defRPr>
                      </a:lvl2pPr>
                      <a:lvl3pPr marL="1143000" indent="-228600" eaLnBrk="0" hangingPunct="0">
                        <a:spcBef>
                          <a:spcPct val="20000"/>
                        </a:spcBef>
                        <a:defRPr sz="2000">
                          <a:solidFill>
                            <a:schemeClr val="tx1"/>
                          </a:solidFill>
                          <a:latin typeface="Arial" pitchFamily="34" charset="0"/>
                          <a:cs typeface="Arial" pitchFamily="34" charset="0"/>
                        </a:defRPr>
                      </a:lvl3pPr>
                      <a:lvl4pPr marL="1600200" indent="-228600" eaLnBrk="0" hangingPunct="0">
                        <a:spcBef>
                          <a:spcPct val="20000"/>
                        </a:spcBef>
                        <a:defRPr>
                          <a:solidFill>
                            <a:schemeClr val="tx1"/>
                          </a:solidFill>
                          <a:latin typeface="Arial" pitchFamily="34" charset="0"/>
                          <a:cs typeface="Arial" pitchFamily="34" charset="0"/>
                        </a:defRPr>
                      </a:lvl4pPr>
                      <a:lvl5pPr marL="2057400" indent="-228600" eaLnBrk="0" hangingPunct="0">
                        <a:spcBef>
                          <a:spcPct val="20000"/>
                        </a:spcBef>
                        <a:defRPr>
                          <a:solidFill>
                            <a:schemeClr val="tx1"/>
                          </a:solidFill>
                          <a:latin typeface="Arial" pitchFamily="34" charset="0"/>
                          <a:cs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cs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cs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cs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cs typeface="Arial" pitchFamily="34"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ru-RU" sz="2400" b="0" i="0" u="none" strike="noStrike" cap="none" normalizeH="0" baseline="0" smtClean="0">
                          <a:ln>
                            <a:noFill/>
                          </a:ln>
                          <a:solidFill>
                            <a:schemeClr val="tx1"/>
                          </a:solidFill>
                          <a:effectLst/>
                          <a:latin typeface="Arial" pitchFamily="34" charset="0"/>
                          <a:cs typeface="Arial" pitchFamily="34" charset="0"/>
                        </a:rPr>
                        <a:t>14-17.4</a:t>
                      </a:r>
                    </a:p>
                  </a:txBody>
                  <a:tcPr marT="45722" marB="4572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Arial" pitchFamily="34" charset="0"/>
                          <a:cs typeface="Arial" pitchFamily="34" charset="0"/>
                        </a:defRPr>
                      </a:lvl1pPr>
                      <a:lvl2pPr marL="742950" indent="-285750" eaLnBrk="0" hangingPunct="0">
                        <a:spcBef>
                          <a:spcPct val="20000"/>
                        </a:spcBef>
                        <a:defRPr sz="2400">
                          <a:solidFill>
                            <a:schemeClr val="tx1"/>
                          </a:solidFill>
                          <a:latin typeface="Arial" pitchFamily="34" charset="0"/>
                          <a:cs typeface="Arial" pitchFamily="34" charset="0"/>
                        </a:defRPr>
                      </a:lvl2pPr>
                      <a:lvl3pPr marL="1143000" indent="-228600" eaLnBrk="0" hangingPunct="0">
                        <a:spcBef>
                          <a:spcPct val="20000"/>
                        </a:spcBef>
                        <a:defRPr sz="2000">
                          <a:solidFill>
                            <a:schemeClr val="tx1"/>
                          </a:solidFill>
                          <a:latin typeface="Arial" pitchFamily="34" charset="0"/>
                          <a:cs typeface="Arial" pitchFamily="34" charset="0"/>
                        </a:defRPr>
                      </a:lvl3pPr>
                      <a:lvl4pPr marL="1600200" indent="-228600" eaLnBrk="0" hangingPunct="0">
                        <a:spcBef>
                          <a:spcPct val="20000"/>
                        </a:spcBef>
                        <a:defRPr>
                          <a:solidFill>
                            <a:schemeClr val="tx1"/>
                          </a:solidFill>
                          <a:latin typeface="Arial" pitchFamily="34" charset="0"/>
                          <a:cs typeface="Arial" pitchFamily="34" charset="0"/>
                        </a:defRPr>
                      </a:lvl4pPr>
                      <a:lvl5pPr marL="2057400" indent="-228600" eaLnBrk="0" hangingPunct="0">
                        <a:spcBef>
                          <a:spcPct val="20000"/>
                        </a:spcBef>
                        <a:defRPr>
                          <a:solidFill>
                            <a:schemeClr val="tx1"/>
                          </a:solidFill>
                          <a:latin typeface="Arial" pitchFamily="34" charset="0"/>
                          <a:cs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cs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cs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cs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cs typeface="Arial" pitchFamily="34"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ru-RU" sz="2400" b="0" i="0" u="none" strike="noStrike" cap="none" normalizeH="0" baseline="0" smtClean="0">
                          <a:ln>
                            <a:noFill/>
                          </a:ln>
                          <a:solidFill>
                            <a:schemeClr val="tx1"/>
                          </a:solidFill>
                          <a:effectLst/>
                          <a:latin typeface="Arial" pitchFamily="34" charset="0"/>
                          <a:cs typeface="Arial" pitchFamily="34" charset="0"/>
                        </a:rPr>
                        <a:t>12.3-15.3</a:t>
                      </a:r>
                    </a:p>
                  </a:txBody>
                  <a:tcPr marT="45722" marB="4572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536604">
                <a:tc>
                  <a:txBody>
                    <a:bodyPr/>
                    <a:lstStyle>
                      <a:lvl1pPr eaLnBrk="0" hangingPunct="0">
                        <a:spcBef>
                          <a:spcPct val="20000"/>
                        </a:spcBef>
                        <a:defRPr sz="2800">
                          <a:solidFill>
                            <a:schemeClr val="tx1"/>
                          </a:solidFill>
                          <a:latin typeface="Arial" pitchFamily="34" charset="0"/>
                          <a:cs typeface="Arial" pitchFamily="34" charset="0"/>
                        </a:defRPr>
                      </a:lvl1pPr>
                      <a:lvl2pPr marL="742950" indent="-285750" eaLnBrk="0" hangingPunct="0">
                        <a:spcBef>
                          <a:spcPct val="20000"/>
                        </a:spcBef>
                        <a:defRPr sz="2400">
                          <a:solidFill>
                            <a:schemeClr val="tx1"/>
                          </a:solidFill>
                          <a:latin typeface="Arial" pitchFamily="34" charset="0"/>
                          <a:cs typeface="Arial" pitchFamily="34" charset="0"/>
                        </a:defRPr>
                      </a:lvl2pPr>
                      <a:lvl3pPr marL="1143000" indent="-228600" eaLnBrk="0" hangingPunct="0">
                        <a:spcBef>
                          <a:spcPct val="20000"/>
                        </a:spcBef>
                        <a:defRPr sz="2000">
                          <a:solidFill>
                            <a:schemeClr val="tx1"/>
                          </a:solidFill>
                          <a:latin typeface="Arial" pitchFamily="34" charset="0"/>
                          <a:cs typeface="Arial" pitchFamily="34" charset="0"/>
                        </a:defRPr>
                      </a:lvl3pPr>
                      <a:lvl4pPr marL="1600200" indent="-228600" eaLnBrk="0" hangingPunct="0">
                        <a:spcBef>
                          <a:spcPct val="20000"/>
                        </a:spcBef>
                        <a:defRPr>
                          <a:solidFill>
                            <a:schemeClr val="tx1"/>
                          </a:solidFill>
                          <a:latin typeface="Arial" pitchFamily="34" charset="0"/>
                          <a:cs typeface="Arial" pitchFamily="34" charset="0"/>
                        </a:defRPr>
                      </a:lvl4pPr>
                      <a:lvl5pPr marL="2057400" indent="-228600" eaLnBrk="0" hangingPunct="0">
                        <a:spcBef>
                          <a:spcPct val="20000"/>
                        </a:spcBef>
                        <a:defRPr>
                          <a:solidFill>
                            <a:schemeClr val="tx1"/>
                          </a:solidFill>
                          <a:latin typeface="Arial" pitchFamily="34" charset="0"/>
                          <a:cs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cs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cs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cs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cs typeface="Arial" pitchFamily="34"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ru-RU" sz="2400" b="0" i="0" u="none" strike="noStrike" cap="none" normalizeH="0" baseline="0" smtClean="0">
                          <a:ln>
                            <a:noFill/>
                          </a:ln>
                          <a:solidFill>
                            <a:schemeClr val="tx1"/>
                          </a:solidFill>
                          <a:effectLst/>
                          <a:latin typeface="Arial" pitchFamily="34" charset="0"/>
                          <a:cs typeface="Arial" pitchFamily="34" charset="0"/>
                        </a:rPr>
                        <a:t>Hematocrit </a:t>
                      </a:r>
                      <a:r>
                        <a:rPr kumimoji="0" lang="en-US" altLang="ru-RU" sz="1800" b="0" i="0" u="none" strike="noStrike" cap="none" normalizeH="0" baseline="0" smtClean="0">
                          <a:ln>
                            <a:noFill/>
                          </a:ln>
                          <a:solidFill>
                            <a:schemeClr val="tx1"/>
                          </a:solidFill>
                          <a:effectLst/>
                          <a:latin typeface="Arial" pitchFamily="34" charset="0"/>
                          <a:cs typeface="Arial" pitchFamily="34" charset="0"/>
                        </a:rPr>
                        <a:t>(%)</a:t>
                      </a:r>
                    </a:p>
                  </a:txBody>
                  <a:tcPr marT="45722" marB="4572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Arial" pitchFamily="34" charset="0"/>
                          <a:cs typeface="Arial" pitchFamily="34" charset="0"/>
                        </a:defRPr>
                      </a:lvl1pPr>
                      <a:lvl2pPr marL="742950" indent="-285750" eaLnBrk="0" hangingPunct="0">
                        <a:spcBef>
                          <a:spcPct val="20000"/>
                        </a:spcBef>
                        <a:defRPr sz="2400">
                          <a:solidFill>
                            <a:schemeClr val="tx1"/>
                          </a:solidFill>
                          <a:latin typeface="Arial" pitchFamily="34" charset="0"/>
                          <a:cs typeface="Arial" pitchFamily="34" charset="0"/>
                        </a:defRPr>
                      </a:lvl2pPr>
                      <a:lvl3pPr marL="1143000" indent="-228600" eaLnBrk="0" hangingPunct="0">
                        <a:spcBef>
                          <a:spcPct val="20000"/>
                        </a:spcBef>
                        <a:defRPr sz="2000">
                          <a:solidFill>
                            <a:schemeClr val="tx1"/>
                          </a:solidFill>
                          <a:latin typeface="Arial" pitchFamily="34" charset="0"/>
                          <a:cs typeface="Arial" pitchFamily="34" charset="0"/>
                        </a:defRPr>
                      </a:lvl3pPr>
                      <a:lvl4pPr marL="1600200" indent="-228600" eaLnBrk="0" hangingPunct="0">
                        <a:spcBef>
                          <a:spcPct val="20000"/>
                        </a:spcBef>
                        <a:defRPr>
                          <a:solidFill>
                            <a:schemeClr val="tx1"/>
                          </a:solidFill>
                          <a:latin typeface="Arial" pitchFamily="34" charset="0"/>
                          <a:cs typeface="Arial" pitchFamily="34" charset="0"/>
                        </a:defRPr>
                      </a:lvl4pPr>
                      <a:lvl5pPr marL="2057400" indent="-228600" eaLnBrk="0" hangingPunct="0">
                        <a:spcBef>
                          <a:spcPct val="20000"/>
                        </a:spcBef>
                        <a:defRPr>
                          <a:solidFill>
                            <a:schemeClr val="tx1"/>
                          </a:solidFill>
                          <a:latin typeface="Arial" pitchFamily="34" charset="0"/>
                          <a:cs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cs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cs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cs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cs typeface="Arial" pitchFamily="34"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ru-RU" sz="2400" b="0" i="0" u="none" strike="noStrike" cap="none" normalizeH="0" baseline="0" smtClean="0">
                          <a:ln>
                            <a:noFill/>
                          </a:ln>
                          <a:solidFill>
                            <a:schemeClr val="tx1"/>
                          </a:solidFill>
                          <a:effectLst/>
                          <a:latin typeface="Arial" pitchFamily="34" charset="0"/>
                          <a:cs typeface="Arial" pitchFamily="34" charset="0"/>
                        </a:rPr>
                        <a:t>42-50%</a:t>
                      </a:r>
                    </a:p>
                  </a:txBody>
                  <a:tcPr marT="45722" marB="4572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Arial" pitchFamily="34" charset="0"/>
                          <a:cs typeface="Arial" pitchFamily="34" charset="0"/>
                        </a:defRPr>
                      </a:lvl1pPr>
                      <a:lvl2pPr marL="742950" indent="-285750" eaLnBrk="0" hangingPunct="0">
                        <a:spcBef>
                          <a:spcPct val="20000"/>
                        </a:spcBef>
                        <a:defRPr sz="2400">
                          <a:solidFill>
                            <a:schemeClr val="tx1"/>
                          </a:solidFill>
                          <a:latin typeface="Arial" pitchFamily="34" charset="0"/>
                          <a:cs typeface="Arial" pitchFamily="34" charset="0"/>
                        </a:defRPr>
                      </a:lvl2pPr>
                      <a:lvl3pPr marL="1143000" indent="-228600" eaLnBrk="0" hangingPunct="0">
                        <a:spcBef>
                          <a:spcPct val="20000"/>
                        </a:spcBef>
                        <a:defRPr sz="2000">
                          <a:solidFill>
                            <a:schemeClr val="tx1"/>
                          </a:solidFill>
                          <a:latin typeface="Arial" pitchFamily="34" charset="0"/>
                          <a:cs typeface="Arial" pitchFamily="34" charset="0"/>
                        </a:defRPr>
                      </a:lvl3pPr>
                      <a:lvl4pPr marL="1600200" indent="-228600" eaLnBrk="0" hangingPunct="0">
                        <a:spcBef>
                          <a:spcPct val="20000"/>
                        </a:spcBef>
                        <a:defRPr>
                          <a:solidFill>
                            <a:schemeClr val="tx1"/>
                          </a:solidFill>
                          <a:latin typeface="Arial" pitchFamily="34" charset="0"/>
                          <a:cs typeface="Arial" pitchFamily="34" charset="0"/>
                        </a:defRPr>
                      </a:lvl4pPr>
                      <a:lvl5pPr marL="2057400" indent="-228600" eaLnBrk="0" hangingPunct="0">
                        <a:spcBef>
                          <a:spcPct val="20000"/>
                        </a:spcBef>
                        <a:defRPr>
                          <a:solidFill>
                            <a:schemeClr val="tx1"/>
                          </a:solidFill>
                          <a:latin typeface="Arial" pitchFamily="34" charset="0"/>
                          <a:cs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cs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cs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cs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cs typeface="Arial" pitchFamily="34"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ru-RU" sz="2400" b="0" i="0" u="none" strike="noStrike" cap="none" normalizeH="0" baseline="0" smtClean="0">
                          <a:ln>
                            <a:noFill/>
                          </a:ln>
                          <a:solidFill>
                            <a:schemeClr val="tx1"/>
                          </a:solidFill>
                          <a:effectLst/>
                          <a:latin typeface="Arial" pitchFamily="34" charset="0"/>
                          <a:cs typeface="Arial" pitchFamily="34" charset="0"/>
                        </a:rPr>
                        <a:t>36-44%</a:t>
                      </a:r>
                    </a:p>
                  </a:txBody>
                  <a:tcPr marT="45722" marB="4572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731559">
                <a:tc>
                  <a:txBody>
                    <a:bodyPr/>
                    <a:lstStyle>
                      <a:lvl1pPr eaLnBrk="0" hangingPunct="0">
                        <a:spcBef>
                          <a:spcPct val="20000"/>
                        </a:spcBef>
                        <a:defRPr sz="2800">
                          <a:solidFill>
                            <a:schemeClr val="tx1"/>
                          </a:solidFill>
                          <a:latin typeface="Arial" pitchFamily="34" charset="0"/>
                          <a:cs typeface="Arial" pitchFamily="34" charset="0"/>
                        </a:defRPr>
                      </a:lvl1pPr>
                      <a:lvl2pPr marL="742950" indent="-285750" eaLnBrk="0" hangingPunct="0">
                        <a:spcBef>
                          <a:spcPct val="20000"/>
                        </a:spcBef>
                        <a:defRPr sz="2400">
                          <a:solidFill>
                            <a:schemeClr val="tx1"/>
                          </a:solidFill>
                          <a:latin typeface="Arial" pitchFamily="34" charset="0"/>
                          <a:cs typeface="Arial" pitchFamily="34" charset="0"/>
                        </a:defRPr>
                      </a:lvl2pPr>
                      <a:lvl3pPr marL="1143000" indent="-228600" eaLnBrk="0" hangingPunct="0">
                        <a:spcBef>
                          <a:spcPct val="20000"/>
                        </a:spcBef>
                        <a:defRPr sz="2000">
                          <a:solidFill>
                            <a:schemeClr val="tx1"/>
                          </a:solidFill>
                          <a:latin typeface="Arial" pitchFamily="34" charset="0"/>
                          <a:cs typeface="Arial" pitchFamily="34" charset="0"/>
                        </a:defRPr>
                      </a:lvl3pPr>
                      <a:lvl4pPr marL="1600200" indent="-228600" eaLnBrk="0" hangingPunct="0">
                        <a:spcBef>
                          <a:spcPct val="20000"/>
                        </a:spcBef>
                        <a:defRPr>
                          <a:solidFill>
                            <a:schemeClr val="tx1"/>
                          </a:solidFill>
                          <a:latin typeface="Arial" pitchFamily="34" charset="0"/>
                          <a:cs typeface="Arial" pitchFamily="34" charset="0"/>
                        </a:defRPr>
                      </a:lvl4pPr>
                      <a:lvl5pPr marL="2057400" indent="-228600" eaLnBrk="0" hangingPunct="0">
                        <a:spcBef>
                          <a:spcPct val="20000"/>
                        </a:spcBef>
                        <a:defRPr>
                          <a:solidFill>
                            <a:schemeClr val="tx1"/>
                          </a:solidFill>
                          <a:latin typeface="Arial" pitchFamily="34" charset="0"/>
                          <a:cs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cs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cs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cs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cs typeface="Arial" pitchFamily="34"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ru-RU" sz="2400" b="0" i="0" u="none" strike="noStrike" cap="none" normalizeH="0" baseline="0" smtClean="0">
                          <a:ln>
                            <a:noFill/>
                          </a:ln>
                          <a:solidFill>
                            <a:schemeClr val="tx1"/>
                          </a:solidFill>
                          <a:effectLst/>
                          <a:latin typeface="Arial" pitchFamily="34" charset="0"/>
                          <a:cs typeface="Arial" pitchFamily="34" charset="0"/>
                        </a:rPr>
                        <a:t>RBC Count </a:t>
                      </a:r>
                      <a:r>
                        <a:rPr kumimoji="0" lang="en-US" altLang="ru-RU" sz="1800" b="0" i="0" u="none" strike="noStrike" cap="none" normalizeH="0" baseline="0" smtClean="0">
                          <a:ln>
                            <a:noFill/>
                          </a:ln>
                          <a:solidFill>
                            <a:schemeClr val="tx1"/>
                          </a:solidFill>
                          <a:effectLst/>
                          <a:latin typeface="Arial" pitchFamily="34" charset="0"/>
                          <a:cs typeface="Arial" pitchFamily="34" charset="0"/>
                        </a:rPr>
                        <a:t>(10</a:t>
                      </a:r>
                      <a:r>
                        <a:rPr kumimoji="0" lang="en-US" altLang="ru-RU" sz="1800" b="0" i="0" u="none" strike="noStrike" cap="none" normalizeH="0" baseline="30000" smtClean="0">
                          <a:ln>
                            <a:noFill/>
                          </a:ln>
                          <a:solidFill>
                            <a:schemeClr val="tx1"/>
                          </a:solidFill>
                          <a:effectLst/>
                          <a:latin typeface="Arial" pitchFamily="34" charset="0"/>
                          <a:cs typeface="Arial" pitchFamily="34" charset="0"/>
                        </a:rPr>
                        <a:t>6</a:t>
                      </a:r>
                      <a:r>
                        <a:rPr kumimoji="0" lang="en-US" altLang="ru-RU" sz="1800" b="0" i="0" u="none" strike="noStrike" cap="none" normalizeH="0" baseline="0" smtClean="0">
                          <a:ln>
                            <a:noFill/>
                          </a:ln>
                          <a:solidFill>
                            <a:schemeClr val="tx1"/>
                          </a:solidFill>
                          <a:effectLst/>
                          <a:latin typeface="Arial" pitchFamily="34" charset="0"/>
                          <a:cs typeface="Arial" pitchFamily="34" charset="0"/>
                        </a:rPr>
                        <a:t>/mm</a:t>
                      </a:r>
                      <a:r>
                        <a:rPr kumimoji="0" lang="en-US" altLang="ru-RU" sz="1800" b="0" i="0" u="none" strike="noStrike" cap="none" normalizeH="0" baseline="30000" smtClean="0">
                          <a:ln>
                            <a:noFill/>
                          </a:ln>
                          <a:solidFill>
                            <a:schemeClr val="tx1"/>
                          </a:solidFill>
                          <a:effectLst/>
                          <a:latin typeface="Arial" pitchFamily="34" charset="0"/>
                          <a:cs typeface="Arial" pitchFamily="34" charset="0"/>
                        </a:rPr>
                        <a:t>3 </a:t>
                      </a:r>
                      <a:r>
                        <a:rPr kumimoji="0" lang="en-US" altLang="ru-RU" sz="1800" b="0" i="0" u="none" strike="noStrike" cap="none" normalizeH="0" baseline="0" smtClean="0">
                          <a:ln>
                            <a:noFill/>
                          </a:ln>
                          <a:solidFill>
                            <a:schemeClr val="tx1"/>
                          </a:solidFill>
                          <a:effectLst/>
                          <a:latin typeface="Arial" pitchFamily="34" charset="0"/>
                          <a:cs typeface="Arial" pitchFamily="34" charset="0"/>
                        </a:rPr>
                        <a:t>or</a:t>
                      </a:r>
                      <a:r>
                        <a:rPr kumimoji="0" lang="en-US" altLang="ru-RU" sz="1800" b="0" i="0" u="none" strike="noStrike" cap="none" normalizeH="0" baseline="30000" smtClean="0">
                          <a:ln>
                            <a:noFill/>
                          </a:ln>
                          <a:solidFill>
                            <a:schemeClr val="tx1"/>
                          </a:solidFill>
                          <a:effectLst/>
                          <a:latin typeface="Arial" pitchFamily="34" charset="0"/>
                          <a:cs typeface="Arial" pitchFamily="34" charset="0"/>
                        </a:rPr>
                        <a:t> </a:t>
                      </a:r>
                      <a:r>
                        <a:rPr kumimoji="0" lang="en-US" altLang="ru-RU" sz="1800" b="0" i="0" u="none" strike="noStrike" cap="none" normalizeH="0" baseline="0" smtClean="0">
                          <a:ln>
                            <a:noFill/>
                          </a:ln>
                          <a:solidFill>
                            <a:schemeClr val="tx1"/>
                          </a:solidFill>
                          <a:effectLst/>
                          <a:latin typeface="Arial" pitchFamily="34" charset="0"/>
                          <a:cs typeface="Arial" pitchFamily="34" charset="0"/>
                        </a:rPr>
                        <a:t>10</a:t>
                      </a:r>
                      <a:r>
                        <a:rPr kumimoji="0" lang="en-US" altLang="ru-RU" sz="1800" b="0" i="0" u="none" strike="noStrike" cap="none" normalizeH="0" baseline="30000" smtClean="0">
                          <a:ln>
                            <a:noFill/>
                          </a:ln>
                          <a:solidFill>
                            <a:schemeClr val="tx1"/>
                          </a:solidFill>
                          <a:effectLst/>
                          <a:latin typeface="Arial" pitchFamily="34" charset="0"/>
                          <a:cs typeface="Arial" pitchFamily="34" charset="0"/>
                        </a:rPr>
                        <a:t>12</a:t>
                      </a:r>
                      <a:r>
                        <a:rPr kumimoji="0" lang="en-US" altLang="ru-RU" sz="1800" b="0" i="0" u="none" strike="noStrike" cap="none" normalizeH="0" baseline="0" smtClean="0">
                          <a:ln>
                            <a:noFill/>
                          </a:ln>
                          <a:solidFill>
                            <a:schemeClr val="tx1"/>
                          </a:solidFill>
                          <a:effectLst/>
                          <a:latin typeface="Arial" pitchFamily="34" charset="0"/>
                          <a:cs typeface="Arial" pitchFamily="34" charset="0"/>
                        </a:rPr>
                        <a:t>/l)</a:t>
                      </a:r>
                    </a:p>
                  </a:txBody>
                  <a:tcPr marT="45722" marB="4572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Arial" pitchFamily="34" charset="0"/>
                          <a:cs typeface="Arial" pitchFamily="34" charset="0"/>
                        </a:defRPr>
                      </a:lvl1pPr>
                      <a:lvl2pPr marL="742950" indent="-285750" eaLnBrk="0" hangingPunct="0">
                        <a:spcBef>
                          <a:spcPct val="20000"/>
                        </a:spcBef>
                        <a:defRPr sz="2400">
                          <a:solidFill>
                            <a:schemeClr val="tx1"/>
                          </a:solidFill>
                          <a:latin typeface="Arial" pitchFamily="34" charset="0"/>
                          <a:cs typeface="Arial" pitchFamily="34" charset="0"/>
                        </a:defRPr>
                      </a:lvl2pPr>
                      <a:lvl3pPr marL="1143000" indent="-228600" eaLnBrk="0" hangingPunct="0">
                        <a:spcBef>
                          <a:spcPct val="20000"/>
                        </a:spcBef>
                        <a:defRPr sz="2000">
                          <a:solidFill>
                            <a:schemeClr val="tx1"/>
                          </a:solidFill>
                          <a:latin typeface="Arial" pitchFamily="34" charset="0"/>
                          <a:cs typeface="Arial" pitchFamily="34" charset="0"/>
                        </a:defRPr>
                      </a:lvl3pPr>
                      <a:lvl4pPr marL="1600200" indent="-228600" eaLnBrk="0" hangingPunct="0">
                        <a:spcBef>
                          <a:spcPct val="20000"/>
                        </a:spcBef>
                        <a:defRPr>
                          <a:solidFill>
                            <a:schemeClr val="tx1"/>
                          </a:solidFill>
                          <a:latin typeface="Arial" pitchFamily="34" charset="0"/>
                          <a:cs typeface="Arial" pitchFamily="34" charset="0"/>
                        </a:defRPr>
                      </a:lvl4pPr>
                      <a:lvl5pPr marL="2057400" indent="-228600" eaLnBrk="0" hangingPunct="0">
                        <a:spcBef>
                          <a:spcPct val="20000"/>
                        </a:spcBef>
                        <a:defRPr>
                          <a:solidFill>
                            <a:schemeClr val="tx1"/>
                          </a:solidFill>
                          <a:latin typeface="Arial" pitchFamily="34" charset="0"/>
                          <a:cs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cs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cs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cs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cs typeface="Arial" pitchFamily="34"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ru-RU" sz="2400" b="0" i="0" u="none" strike="noStrike" cap="none" normalizeH="0" baseline="0" smtClean="0">
                          <a:ln>
                            <a:noFill/>
                          </a:ln>
                          <a:solidFill>
                            <a:schemeClr val="tx1"/>
                          </a:solidFill>
                          <a:effectLst/>
                          <a:latin typeface="Arial" pitchFamily="34" charset="0"/>
                          <a:cs typeface="Arial" pitchFamily="34" charset="0"/>
                        </a:rPr>
                        <a:t>4.5-5.9</a:t>
                      </a:r>
                    </a:p>
                  </a:txBody>
                  <a:tcPr marT="45722" marB="4572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Arial" pitchFamily="34" charset="0"/>
                          <a:cs typeface="Arial" pitchFamily="34" charset="0"/>
                        </a:defRPr>
                      </a:lvl1pPr>
                      <a:lvl2pPr marL="742950" indent="-285750" eaLnBrk="0" hangingPunct="0">
                        <a:spcBef>
                          <a:spcPct val="20000"/>
                        </a:spcBef>
                        <a:defRPr sz="2400">
                          <a:solidFill>
                            <a:schemeClr val="tx1"/>
                          </a:solidFill>
                          <a:latin typeface="Arial" pitchFamily="34" charset="0"/>
                          <a:cs typeface="Arial" pitchFamily="34" charset="0"/>
                        </a:defRPr>
                      </a:lvl2pPr>
                      <a:lvl3pPr marL="1143000" indent="-228600" eaLnBrk="0" hangingPunct="0">
                        <a:spcBef>
                          <a:spcPct val="20000"/>
                        </a:spcBef>
                        <a:defRPr sz="2000">
                          <a:solidFill>
                            <a:schemeClr val="tx1"/>
                          </a:solidFill>
                          <a:latin typeface="Arial" pitchFamily="34" charset="0"/>
                          <a:cs typeface="Arial" pitchFamily="34" charset="0"/>
                        </a:defRPr>
                      </a:lvl3pPr>
                      <a:lvl4pPr marL="1600200" indent="-228600" eaLnBrk="0" hangingPunct="0">
                        <a:spcBef>
                          <a:spcPct val="20000"/>
                        </a:spcBef>
                        <a:defRPr>
                          <a:solidFill>
                            <a:schemeClr val="tx1"/>
                          </a:solidFill>
                          <a:latin typeface="Arial" pitchFamily="34" charset="0"/>
                          <a:cs typeface="Arial" pitchFamily="34" charset="0"/>
                        </a:defRPr>
                      </a:lvl4pPr>
                      <a:lvl5pPr marL="2057400" indent="-228600" eaLnBrk="0" hangingPunct="0">
                        <a:spcBef>
                          <a:spcPct val="20000"/>
                        </a:spcBef>
                        <a:defRPr>
                          <a:solidFill>
                            <a:schemeClr val="tx1"/>
                          </a:solidFill>
                          <a:latin typeface="Arial" pitchFamily="34" charset="0"/>
                          <a:cs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cs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cs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cs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cs typeface="Arial" pitchFamily="34"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ru-RU" sz="2400" b="0" i="0" u="none" strike="noStrike" cap="none" normalizeH="0" baseline="0" smtClean="0">
                          <a:ln>
                            <a:noFill/>
                          </a:ln>
                          <a:solidFill>
                            <a:schemeClr val="tx1"/>
                          </a:solidFill>
                          <a:effectLst/>
                          <a:latin typeface="Arial" pitchFamily="34" charset="0"/>
                          <a:cs typeface="Arial" pitchFamily="34" charset="0"/>
                        </a:rPr>
                        <a:t>4.1-5.1</a:t>
                      </a:r>
                    </a:p>
                  </a:txBody>
                  <a:tcPr marT="45722" marB="4572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536604">
                <a:tc>
                  <a:txBody>
                    <a:bodyPr/>
                    <a:lstStyle>
                      <a:lvl1pPr eaLnBrk="0" hangingPunct="0">
                        <a:spcBef>
                          <a:spcPct val="20000"/>
                        </a:spcBef>
                        <a:defRPr sz="2800">
                          <a:solidFill>
                            <a:schemeClr val="tx1"/>
                          </a:solidFill>
                          <a:latin typeface="Arial" pitchFamily="34" charset="0"/>
                          <a:cs typeface="Arial" pitchFamily="34" charset="0"/>
                        </a:defRPr>
                      </a:lvl1pPr>
                      <a:lvl2pPr marL="742950" indent="-285750" eaLnBrk="0" hangingPunct="0">
                        <a:spcBef>
                          <a:spcPct val="20000"/>
                        </a:spcBef>
                        <a:defRPr sz="2400">
                          <a:solidFill>
                            <a:schemeClr val="tx1"/>
                          </a:solidFill>
                          <a:latin typeface="Arial" pitchFamily="34" charset="0"/>
                          <a:cs typeface="Arial" pitchFamily="34" charset="0"/>
                        </a:defRPr>
                      </a:lvl2pPr>
                      <a:lvl3pPr marL="1143000" indent="-228600" eaLnBrk="0" hangingPunct="0">
                        <a:spcBef>
                          <a:spcPct val="20000"/>
                        </a:spcBef>
                        <a:defRPr sz="2000">
                          <a:solidFill>
                            <a:schemeClr val="tx1"/>
                          </a:solidFill>
                          <a:latin typeface="Arial" pitchFamily="34" charset="0"/>
                          <a:cs typeface="Arial" pitchFamily="34" charset="0"/>
                        </a:defRPr>
                      </a:lvl3pPr>
                      <a:lvl4pPr marL="1600200" indent="-228600" eaLnBrk="0" hangingPunct="0">
                        <a:spcBef>
                          <a:spcPct val="20000"/>
                        </a:spcBef>
                        <a:defRPr>
                          <a:solidFill>
                            <a:schemeClr val="tx1"/>
                          </a:solidFill>
                          <a:latin typeface="Arial" pitchFamily="34" charset="0"/>
                          <a:cs typeface="Arial" pitchFamily="34" charset="0"/>
                        </a:defRPr>
                      </a:lvl4pPr>
                      <a:lvl5pPr marL="2057400" indent="-228600" eaLnBrk="0" hangingPunct="0">
                        <a:spcBef>
                          <a:spcPct val="20000"/>
                        </a:spcBef>
                        <a:defRPr>
                          <a:solidFill>
                            <a:schemeClr val="tx1"/>
                          </a:solidFill>
                          <a:latin typeface="Arial" pitchFamily="34" charset="0"/>
                          <a:cs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cs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cs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cs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cs typeface="Arial" pitchFamily="34"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ru-RU" sz="2400" b="0" i="0" u="none" strike="noStrike" cap="none" normalizeH="0" baseline="0" smtClean="0">
                          <a:ln>
                            <a:noFill/>
                          </a:ln>
                          <a:solidFill>
                            <a:schemeClr val="tx1"/>
                          </a:solidFill>
                          <a:effectLst/>
                          <a:latin typeface="Arial" pitchFamily="34" charset="0"/>
                          <a:cs typeface="Arial" pitchFamily="34" charset="0"/>
                        </a:rPr>
                        <a:t>Reticulocytes</a:t>
                      </a:r>
                    </a:p>
                  </a:txBody>
                  <a:tcPr marT="45722" marB="4572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Arial" pitchFamily="34" charset="0"/>
                          <a:cs typeface="Arial" pitchFamily="34" charset="0"/>
                        </a:defRPr>
                      </a:lvl1pPr>
                      <a:lvl2pPr marL="742950" indent="-285750" eaLnBrk="0" hangingPunct="0">
                        <a:spcBef>
                          <a:spcPct val="20000"/>
                        </a:spcBef>
                        <a:defRPr sz="2400">
                          <a:solidFill>
                            <a:schemeClr val="tx1"/>
                          </a:solidFill>
                          <a:latin typeface="Arial" pitchFamily="34" charset="0"/>
                          <a:cs typeface="Arial" pitchFamily="34" charset="0"/>
                        </a:defRPr>
                      </a:lvl2pPr>
                      <a:lvl3pPr marL="1143000" indent="-228600" eaLnBrk="0" hangingPunct="0">
                        <a:spcBef>
                          <a:spcPct val="20000"/>
                        </a:spcBef>
                        <a:defRPr sz="2000">
                          <a:solidFill>
                            <a:schemeClr val="tx1"/>
                          </a:solidFill>
                          <a:latin typeface="Arial" pitchFamily="34" charset="0"/>
                          <a:cs typeface="Arial" pitchFamily="34" charset="0"/>
                        </a:defRPr>
                      </a:lvl3pPr>
                      <a:lvl4pPr marL="1600200" indent="-228600" eaLnBrk="0" hangingPunct="0">
                        <a:spcBef>
                          <a:spcPct val="20000"/>
                        </a:spcBef>
                        <a:defRPr>
                          <a:solidFill>
                            <a:schemeClr val="tx1"/>
                          </a:solidFill>
                          <a:latin typeface="Arial" pitchFamily="34" charset="0"/>
                          <a:cs typeface="Arial" pitchFamily="34" charset="0"/>
                        </a:defRPr>
                      </a:lvl4pPr>
                      <a:lvl5pPr marL="2057400" indent="-228600" eaLnBrk="0" hangingPunct="0">
                        <a:spcBef>
                          <a:spcPct val="20000"/>
                        </a:spcBef>
                        <a:defRPr>
                          <a:solidFill>
                            <a:schemeClr val="tx1"/>
                          </a:solidFill>
                          <a:latin typeface="Arial" pitchFamily="34" charset="0"/>
                          <a:cs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cs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cs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cs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cs typeface="Arial" pitchFamily="34"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ru-RU" sz="2400" b="0" i="0" u="none" strike="noStrike" cap="none" normalizeH="0" baseline="0" smtClean="0">
                          <a:ln>
                            <a:noFill/>
                          </a:ln>
                          <a:solidFill>
                            <a:schemeClr val="tx1"/>
                          </a:solidFill>
                          <a:effectLst/>
                          <a:latin typeface="Arial" pitchFamily="34" charset="0"/>
                          <a:cs typeface="Arial" pitchFamily="34" charset="0"/>
                        </a:rPr>
                        <a:t>1.6 ± 0.5%</a:t>
                      </a:r>
                    </a:p>
                  </a:txBody>
                  <a:tcPr marT="45722" marB="4572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Arial" pitchFamily="34" charset="0"/>
                          <a:cs typeface="Arial" pitchFamily="34" charset="0"/>
                        </a:defRPr>
                      </a:lvl1pPr>
                      <a:lvl2pPr marL="742950" indent="-285750" eaLnBrk="0" hangingPunct="0">
                        <a:spcBef>
                          <a:spcPct val="20000"/>
                        </a:spcBef>
                        <a:defRPr sz="2400">
                          <a:solidFill>
                            <a:schemeClr val="tx1"/>
                          </a:solidFill>
                          <a:latin typeface="Arial" pitchFamily="34" charset="0"/>
                          <a:cs typeface="Arial" pitchFamily="34" charset="0"/>
                        </a:defRPr>
                      </a:lvl2pPr>
                      <a:lvl3pPr marL="1143000" indent="-228600" eaLnBrk="0" hangingPunct="0">
                        <a:spcBef>
                          <a:spcPct val="20000"/>
                        </a:spcBef>
                        <a:defRPr sz="2000">
                          <a:solidFill>
                            <a:schemeClr val="tx1"/>
                          </a:solidFill>
                          <a:latin typeface="Arial" pitchFamily="34" charset="0"/>
                          <a:cs typeface="Arial" pitchFamily="34" charset="0"/>
                        </a:defRPr>
                      </a:lvl3pPr>
                      <a:lvl4pPr marL="1600200" indent="-228600" eaLnBrk="0" hangingPunct="0">
                        <a:spcBef>
                          <a:spcPct val="20000"/>
                        </a:spcBef>
                        <a:defRPr>
                          <a:solidFill>
                            <a:schemeClr val="tx1"/>
                          </a:solidFill>
                          <a:latin typeface="Arial" pitchFamily="34" charset="0"/>
                          <a:cs typeface="Arial" pitchFamily="34" charset="0"/>
                        </a:defRPr>
                      </a:lvl4pPr>
                      <a:lvl5pPr marL="2057400" indent="-228600" eaLnBrk="0" hangingPunct="0">
                        <a:spcBef>
                          <a:spcPct val="20000"/>
                        </a:spcBef>
                        <a:defRPr>
                          <a:solidFill>
                            <a:schemeClr val="tx1"/>
                          </a:solidFill>
                          <a:latin typeface="Arial" pitchFamily="34" charset="0"/>
                          <a:cs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cs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cs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cs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cs typeface="Arial" pitchFamily="34"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ru-RU" sz="2400" b="0" i="0" u="none" strike="noStrike" cap="none" normalizeH="0" baseline="0" smtClean="0">
                          <a:ln>
                            <a:noFill/>
                          </a:ln>
                          <a:solidFill>
                            <a:schemeClr val="tx1"/>
                          </a:solidFill>
                          <a:effectLst/>
                          <a:latin typeface="Arial" pitchFamily="34" charset="0"/>
                          <a:cs typeface="Arial" pitchFamily="34" charset="0"/>
                        </a:rPr>
                        <a:t>1.4 ± 0.5%</a:t>
                      </a:r>
                    </a:p>
                  </a:txBody>
                  <a:tcPr marT="45722" marB="4572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536604">
                <a:tc>
                  <a:txBody>
                    <a:bodyPr/>
                    <a:lstStyle>
                      <a:lvl1pPr eaLnBrk="0" hangingPunct="0">
                        <a:spcBef>
                          <a:spcPct val="20000"/>
                        </a:spcBef>
                        <a:defRPr sz="2800">
                          <a:solidFill>
                            <a:schemeClr val="tx1"/>
                          </a:solidFill>
                          <a:latin typeface="Arial" pitchFamily="34" charset="0"/>
                          <a:cs typeface="Arial" pitchFamily="34" charset="0"/>
                        </a:defRPr>
                      </a:lvl1pPr>
                      <a:lvl2pPr marL="742950" indent="-285750" eaLnBrk="0" hangingPunct="0">
                        <a:spcBef>
                          <a:spcPct val="20000"/>
                        </a:spcBef>
                        <a:defRPr sz="2400">
                          <a:solidFill>
                            <a:schemeClr val="tx1"/>
                          </a:solidFill>
                          <a:latin typeface="Arial" pitchFamily="34" charset="0"/>
                          <a:cs typeface="Arial" pitchFamily="34" charset="0"/>
                        </a:defRPr>
                      </a:lvl2pPr>
                      <a:lvl3pPr marL="1143000" indent="-228600" eaLnBrk="0" hangingPunct="0">
                        <a:spcBef>
                          <a:spcPct val="20000"/>
                        </a:spcBef>
                        <a:defRPr sz="2000">
                          <a:solidFill>
                            <a:schemeClr val="tx1"/>
                          </a:solidFill>
                          <a:latin typeface="Arial" pitchFamily="34" charset="0"/>
                          <a:cs typeface="Arial" pitchFamily="34" charset="0"/>
                        </a:defRPr>
                      </a:lvl3pPr>
                      <a:lvl4pPr marL="1600200" indent="-228600" eaLnBrk="0" hangingPunct="0">
                        <a:spcBef>
                          <a:spcPct val="20000"/>
                        </a:spcBef>
                        <a:defRPr>
                          <a:solidFill>
                            <a:schemeClr val="tx1"/>
                          </a:solidFill>
                          <a:latin typeface="Arial" pitchFamily="34" charset="0"/>
                          <a:cs typeface="Arial" pitchFamily="34" charset="0"/>
                        </a:defRPr>
                      </a:lvl4pPr>
                      <a:lvl5pPr marL="2057400" indent="-228600" eaLnBrk="0" hangingPunct="0">
                        <a:spcBef>
                          <a:spcPct val="20000"/>
                        </a:spcBef>
                        <a:defRPr>
                          <a:solidFill>
                            <a:schemeClr val="tx1"/>
                          </a:solidFill>
                          <a:latin typeface="Arial" pitchFamily="34" charset="0"/>
                          <a:cs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cs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cs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cs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cs typeface="Arial" pitchFamily="34"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ru-RU" sz="2400" b="0" i="0" u="none" strike="noStrike" cap="none" normalizeH="0" baseline="0" smtClean="0">
                          <a:ln>
                            <a:noFill/>
                          </a:ln>
                          <a:solidFill>
                            <a:schemeClr val="tx1"/>
                          </a:solidFill>
                          <a:effectLst/>
                          <a:latin typeface="Arial" pitchFamily="34" charset="0"/>
                          <a:cs typeface="Arial" pitchFamily="34" charset="0"/>
                        </a:rPr>
                        <a:t>WBC </a:t>
                      </a:r>
                      <a:r>
                        <a:rPr kumimoji="0" lang="en-US" altLang="ru-RU" sz="1800" b="0" i="0" u="none" strike="noStrike" cap="none" normalizeH="0" baseline="0" smtClean="0">
                          <a:ln>
                            <a:noFill/>
                          </a:ln>
                          <a:solidFill>
                            <a:schemeClr val="tx1"/>
                          </a:solidFill>
                          <a:effectLst/>
                          <a:latin typeface="Arial" pitchFamily="34" charset="0"/>
                          <a:cs typeface="Arial" pitchFamily="34" charset="0"/>
                        </a:rPr>
                        <a:t>(cells/mm</a:t>
                      </a:r>
                      <a:r>
                        <a:rPr kumimoji="0" lang="en-US" altLang="ru-RU" sz="1800" b="0" i="0" u="none" strike="noStrike" cap="none" normalizeH="0" baseline="30000" smtClean="0">
                          <a:ln>
                            <a:noFill/>
                          </a:ln>
                          <a:solidFill>
                            <a:schemeClr val="tx1"/>
                          </a:solidFill>
                          <a:effectLst/>
                          <a:latin typeface="Arial" pitchFamily="34" charset="0"/>
                          <a:cs typeface="Arial" pitchFamily="34" charset="0"/>
                        </a:rPr>
                        <a:t>3 </a:t>
                      </a:r>
                      <a:r>
                        <a:rPr kumimoji="0" lang="en-US" altLang="ru-RU" sz="1800" b="0" i="0" u="none" strike="noStrike" cap="none" normalizeH="0" baseline="0" smtClean="0">
                          <a:ln>
                            <a:noFill/>
                          </a:ln>
                          <a:solidFill>
                            <a:schemeClr val="tx1"/>
                          </a:solidFill>
                          <a:effectLst/>
                          <a:latin typeface="Arial" pitchFamily="34" charset="0"/>
                          <a:cs typeface="Arial" pitchFamily="34" charset="0"/>
                        </a:rPr>
                        <a:t>or 10</a:t>
                      </a:r>
                      <a:r>
                        <a:rPr kumimoji="0" lang="en-US" altLang="ru-RU" sz="1800" b="0" i="0" u="none" strike="noStrike" cap="none" normalizeH="0" baseline="30000" smtClean="0">
                          <a:ln>
                            <a:noFill/>
                          </a:ln>
                          <a:solidFill>
                            <a:schemeClr val="tx1"/>
                          </a:solidFill>
                          <a:effectLst/>
                          <a:latin typeface="Arial" pitchFamily="34" charset="0"/>
                          <a:cs typeface="Arial" pitchFamily="34" charset="0"/>
                        </a:rPr>
                        <a:t>9</a:t>
                      </a:r>
                      <a:r>
                        <a:rPr kumimoji="0" lang="en-US" altLang="ru-RU" sz="1800" b="0" i="0" u="none" strike="noStrike" cap="none" normalizeH="0" baseline="0" smtClean="0">
                          <a:ln>
                            <a:noFill/>
                          </a:ln>
                          <a:solidFill>
                            <a:schemeClr val="tx1"/>
                          </a:solidFill>
                          <a:effectLst/>
                          <a:latin typeface="Arial" pitchFamily="34" charset="0"/>
                          <a:cs typeface="Arial" pitchFamily="34" charset="0"/>
                        </a:rPr>
                        <a:t>/l)</a:t>
                      </a:r>
                    </a:p>
                  </a:txBody>
                  <a:tcPr marT="45722" marB="4572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2">
                  <a:txBody>
                    <a:bodyPr/>
                    <a:lstStyle>
                      <a:lvl1pPr eaLnBrk="0" hangingPunct="0">
                        <a:spcBef>
                          <a:spcPct val="20000"/>
                        </a:spcBef>
                        <a:defRPr sz="2800">
                          <a:solidFill>
                            <a:schemeClr val="tx1"/>
                          </a:solidFill>
                          <a:latin typeface="Arial" pitchFamily="34" charset="0"/>
                          <a:cs typeface="Arial" pitchFamily="34" charset="0"/>
                        </a:defRPr>
                      </a:lvl1pPr>
                      <a:lvl2pPr marL="742950" indent="-285750" eaLnBrk="0" hangingPunct="0">
                        <a:spcBef>
                          <a:spcPct val="20000"/>
                        </a:spcBef>
                        <a:defRPr sz="2400">
                          <a:solidFill>
                            <a:schemeClr val="tx1"/>
                          </a:solidFill>
                          <a:latin typeface="Arial" pitchFamily="34" charset="0"/>
                          <a:cs typeface="Arial" pitchFamily="34" charset="0"/>
                        </a:defRPr>
                      </a:lvl2pPr>
                      <a:lvl3pPr marL="1143000" indent="-228600" eaLnBrk="0" hangingPunct="0">
                        <a:spcBef>
                          <a:spcPct val="20000"/>
                        </a:spcBef>
                        <a:defRPr sz="2000">
                          <a:solidFill>
                            <a:schemeClr val="tx1"/>
                          </a:solidFill>
                          <a:latin typeface="Arial" pitchFamily="34" charset="0"/>
                          <a:cs typeface="Arial" pitchFamily="34" charset="0"/>
                        </a:defRPr>
                      </a:lvl3pPr>
                      <a:lvl4pPr marL="1600200" indent="-228600" eaLnBrk="0" hangingPunct="0">
                        <a:spcBef>
                          <a:spcPct val="20000"/>
                        </a:spcBef>
                        <a:defRPr>
                          <a:solidFill>
                            <a:schemeClr val="tx1"/>
                          </a:solidFill>
                          <a:latin typeface="Arial" pitchFamily="34" charset="0"/>
                          <a:cs typeface="Arial" pitchFamily="34" charset="0"/>
                        </a:defRPr>
                      </a:lvl4pPr>
                      <a:lvl5pPr marL="2057400" indent="-228600" eaLnBrk="0" hangingPunct="0">
                        <a:spcBef>
                          <a:spcPct val="20000"/>
                        </a:spcBef>
                        <a:defRPr>
                          <a:solidFill>
                            <a:schemeClr val="tx1"/>
                          </a:solidFill>
                          <a:latin typeface="Arial" pitchFamily="34" charset="0"/>
                          <a:cs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cs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cs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cs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cs typeface="Arial" pitchFamily="34"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ru-RU" sz="2400" b="0" i="0" u="none" strike="noStrike" cap="none" normalizeH="0" baseline="0" smtClean="0">
                          <a:ln>
                            <a:noFill/>
                          </a:ln>
                          <a:solidFill>
                            <a:schemeClr val="tx1"/>
                          </a:solidFill>
                          <a:effectLst/>
                          <a:latin typeface="Arial" pitchFamily="34" charset="0"/>
                          <a:cs typeface="Arial" pitchFamily="34" charset="0"/>
                        </a:rPr>
                        <a:t>~4,000-11,000</a:t>
                      </a:r>
                    </a:p>
                  </a:txBody>
                  <a:tcPr marT="45722" marB="4572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ru-RU"/>
                    </a:p>
                  </a:txBody>
                  <a:tcPr/>
                </a:tc>
                <a:extLst>
                  <a:ext uri="{0D108BD9-81ED-4DB2-BD59-A6C34878D82A}">
                    <a16:rowId xmlns:a16="http://schemas.microsoft.com/office/drawing/2014/main" val="10005"/>
                  </a:ext>
                </a:extLst>
              </a:tr>
              <a:tr h="536604">
                <a:tc>
                  <a:txBody>
                    <a:bodyPr/>
                    <a:lstStyle>
                      <a:lvl1pPr eaLnBrk="0" hangingPunct="0">
                        <a:spcBef>
                          <a:spcPct val="20000"/>
                        </a:spcBef>
                        <a:defRPr sz="2800">
                          <a:solidFill>
                            <a:schemeClr val="tx1"/>
                          </a:solidFill>
                          <a:latin typeface="Arial" pitchFamily="34" charset="0"/>
                          <a:cs typeface="Arial" pitchFamily="34" charset="0"/>
                        </a:defRPr>
                      </a:lvl1pPr>
                      <a:lvl2pPr marL="742950" indent="-285750" eaLnBrk="0" hangingPunct="0">
                        <a:spcBef>
                          <a:spcPct val="20000"/>
                        </a:spcBef>
                        <a:defRPr sz="2400">
                          <a:solidFill>
                            <a:schemeClr val="tx1"/>
                          </a:solidFill>
                          <a:latin typeface="Arial" pitchFamily="34" charset="0"/>
                          <a:cs typeface="Arial" pitchFamily="34" charset="0"/>
                        </a:defRPr>
                      </a:lvl2pPr>
                      <a:lvl3pPr marL="1143000" indent="-228600" eaLnBrk="0" hangingPunct="0">
                        <a:spcBef>
                          <a:spcPct val="20000"/>
                        </a:spcBef>
                        <a:defRPr sz="2000">
                          <a:solidFill>
                            <a:schemeClr val="tx1"/>
                          </a:solidFill>
                          <a:latin typeface="Arial" pitchFamily="34" charset="0"/>
                          <a:cs typeface="Arial" pitchFamily="34" charset="0"/>
                        </a:defRPr>
                      </a:lvl3pPr>
                      <a:lvl4pPr marL="1600200" indent="-228600" eaLnBrk="0" hangingPunct="0">
                        <a:spcBef>
                          <a:spcPct val="20000"/>
                        </a:spcBef>
                        <a:defRPr>
                          <a:solidFill>
                            <a:schemeClr val="tx1"/>
                          </a:solidFill>
                          <a:latin typeface="Arial" pitchFamily="34" charset="0"/>
                          <a:cs typeface="Arial" pitchFamily="34" charset="0"/>
                        </a:defRPr>
                      </a:lvl4pPr>
                      <a:lvl5pPr marL="2057400" indent="-228600" eaLnBrk="0" hangingPunct="0">
                        <a:spcBef>
                          <a:spcPct val="20000"/>
                        </a:spcBef>
                        <a:defRPr>
                          <a:solidFill>
                            <a:schemeClr val="tx1"/>
                          </a:solidFill>
                          <a:latin typeface="Arial" pitchFamily="34" charset="0"/>
                          <a:cs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cs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cs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cs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cs typeface="Arial" pitchFamily="34"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ru-RU" sz="2400" b="0" i="0" u="none" strike="noStrike" cap="none" normalizeH="0" baseline="0" smtClean="0">
                          <a:ln>
                            <a:noFill/>
                          </a:ln>
                          <a:solidFill>
                            <a:schemeClr val="tx1"/>
                          </a:solidFill>
                          <a:effectLst/>
                          <a:latin typeface="Arial" pitchFamily="34" charset="0"/>
                          <a:cs typeface="Arial" pitchFamily="34" charset="0"/>
                        </a:rPr>
                        <a:t>MCV </a:t>
                      </a:r>
                      <a:r>
                        <a:rPr kumimoji="0" lang="en-US" altLang="ru-RU" sz="1800" b="0" i="0" u="none" strike="noStrike" cap="none" normalizeH="0" baseline="0" smtClean="0">
                          <a:ln>
                            <a:noFill/>
                          </a:ln>
                          <a:solidFill>
                            <a:schemeClr val="tx1"/>
                          </a:solidFill>
                          <a:effectLst/>
                          <a:latin typeface="Arial" pitchFamily="34" charset="0"/>
                          <a:cs typeface="Arial" pitchFamily="34" charset="0"/>
                        </a:rPr>
                        <a:t>(fL)</a:t>
                      </a:r>
                    </a:p>
                  </a:txBody>
                  <a:tcPr marT="45722" marB="4572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2">
                  <a:txBody>
                    <a:bodyPr/>
                    <a:lstStyle>
                      <a:lvl1pPr eaLnBrk="0" hangingPunct="0">
                        <a:spcBef>
                          <a:spcPct val="20000"/>
                        </a:spcBef>
                        <a:defRPr sz="2800">
                          <a:solidFill>
                            <a:schemeClr val="tx1"/>
                          </a:solidFill>
                          <a:latin typeface="Arial" pitchFamily="34" charset="0"/>
                          <a:cs typeface="Arial" pitchFamily="34" charset="0"/>
                        </a:defRPr>
                      </a:lvl1pPr>
                      <a:lvl2pPr marL="742950" indent="-285750" eaLnBrk="0" hangingPunct="0">
                        <a:spcBef>
                          <a:spcPct val="20000"/>
                        </a:spcBef>
                        <a:defRPr sz="2400">
                          <a:solidFill>
                            <a:schemeClr val="tx1"/>
                          </a:solidFill>
                          <a:latin typeface="Arial" pitchFamily="34" charset="0"/>
                          <a:cs typeface="Arial" pitchFamily="34" charset="0"/>
                        </a:defRPr>
                      </a:lvl2pPr>
                      <a:lvl3pPr marL="1143000" indent="-228600" eaLnBrk="0" hangingPunct="0">
                        <a:spcBef>
                          <a:spcPct val="20000"/>
                        </a:spcBef>
                        <a:defRPr sz="2000">
                          <a:solidFill>
                            <a:schemeClr val="tx1"/>
                          </a:solidFill>
                          <a:latin typeface="Arial" pitchFamily="34" charset="0"/>
                          <a:cs typeface="Arial" pitchFamily="34" charset="0"/>
                        </a:defRPr>
                      </a:lvl3pPr>
                      <a:lvl4pPr marL="1600200" indent="-228600" eaLnBrk="0" hangingPunct="0">
                        <a:spcBef>
                          <a:spcPct val="20000"/>
                        </a:spcBef>
                        <a:defRPr>
                          <a:solidFill>
                            <a:schemeClr val="tx1"/>
                          </a:solidFill>
                          <a:latin typeface="Arial" pitchFamily="34" charset="0"/>
                          <a:cs typeface="Arial" pitchFamily="34" charset="0"/>
                        </a:defRPr>
                      </a:lvl4pPr>
                      <a:lvl5pPr marL="2057400" indent="-228600" eaLnBrk="0" hangingPunct="0">
                        <a:spcBef>
                          <a:spcPct val="20000"/>
                        </a:spcBef>
                        <a:defRPr>
                          <a:solidFill>
                            <a:schemeClr val="tx1"/>
                          </a:solidFill>
                          <a:latin typeface="Arial" pitchFamily="34" charset="0"/>
                          <a:cs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cs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cs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cs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cs typeface="Arial" pitchFamily="34"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ru-RU" sz="2400" b="0" i="0" u="none" strike="noStrike" cap="none" normalizeH="0" baseline="0" smtClean="0">
                          <a:ln>
                            <a:noFill/>
                          </a:ln>
                          <a:solidFill>
                            <a:schemeClr val="tx1"/>
                          </a:solidFill>
                          <a:effectLst/>
                          <a:latin typeface="Arial" pitchFamily="34" charset="0"/>
                          <a:cs typeface="Arial" pitchFamily="34" charset="0"/>
                        </a:rPr>
                        <a:t>80-96 </a:t>
                      </a:r>
                    </a:p>
                  </a:txBody>
                  <a:tcPr marT="45722" marB="4572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ru-RU"/>
                    </a:p>
                  </a:txBody>
                  <a:tcPr/>
                </a:tc>
                <a:extLst>
                  <a:ext uri="{0D108BD9-81ED-4DB2-BD59-A6C34878D82A}">
                    <a16:rowId xmlns:a16="http://schemas.microsoft.com/office/drawing/2014/main" val="10006"/>
                  </a:ext>
                </a:extLst>
              </a:tr>
              <a:tr h="536604">
                <a:tc>
                  <a:txBody>
                    <a:bodyPr/>
                    <a:lstStyle>
                      <a:lvl1pPr eaLnBrk="0" hangingPunct="0">
                        <a:spcBef>
                          <a:spcPct val="20000"/>
                        </a:spcBef>
                        <a:defRPr sz="2800">
                          <a:solidFill>
                            <a:schemeClr val="tx1"/>
                          </a:solidFill>
                          <a:latin typeface="Arial" pitchFamily="34" charset="0"/>
                          <a:cs typeface="Arial" pitchFamily="34" charset="0"/>
                        </a:defRPr>
                      </a:lvl1pPr>
                      <a:lvl2pPr marL="742950" indent="-285750" eaLnBrk="0" hangingPunct="0">
                        <a:spcBef>
                          <a:spcPct val="20000"/>
                        </a:spcBef>
                        <a:defRPr sz="2400">
                          <a:solidFill>
                            <a:schemeClr val="tx1"/>
                          </a:solidFill>
                          <a:latin typeface="Arial" pitchFamily="34" charset="0"/>
                          <a:cs typeface="Arial" pitchFamily="34" charset="0"/>
                        </a:defRPr>
                      </a:lvl2pPr>
                      <a:lvl3pPr marL="1143000" indent="-228600" eaLnBrk="0" hangingPunct="0">
                        <a:spcBef>
                          <a:spcPct val="20000"/>
                        </a:spcBef>
                        <a:defRPr sz="2000">
                          <a:solidFill>
                            <a:schemeClr val="tx1"/>
                          </a:solidFill>
                          <a:latin typeface="Arial" pitchFamily="34" charset="0"/>
                          <a:cs typeface="Arial" pitchFamily="34" charset="0"/>
                        </a:defRPr>
                      </a:lvl3pPr>
                      <a:lvl4pPr marL="1600200" indent="-228600" eaLnBrk="0" hangingPunct="0">
                        <a:spcBef>
                          <a:spcPct val="20000"/>
                        </a:spcBef>
                        <a:defRPr>
                          <a:solidFill>
                            <a:schemeClr val="tx1"/>
                          </a:solidFill>
                          <a:latin typeface="Arial" pitchFamily="34" charset="0"/>
                          <a:cs typeface="Arial" pitchFamily="34" charset="0"/>
                        </a:defRPr>
                      </a:lvl4pPr>
                      <a:lvl5pPr marL="2057400" indent="-228600" eaLnBrk="0" hangingPunct="0">
                        <a:spcBef>
                          <a:spcPct val="20000"/>
                        </a:spcBef>
                        <a:defRPr>
                          <a:solidFill>
                            <a:schemeClr val="tx1"/>
                          </a:solidFill>
                          <a:latin typeface="Arial" pitchFamily="34" charset="0"/>
                          <a:cs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cs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cs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cs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cs typeface="Arial" pitchFamily="34"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ru-RU" sz="2400" b="0" i="0" u="none" strike="noStrike" cap="none" normalizeH="0" baseline="0" smtClean="0">
                          <a:ln>
                            <a:noFill/>
                          </a:ln>
                          <a:solidFill>
                            <a:schemeClr val="tx1"/>
                          </a:solidFill>
                          <a:effectLst/>
                          <a:latin typeface="Arial" pitchFamily="34" charset="0"/>
                          <a:cs typeface="Arial" pitchFamily="34" charset="0"/>
                        </a:rPr>
                        <a:t>MCH </a:t>
                      </a:r>
                      <a:r>
                        <a:rPr kumimoji="0" lang="en-US" altLang="ru-RU" sz="1800" b="0" i="0" u="none" strike="noStrike" cap="none" normalizeH="0" baseline="0" smtClean="0">
                          <a:ln>
                            <a:noFill/>
                          </a:ln>
                          <a:solidFill>
                            <a:schemeClr val="tx1"/>
                          </a:solidFill>
                          <a:effectLst/>
                          <a:latin typeface="Arial" pitchFamily="34" charset="0"/>
                          <a:cs typeface="Arial" pitchFamily="34" charset="0"/>
                        </a:rPr>
                        <a:t>(pg/RBC)</a:t>
                      </a:r>
                    </a:p>
                  </a:txBody>
                  <a:tcPr marT="45722" marB="4572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2">
                  <a:txBody>
                    <a:bodyPr/>
                    <a:lstStyle>
                      <a:lvl1pPr eaLnBrk="0" hangingPunct="0">
                        <a:spcBef>
                          <a:spcPct val="20000"/>
                        </a:spcBef>
                        <a:defRPr sz="2800">
                          <a:solidFill>
                            <a:schemeClr val="tx1"/>
                          </a:solidFill>
                          <a:latin typeface="Arial" pitchFamily="34" charset="0"/>
                          <a:cs typeface="Arial" pitchFamily="34" charset="0"/>
                        </a:defRPr>
                      </a:lvl1pPr>
                      <a:lvl2pPr marL="742950" indent="-285750" eaLnBrk="0" hangingPunct="0">
                        <a:spcBef>
                          <a:spcPct val="20000"/>
                        </a:spcBef>
                        <a:defRPr sz="2400">
                          <a:solidFill>
                            <a:schemeClr val="tx1"/>
                          </a:solidFill>
                          <a:latin typeface="Arial" pitchFamily="34" charset="0"/>
                          <a:cs typeface="Arial" pitchFamily="34" charset="0"/>
                        </a:defRPr>
                      </a:lvl2pPr>
                      <a:lvl3pPr marL="1143000" indent="-228600" eaLnBrk="0" hangingPunct="0">
                        <a:spcBef>
                          <a:spcPct val="20000"/>
                        </a:spcBef>
                        <a:defRPr sz="2000">
                          <a:solidFill>
                            <a:schemeClr val="tx1"/>
                          </a:solidFill>
                          <a:latin typeface="Arial" pitchFamily="34" charset="0"/>
                          <a:cs typeface="Arial" pitchFamily="34" charset="0"/>
                        </a:defRPr>
                      </a:lvl3pPr>
                      <a:lvl4pPr marL="1600200" indent="-228600" eaLnBrk="0" hangingPunct="0">
                        <a:spcBef>
                          <a:spcPct val="20000"/>
                        </a:spcBef>
                        <a:defRPr>
                          <a:solidFill>
                            <a:schemeClr val="tx1"/>
                          </a:solidFill>
                          <a:latin typeface="Arial" pitchFamily="34" charset="0"/>
                          <a:cs typeface="Arial" pitchFamily="34" charset="0"/>
                        </a:defRPr>
                      </a:lvl4pPr>
                      <a:lvl5pPr marL="2057400" indent="-228600" eaLnBrk="0" hangingPunct="0">
                        <a:spcBef>
                          <a:spcPct val="20000"/>
                        </a:spcBef>
                        <a:defRPr>
                          <a:solidFill>
                            <a:schemeClr val="tx1"/>
                          </a:solidFill>
                          <a:latin typeface="Arial" pitchFamily="34" charset="0"/>
                          <a:cs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cs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cs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cs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cs typeface="Arial" pitchFamily="34"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ru-RU" sz="2400" b="0" i="0" u="none" strike="noStrike" cap="none" normalizeH="0" baseline="0" smtClean="0">
                          <a:ln>
                            <a:noFill/>
                          </a:ln>
                          <a:solidFill>
                            <a:schemeClr val="tx1"/>
                          </a:solidFill>
                          <a:effectLst/>
                          <a:latin typeface="Arial" pitchFamily="34" charset="0"/>
                          <a:cs typeface="Arial" pitchFamily="34" charset="0"/>
                        </a:rPr>
                        <a:t>30.4 ± 2.8</a:t>
                      </a:r>
                    </a:p>
                  </a:txBody>
                  <a:tcPr marT="45722" marB="4572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ru-RU"/>
                    </a:p>
                  </a:txBody>
                  <a:tcPr/>
                </a:tc>
                <a:extLst>
                  <a:ext uri="{0D108BD9-81ED-4DB2-BD59-A6C34878D82A}">
                    <a16:rowId xmlns:a16="http://schemas.microsoft.com/office/drawing/2014/main" val="10007"/>
                  </a:ext>
                </a:extLst>
              </a:tr>
              <a:tr h="555655">
                <a:tc>
                  <a:txBody>
                    <a:bodyPr/>
                    <a:lstStyle>
                      <a:lvl1pPr eaLnBrk="0" hangingPunct="0">
                        <a:spcBef>
                          <a:spcPct val="20000"/>
                        </a:spcBef>
                        <a:defRPr sz="2800">
                          <a:solidFill>
                            <a:schemeClr val="tx1"/>
                          </a:solidFill>
                          <a:latin typeface="Arial" pitchFamily="34" charset="0"/>
                          <a:cs typeface="Arial" pitchFamily="34" charset="0"/>
                        </a:defRPr>
                      </a:lvl1pPr>
                      <a:lvl2pPr marL="742950" indent="-285750" eaLnBrk="0" hangingPunct="0">
                        <a:spcBef>
                          <a:spcPct val="20000"/>
                        </a:spcBef>
                        <a:defRPr sz="2400">
                          <a:solidFill>
                            <a:schemeClr val="tx1"/>
                          </a:solidFill>
                          <a:latin typeface="Arial" pitchFamily="34" charset="0"/>
                          <a:cs typeface="Arial" pitchFamily="34" charset="0"/>
                        </a:defRPr>
                      </a:lvl2pPr>
                      <a:lvl3pPr marL="1143000" indent="-228600" eaLnBrk="0" hangingPunct="0">
                        <a:spcBef>
                          <a:spcPct val="20000"/>
                        </a:spcBef>
                        <a:defRPr sz="2000">
                          <a:solidFill>
                            <a:schemeClr val="tx1"/>
                          </a:solidFill>
                          <a:latin typeface="Arial" pitchFamily="34" charset="0"/>
                          <a:cs typeface="Arial" pitchFamily="34" charset="0"/>
                        </a:defRPr>
                      </a:lvl3pPr>
                      <a:lvl4pPr marL="1600200" indent="-228600" eaLnBrk="0" hangingPunct="0">
                        <a:spcBef>
                          <a:spcPct val="20000"/>
                        </a:spcBef>
                        <a:defRPr>
                          <a:solidFill>
                            <a:schemeClr val="tx1"/>
                          </a:solidFill>
                          <a:latin typeface="Arial" pitchFamily="34" charset="0"/>
                          <a:cs typeface="Arial" pitchFamily="34" charset="0"/>
                        </a:defRPr>
                      </a:lvl4pPr>
                      <a:lvl5pPr marL="2057400" indent="-228600" eaLnBrk="0" hangingPunct="0">
                        <a:spcBef>
                          <a:spcPct val="20000"/>
                        </a:spcBef>
                        <a:defRPr>
                          <a:solidFill>
                            <a:schemeClr val="tx1"/>
                          </a:solidFill>
                          <a:latin typeface="Arial" pitchFamily="34" charset="0"/>
                          <a:cs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cs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cs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cs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cs typeface="Arial" pitchFamily="34"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ru-RU" sz="2400" b="0" i="0" u="none" strike="noStrike" cap="none" normalizeH="0" baseline="0" smtClean="0">
                          <a:ln>
                            <a:noFill/>
                          </a:ln>
                          <a:solidFill>
                            <a:schemeClr val="tx1"/>
                          </a:solidFill>
                          <a:effectLst/>
                          <a:latin typeface="Arial" pitchFamily="34" charset="0"/>
                          <a:cs typeface="Arial" pitchFamily="34" charset="0"/>
                        </a:rPr>
                        <a:t>MCHC </a:t>
                      </a:r>
                      <a:r>
                        <a:rPr kumimoji="0" lang="en-US" altLang="ru-RU" sz="1800" b="0" i="0" u="none" strike="noStrike" cap="none" normalizeH="0" baseline="0" smtClean="0">
                          <a:ln>
                            <a:noFill/>
                          </a:ln>
                          <a:solidFill>
                            <a:schemeClr val="tx1"/>
                          </a:solidFill>
                          <a:effectLst/>
                          <a:latin typeface="Arial" pitchFamily="34" charset="0"/>
                          <a:cs typeface="Arial" pitchFamily="34" charset="0"/>
                        </a:rPr>
                        <a:t>(g/dL of RBC)</a:t>
                      </a:r>
                    </a:p>
                  </a:txBody>
                  <a:tcPr marT="45722" marB="4572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2">
                  <a:txBody>
                    <a:bodyPr/>
                    <a:lstStyle>
                      <a:lvl1pPr eaLnBrk="0" hangingPunct="0">
                        <a:spcBef>
                          <a:spcPct val="20000"/>
                        </a:spcBef>
                        <a:defRPr sz="2800">
                          <a:solidFill>
                            <a:schemeClr val="tx1"/>
                          </a:solidFill>
                          <a:latin typeface="Arial" pitchFamily="34" charset="0"/>
                          <a:cs typeface="Arial" pitchFamily="34" charset="0"/>
                        </a:defRPr>
                      </a:lvl1pPr>
                      <a:lvl2pPr marL="742950" indent="-285750" eaLnBrk="0" hangingPunct="0">
                        <a:spcBef>
                          <a:spcPct val="20000"/>
                        </a:spcBef>
                        <a:defRPr sz="2400">
                          <a:solidFill>
                            <a:schemeClr val="tx1"/>
                          </a:solidFill>
                          <a:latin typeface="Arial" pitchFamily="34" charset="0"/>
                          <a:cs typeface="Arial" pitchFamily="34" charset="0"/>
                        </a:defRPr>
                      </a:lvl2pPr>
                      <a:lvl3pPr marL="1143000" indent="-228600" eaLnBrk="0" hangingPunct="0">
                        <a:spcBef>
                          <a:spcPct val="20000"/>
                        </a:spcBef>
                        <a:defRPr sz="2000">
                          <a:solidFill>
                            <a:schemeClr val="tx1"/>
                          </a:solidFill>
                          <a:latin typeface="Arial" pitchFamily="34" charset="0"/>
                          <a:cs typeface="Arial" pitchFamily="34" charset="0"/>
                        </a:defRPr>
                      </a:lvl3pPr>
                      <a:lvl4pPr marL="1600200" indent="-228600" eaLnBrk="0" hangingPunct="0">
                        <a:spcBef>
                          <a:spcPct val="20000"/>
                        </a:spcBef>
                        <a:defRPr>
                          <a:solidFill>
                            <a:schemeClr val="tx1"/>
                          </a:solidFill>
                          <a:latin typeface="Arial" pitchFamily="34" charset="0"/>
                          <a:cs typeface="Arial" pitchFamily="34" charset="0"/>
                        </a:defRPr>
                      </a:lvl4pPr>
                      <a:lvl5pPr marL="2057400" indent="-228600" eaLnBrk="0" hangingPunct="0">
                        <a:spcBef>
                          <a:spcPct val="20000"/>
                        </a:spcBef>
                        <a:defRPr>
                          <a:solidFill>
                            <a:schemeClr val="tx1"/>
                          </a:solidFill>
                          <a:latin typeface="Arial" pitchFamily="34" charset="0"/>
                          <a:cs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cs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cs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cs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cs typeface="Arial" pitchFamily="34"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ru-RU" sz="2400" b="0" i="0" u="none" strike="noStrike" cap="none" normalizeH="0" baseline="0" smtClean="0">
                          <a:ln>
                            <a:noFill/>
                          </a:ln>
                          <a:solidFill>
                            <a:schemeClr val="tx1"/>
                          </a:solidFill>
                          <a:effectLst/>
                          <a:latin typeface="Arial" pitchFamily="34" charset="0"/>
                          <a:cs typeface="Arial" pitchFamily="34" charset="0"/>
                        </a:rPr>
                        <a:t>34.4 ± 1.1</a:t>
                      </a:r>
                    </a:p>
                  </a:txBody>
                  <a:tcPr marT="45722" marB="4572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ru-RU"/>
                    </a:p>
                  </a:txBody>
                  <a:tcPr/>
                </a:tc>
                <a:extLst>
                  <a:ext uri="{0D108BD9-81ED-4DB2-BD59-A6C34878D82A}">
                    <a16:rowId xmlns:a16="http://schemas.microsoft.com/office/drawing/2014/main" val="10008"/>
                  </a:ext>
                </a:extLst>
              </a:tr>
              <a:tr h="536604">
                <a:tc>
                  <a:txBody>
                    <a:bodyPr/>
                    <a:lstStyle>
                      <a:lvl1pPr eaLnBrk="0" hangingPunct="0">
                        <a:spcBef>
                          <a:spcPct val="20000"/>
                        </a:spcBef>
                        <a:defRPr sz="2800">
                          <a:solidFill>
                            <a:schemeClr val="tx1"/>
                          </a:solidFill>
                          <a:latin typeface="Arial" pitchFamily="34" charset="0"/>
                          <a:cs typeface="Arial" pitchFamily="34" charset="0"/>
                        </a:defRPr>
                      </a:lvl1pPr>
                      <a:lvl2pPr marL="742950" indent="-285750" eaLnBrk="0" hangingPunct="0">
                        <a:spcBef>
                          <a:spcPct val="20000"/>
                        </a:spcBef>
                        <a:defRPr sz="2400">
                          <a:solidFill>
                            <a:schemeClr val="tx1"/>
                          </a:solidFill>
                          <a:latin typeface="Arial" pitchFamily="34" charset="0"/>
                          <a:cs typeface="Arial" pitchFamily="34" charset="0"/>
                        </a:defRPr>
                      </a:lvl2pPr>
                      <a:lvl3pPr marL="1143000" indent="-228600" eaLnBrk="0" hangingPunct="0">
                        <a:spcBef>
                          <a:spcPct val="20000"/>
                        </a:spcBef>
                        <a:defRPr sz="2000">
                          <a:solidFill>
                            <a:schemeClr val="tx1"/>
                          </a:solidFill>
                          <a:latin typeface="Arial" pitchFamily="34" charset="0"/>
                          <a:cs typeface="Arial" pitchFamily="34" charset="0"/>
                        </a:defRPr>
                      </a:lvl3pPr>
                      <a:lvl4pPr marL="1600200" indent="-228600" eaLnBrk="0" hangingPunct="0">
                        <a:spcBef>
                          <a:spcPct val="20000"/>
                        </a:spcBef>
                        <a:defRPr>
                          <a:solidFill>
                            <a:schemeClr val="tx1"/>
                          </a:solidFill>
                          <a:latin typeface="Arial" pitchFamily="34" charset="0"/>
                          <a:cs typeface="Arial" pitchFamily="34" charset="0"/>
                        </a:defRPr>
                      </a:lvl4pPr>
                      <a:lvl5pPr marL="2057400" indent="-228600" eaLnBrk="0" hangingPunct="0">
                        <a:spcBef>
                          <a:spcPct val="20000"/>
                        </a:spcBef>
                        <a:defRPr>
                          <a:solidFill>
                            <a:schemeClr val="tx1"/>
                          </a:solidFill>
                          <a:latin typeface="Arial" pitchFamily="34" charset="0"/>
                          <a:cs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cs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cs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cs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cs typeface="Arial" pitchFamily="34"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ru-RU" sz="2400" b="0" i="0" u="none" strike="noStrike" cap="none" normalizeH="0" baseline="0" smtClean="0">
                          <a:ln>
                            <a:noFill/>
                          </a:ln>
                          <a:solidFill>
                            <a:schemeClr val="tx1"/>
                          </a:solidFill>
                          <a:effectLst/>
                          <a:latin typeface="Arial" pitchFamily="34" charset="0"/>
                          <a:cs typeface="Arial" pitchFamily="34" charset="0"/>
                        </a:rPr>
                        <a:t>RDW </a:t>
                      </a:r>
                      <a:r>
                        <a:rPr kumimoji="0" lang="en-US" altLang="ru-RU" sz="1800" b="0" i="0" u="none" strike="noStrike" cap="none" normalizeH="0" baseline="0" smtClean="0">
                          <a:ln>
                            <a:noFill/>
                          </a:ln>
                          <a:solidFill>
                            <a:schemeClr val="tx1"/>
                          </a:solidFill>
                          <a:effectLst/>
                          <a:latin typeface="Arial" pitchFamily="34" charset="0"/>
                          <a:cs typeface="Arial" pitchFamily="34" charset="0"/>
                        </a:rPr>
                        <a:t>(%)</a:t>
                      </a:r>
                    </a:p>
                  </a:txBody>
                  <a:tcPr marT="45722" marB="4572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gridSpan="2">
                  <a:txBody>
                    <a:bodyPr/>
                    <a:lstStyle>
                      <a:lvl1pPr eaLnBrk="0" hangingPunct="0">
                        <a:spcBef>
                          <a:spcPct val="20000"/>
                        </a:spcBef>
                        <a:defRPr sz="2800">
                          <a:solidFill>
                            <a:schemeClr val="tx1"/>
                          </a:solidFill>
                          <a:latin typeface="Arial" pitchFamily="34" charset="0"/>
                          <a:cs typeface="Arial" pitchFamily="34" charset="0"/>
                        </a:defRPr>
                      </a:lvl1pPr>
                      <a:lvl2pPr marL="742950" indent="-285750" eaLnBrk="0" hangingPunct="0">
                        <a:spcBef>
                          <a:spcPct val="20000"/>
                        </a:spcBef>
                        <a:defRPr sz="2400">
                          <a:solidFill>
                            <a:schemeClr val="tx1"/>
                          </a:solidFill>
                          <a:latin typeface="Arial" pitchFamily="34" charset="0"/>
                          <a:cs typeface="Arial" pitchFamily="34" charset="0"/>
                        </a:defRPr>
                      </a:lvl2pPr>
                      <a:lvl3pPr marL="1143000" indent="-228600" eaLnBrk="0" hangingPunct="0">
                        <a:spcBef>
                          <a:spcPct val="20000"/>
                        </a:spcBef>
                        <a:defRPr sz="2000">
                          <a:solidFill>
                            <a:schemeClr val="tx1"/>
                          </a:solidFill>
                          <a:latin typeface="Arial" pitchFamily="34" charset="0"/>
                          <a:cs typeface="Arial" pitchFamily="34" charset="0"/>
                        </a:defRPr>
                      </a:lvl3pPr>
                      <a:lvl4pPr marL="1600200" indent="-228600" eaLnBrk="0" hangingPunct="0">
                        <a:spcBef>
                          <a:spcPct val="20000"/>
                        </a:spcBef>
                        <a:defRPr>
                          <a:solidFill>
                            <a:schemeClr val="tx1"/>
                          </a:solidFill>
                          <a:latin typeface="Arial" pitchFamily="34" charset="0"/>
                          <a:cs typeface="Arial" pitchFamily="34" charset="0"/>
                        </a:defRPr>
                      </a:lvl4pPr>
                      <a:lvl5pPr marL="2057400" indent="-228600" eaLnBrk="0" hangingPunct="0">
                        <a:spcBef>
                          <a:spcPct val="20000"/>
                        </a:spcBef>
                        <a:defRPr>
                          <a:solidFill>
                            <a:schemeClr val="tx1"/>
                          </a:solidFill>
                          <a:latin typeface="Arial" pitchFamily="34" charset="0"/>
                          <a:cs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cs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cs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cs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cs typeface="Arial" pitchFamily="34"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ru-RU" sz="2400" b="0" i="0" u="none" strike="noStrike" cap="none" normalizeH="0" baseline="0" smtClean="0">
                          <a:ln>
                            <a:noFill/>
                          </a:ln>
                          <a:solidFill>
                            <a:schemeClr val="tx1"/>
                          </a:solidFill>
                          <a:effectLst/>
                          <a:latin typeface="Arial" pitchFamily="34" charset="0"/>
                          <a:cs typeface="Arial" pitchFamily="34" charset="0"/>
                        </a:rPr>
                        <a:t>11.7-14.5%</a:t>
                      </a:r>
                    </a:p>
                  </a:txBody>
                  <a:tcPr marT="45722" marB="4572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ru-RU"/>
                    </a:p>
                  </a:txBody>
                  <a:tcPr/>
                </a:tc>
                <a:extLst>
                  <a:ext uri="{0D108BD9-81ED-4DB2-BD59-A6C34878D82A}">
                    <a16:rowId xmlns:a16="http://schemas.microsoft.com/office/drawing/2014/main" val="10009"/>
                  </a:ext>
                </a:extLst>
              </a:tr>
            </a:tbl>
          </a:graphicData>
        </a:graphic>
      </p:graphicFrame>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AutoShape 2"/>
          <p:cNvSpPr>
            <a:spLocks noGrp="1" noChangeArrowheads="1"/>
          </p:cNvSpPr>
          <p:nvPr>
            <p:ph type="title" idx="4294967295"/>
          </p:nvPr>
        </p:nvSpPr>
        <p:spPr>
          <a:xfrm>
            <a:off x="0" y="0"/>
            <a:ext cx="8229600" cy="990600"/>
          </a:xfrm>
        </p:spPr>
        <p:txBody>
          <a:bodyPr anchor="b"/>
          <a:lstStyle/>
          <a:p>
            <a:pPr eaLnBrk="1" hangingPunct="1"/>
            <a:r>
              <a:rPr lang="en-US" altLang="ru-RU" smtClean="0"/>
              <a:t>Haematopoietic growth factors</a:t>
            </a:r>
          </a:p>
        </p:txBody>
      </p:sp>
      <p:sp>
        <p:nvSpPr>
          <p:cNvPr id="93187" name="Rectangle 3"/>
          <p:cNvSpPr>
            <a:spLocks noGrp="1" noChangeArrowheads="1"/>
          </p:cNvSpPr>
          <p:nvPr>
            <p:ph type="body" idx="4294967295"/>
          </p:nvPr>
        </p:nvSpPr>
        <p:spPr>
          <a:xfrm>
            <a:off x="457200" y="1066800"/>
            <a:ext cx="7010400" cy="5059363"/>
          </a:xfrm>
        </p:spPr>
        <p:txBody>
          <a:bodyPr/>
          <a:lstStyle/>
          <a:p>
            <a:pPr eaLnBrk="1" hangingPunct="1">
              <a:lnSpc>
                <a:spcPct val="90000"/>
              </a:lnSpc>
            </a:pPr>
            <a:r>
              <a:rPr lang="en-US" altLang="ru-RU" smtClean="0"/>
              <a:t>Erythropoietin;</a:t>
            </a:r>
          </a:p>
          <a:p>
            <a:pPr eaLnBrk="1" hangingPunct="1">
              <a:lnSpc>
                <a:spcPct val="90000"/>
              </a:lnSpc>
            </a:pPr>
            <a:r>
              <a:rPr lang="en-US" altLang="ru-RU" smtClean="0"/>
              <a:t>Colony stimulating factor (CSF) - G-CSF &amp; GM-CSF (Filgrastim &amp; pegfilgrastim 300µg/inj);</a:t>
            </a:r>
          </a:p>
          <a:p>
            <a:pPr eaLnBrk="1" hangingPunct="1">
              <a:lnSpc>
                <a:spcPct val="90000"/>
              </a:lnSpc>
            </a:pPr>
            <a:r>
              <a:rPr lang="en-US" altLang="ru-RU" smtClean="0"/>
              <a:t>Megakaryocyte growth factors;</a:t>
            </a:r>
          </a:p>
          <a:p>
            <a:pPr eaLnBrk="1" hangingPunct="1">
              <a:lnSpc>
                <a:spcPct val="90000"/>
              </a:lnSpc>
            </a:pPr>
            <a:r>
              <a:rPr lang="en-US" altLang="ru-RU" smtClean="0"/>
              <a:t>Interleukin-11.</a:t>
            </a:r>
          </a:p>
          <a:p>
            <a:pPr eaLnBrk="1" hangingPunct="1">
              <a:lnSpc>
                <a:spcPct val="90000"/>
              </a:lnSpc>
            </a:pPr>
            <a:endParaRPr lang="en-US" altLang="ru-RU" smtClean="0"/>
          </a:p>
        </p:txBody>
      </p:sp>
      <p:pic>
        <p:nvPicPr>
          <p:cNvPr id="2" name="Picture 1" descr="red-blood-cells.jpg"/>
          <p:cNvPicPr>
            <a:picLocks noChangeAspect="1"/>
          </p:cNvPicPr>
          <p:nvPr/>
        </p:nvPicPr>
        <p:blipFill>
          <a:blip r:embed="rId2" cstate="print"/>
          <a:stretch>
            <a:fillRect/>
          </a:stretch>
        </p:blipFill>
        <p:spPr>
          <a:xfrm>
            <a:off x="7537450" y="6350"/>
            <a:ext cx="1600200" cy="6858000"/>
          </a:xfrm>
          <a:prstGeom prst="rect">
            <a:avLst/>
          </a:prstGeom>
          <a:effectLst>
            <a:softEdge rad="317500"/>
          </a:effectLst>
        </p:spPr>
      </p:pic>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AutoShape 2"/>
          <p:cNvSpPr>
            <a:spLocks noGrp="1" noChangeArrowheads="1"/>
          </p:cNvSpPr>
          <p:nvPr>
            <p:ph type="title" idx="4294967295"/>
          </p:nvPr>
        </p:nvSpPr>
        <p:spPr>
          <a:xfrm>
            <a:off x="0" y="0"/>
            <a:ext cx="8229600" cy="762000"/>
          </a:xfrm>
        </p:spPr>
        <p:txBody>
          <a:bodyPr anchor="b"/>
          <a:lstStyle/>
          <a:p>
            <a:pPr eaLnBrk="1" hangingPunct="1"/>
            <a:r>
              <a:rPr lang="en-US" altLang="ru-RU" smtClean="0"/>
              <a:t>Erythropoietin</a:t>
            </a:r>
          </a:p>
        </p:txBody>
      </p:sp>
      <p:sp>
        <p:nvSpPr>
          <p:cNvPr id="94211" name="Rectangle 3"/>
          <p:cNvSpPr>
            <a:spLocks noGrp="1" noChangeArrowheads="1"/>
          </p:cNvSpPr>
          <p:nvPr>
            <p:ph type="body" idx="4294967295"/>
          </p:nvPr>
        </p:nvSpPr>
        <p:spPr>
          <a:xfrm>
            <a:off x="0" y="838200"/>
            <a:ext cx="7696200" cy="4525963"/>
          </a:xfrm>
        </p:spPr>
        <p:txBody>
          <a:bodyPr/>
          <a:lstStyle/>
          <a:p>
            <a:pPr eaLnBrk="1" hangingPunct="1"/>
            <a:r>
              <a:rPr lang="en-US" altLang="ru-RU" smtClean="0"/>
              <a:t>Cytokine produced in juxtatubular cells in the kidney and also in macrophages.</a:t>
            </a:r>
          </a:p>
          <a:p>
            <a:pPr eaLnBrk="1" hangingPunct="1"/>
            <a:r>
              <a:rPr lang="en-US" altLang="ru-RU" smtClean="0"/>
              <a:t>Produced by recombinant technology.</a:t>
            </a:r>
          </a:p>
          <a:p>
            <a:pPr eaLnBrk="1" hangingPunct="1"/>
            <a:r>
              <a:rPr lang="en-US" altLang="ru-RU" smtClean="0"/>
              <a:t>Available as epoeitin </a:t>
            </a:r>
            <a:r>
              <a:rPr lang="el-GR" altLang="ru-RU" smtClean="0"/>
              <a:t>α</a:t>
            </a:r>
            <a:r>
              <a:rPr lang="en-US" altLang="ru-RU" smtClean="0"/>
              <a:t> and </a:t>
            </a:r>
            <a:r>
              <a:rPr lang="el-GR" altLang="ru-RU" smtClean="0"/>
              <a:t>β</a:t>
            </a:r>
            <a:r>
              <a:rPr lang="en-US" altLang="ru-RU" smtClean="0"/>
              <a:t>.</a:t>
            </a:r>
          </a:p>
          <a:p>
            <a:pPr eaLnBrk="1" hangingPunct="1"/>
            <a:r>
              <a:rPr lang="en-US" altLang="ru-RU" smtClean="0"/>
              <a:t>25-100 IU/kg, s.c. or i.v. 3 times a week.</a:t>
            </a:r>
          </a:p>
          <a:p>
            <a:pPr eaLnBrk="1" hangingPunct="1"/>
            <a:r>
              <a:rPr lang="en-US" altLang="ru-RU" smtClean="0"/>
              <a:t>Erythropoietin, EPOX, ZYROL, EPREX 2000 IU, 4000 IU/ml inj.</a:t>
            </a:r>
          </a:p>
          <a:p>
            <a:pPr eaLnBrk="1" hangingPunct="1"/>
            <a:endParaRPr lang="en-US" altLang="ru-RU" smtClean="0"/>
          </a:p>
        </p:txBody>
      </p:sp>
      <p:pic>
        <p:nvPicPr>
          <p:cNvPr id="2" name="Picture 1" descr="red-blood-cells.jpg"/>
          <p:cNvPicPr>
            <a:picLocks noChangeAspect="1"/>
          </p:cNvPicPr>
          <p:nvPr/>
        </p:nvPicPr>
        <p:blipFill>
          <a:blip r:embed="rId2" cstate="print"/>
          <a:stretch>
            <a:fillRect/>
          </a:stretch>
        </p:blipFill>
        <p:spPr>
          <a:xfrm>
            <a:off x="7537450" y="6350"/>
            <a:ext cx="1600200" cy="6858000"/>
          </a:xfrm>
          <a:prstGeom prst="rect">
            <a:avLst/>
          </a:prstGeom>
          <a:effectLst>
            <a:softEdge rad="317500"/>
          </a:effectLst>
        </p:spPr>
      </p:pic>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AutoShape 2"/>
          <p:cNvSpPr>
            <a:spLocks noGrp="1" noChangeArrowheads="1"/>
          </p:cNvSpPr>
          <p:nvPr>
            <p:ph type="title" idx="4294967295"/>
          </p:nvPr>
        </p:nvSpPr>
        <p:spPr>
          <a:xfrm>
            <a:off x="457200" y="0"/>
            <a:ext cx="8229600" cy="914400"/>
          </a:xfrm>
        </p:spPr>
        <p:txBody>
          <a:bodyPr anchor="b"/>
          <a:lstStyle/>
          <a:p>
            <a:pPr eaLnBrk="1" hangingPunct="1"/>
            <a:r>
              <a:rPr lang="en-US" altLang="ru-RU" smtClean="0"/>
              <a:t>INDICATIONS</a:t>
            </a:r>
          </a:p>
        </p:txBody>
      </p:sp>
      <p:sp>
        <p:nvSpPr>
          <p:cNvPr id="95235" name="Rectangle 3"/>
          <p:cNvSpPr>
            <a:spLocks noGrp="1" noChangeArrowheads="1"/>
          </p:cNvSpPr>
          <p:nvPr>
            <p:ph type="body" idx="4294967295"/>
          </p:nvPr>
        </p:nvSpPr>
        <p:spPr>
          <a:xfrm>
            <a:off x="533400" y="990600"/>
            <a:ext cx="7239000" cy="4525963"/>
          </a:xfrm>
        </p:spPr>
        <p:txBody>
          <a:bodyPr/>
          <a:lstStyle/>
          <a:p>
            <a:pPr eaLnBrk="1" hangingPunct="1">
              <a:lnSpc>
                <a:spcPct val="80000"/>
              </a:lnSpc>
              <a:buFontTx/>
              <a:buNone/>
            </a:pPr>
            <a:r>
              <a:rPr lang="en-US" altLang="ru-RU" sz="2800" b="1" smtClean="0"/>
              <a:t>Anaemia due to:</a:t>
            </a:r>
            <a:r>
              <a:rPr lang="en-US" altLang="ru-RU" sz="2800" smtClean="0"/>
              <a:t> </a:t>
            </a:r>
          </a:p>
          <a:p>
            <a:pPr eaLnBrk="1" hangingPunct="1">
              <a:lnSpc>
                <a:spcPct val="80000"/>
              </a:lnSpc>
            </a:pPr>
            <a:r>
              <a:rPr lang="en-US" altLang="ru-RU" sz="2800" smtClean="0"/>
              <a:t>Chronic renal failure.</a:t>
            </a:r>
          </a:p>
          <a:p>
            <a:pPr eaLnBrk="1" hangingPunct="1">
              <a:lnSpc>
                <a:spcPct val="80000"/>
              </a:lnSpc>
            </a:pPr>
            <a:r>
              <a:rPr lang="en-US" altLang="ru-RU" sz="2800" smtClean="0"/>
              <a:t>Cancer chemotherapy.</a:t>
            </a:r>
          </a:p>
          <a:p>
            <a:pPr eaLnBrk="1" hangingPunct="1">
              <a:lnSpc>
                <a:spcPct val="80000"/>
              </a:lnSpc>
            </a:pPr>
            <a:r>
              <a:rPr lang="en-US" altLang="ru-RU" sz="2800" smtClean="0"/>
              <a:t>AIDS.</a:t>
            </a:r>
          </a:p>
          <a:p>
            <a:pPr eaLnBrk="1" hangingPunct="1">
              <a:lnSpc>
                <a:spcPct val="80000"/>
              </a:lnSpc>
            </a:pPr>
            <a:r>
              <a:rPr lang="en-US" altLang="ru-RU" sz="2800" smtClean="0"/>
              <a:t>Premature infants.</a:t>
            </a:r>
          </a:p>
          <a:p>
            <a:pPr eaLnBrk="1" hangingPunct="1">
              <a:lnSpc>
                <a:spcPct val="80000"/>
              </a:lnSpc>
            </a:pPr>
            <a:r>
              <a:rPr lang="en-US" altLang="ru-RU" sz="2800" smtClean="0"/>
              <a:t>Blood transfusion</a:t>
            </a:r>
          </a:p>
          <a:p>
            <a:pPr algn="just" eaLnBrk="1" hangingPunct="1">
              <a:lnSpc>
                <a:spcPct val="80000"/>
              </a:lnSpc>
            </a:pPr>
            <a:r>
              <a:rPr lang="en-US" altLang="ru-RU" sz="2800" smtClean="0"/>
              <a:t>Adverse effects: flu-like symptoms, mild hypertension, encephalopathy, occasionally convulsions, risk of thrombosis due to hematocrit rises.</a:t>
            </a:r>
          </a:p>
          <a:p>
            <a:pPr eaLnBrk="1" hangingPunct="1">
              <a:lnSpc>
                <a:spcPct val="80000"/>
              </a:lnSpc>
            </a:pPr>
            <a:endParaRPr lang="en-US" altLang="ru-RU" sz="2800" smtClean="0"/>
          </a:p>
          <a:p>
            <a:pPr eaLnBrk="1" hangingPunct="1">
              <a:lnSpc>
                <a:spcPct val="80000"/>
              </a:lnSpc>
            </a:pPr>
            <a:endParaRPr lang="en-US" altLang="ru-RU" sz="2800" smtClean="0"/>
          </a:p>
        </p:txBody>
      </p:sp>
      <p:pic>
        <p:nvPicPr>
          <p:cNvPr id="2" name="Picture 1" descr="red-blood-cells.jpg"/>
          <p:cNvPicPr>
            <a:picLocks noChangeAspect="1"/>
          </p:cNvPicPr>
          <p:nvPr/>
        </p:nvPicPr>
        <p:blipFill>
          <a:blip r:embed="rId2" cstate="print"/>
          <a:stretch>
            <a:fillRect/>
          </a:stretch>
        </p:blipFill>
        <p:spPr>
          <a:xfrm>
            <a:off x="7537450" y="6350"/>
            <a:ext cx="1600200" cy="6858000"/>
          </a:xfrm>
          <a:prstGeom prst="rect">
            <a:avLst/>
          </a:prstGeom>
          <a:effectLst>
            <a:softEdge rad="317500"/>
          </a:effectLst>
        </p:spPr>
      </p:pic>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ChangeArrowheads="1"/>
          </p:cNvSpPr>
          <p:nvPr>
            <p:ph type="title"/>
          </p:nvPr>
        </p:nvSpPr>
        <p:spPr>
          <a:xfrm>
            <a:off x="457200" y="304800"/>
            <a:ext cx="8229600" cy="1143000"/>
          </a:xfrm>
        </p:spPr>
        <p:txBody>
          <a:bodyPr/>
          <a:lstStyle/>
          <a:p>
            <a:endParaRPr lang="ru-RU" altLang="ru-RU" smtClean="0"/>
          </a:p>
        </p:txBody>
      </p:sp>
      <p:sp>
        <p:nvSpPr>
          <p:cNvPr id="96259" name="Rectangle 3"/>
          <p:cNvSpPr>
            <a:spLocks noGrp="1" noChangeArrowheads="1"/>
          </p:cNvSpPr>
          <p:nvPr>
            <p:ph type="body" idx="1"/>
          </p:nvPr>
        </p:nvSpPr>
        <p:spPr/>
        <p:txBody>
          <a:bodyPr/>
          <a:lstStyle/>
          <a:p>
            <a:endParaRPr lang="ru-RU" altLang="ru-RU" smtClean="0"/>
          </a:p>
        </p:txBody>
      </p:sp>
      <p:pic>
        <p:nvPicPr>
          <p:cNvPr id="96260" name="Picture 5" descr="Картинки по запросу anemi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Default Design">
  <a:themeElements>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docProps/app.xml><?xml version="1.0" encoding="utf-8"?>
<Properties xmlns="http://schemas.openxmlformats.org/officeDocument/2006/extended-properties" xmlns:vt="http://schemas.openxmlformats.org/officeDocument/2006/docPropsVTypes">
  <TotalTime>1532</TotalTime>
  <Words>4553</Words>
  <Application>Microsoft Office PowerPoint</Application>
  <PresentationFormat>Экран (4:3)</PresentationFormat>
  <Paragraphs>964</Paragraphs>
  <Slides>93</Slides>
  <Notes>3</Notes>
  <HiddenSlides>0</HiddenSlides>
  <MMClips>2</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93</vt:i4>
      </vt:variant>
    </vt:vector>
  </HeadingPairs>
  <TitlesOfParts>
    <vt:vector size="101" baseType="lpstr">
      <vt:lpstr>Andalus</vt:lpstr>
      <vt:lpstr>Arial</vt:lpstr>
      <vt:lpstr>Calibri</vt:lpstr>
      <vt:lpstr>Times New Roman</vt:lpstr>
      <vt:lpstr>MS PGothic</vt:lpstr>
      <vt:lpstr>Arial Unicode MS</vt:lpstr>
      <vt:lpstr>Wingdings</vt:lpstr>
      <vt:lpstr>Default Design</vt:lpstr>
      <vt:lpstr>MANAGEMENT OF PATIENTS WITH ANEMIA</vt:lpstr>
      <vt:lpstr>DEFINITION</vt:lpstr>
      <vt:lpstr>Normal Peripheral Blood Smear</vt:lpstr>
      <vt:lpstr>Human Blood at 400X</vt:lpstr>
      <vt:lpstr>Human Blood under microscope</vt:lpstr>
      <vt:lpstr>RBC Life Cycle  </vt:lpstr>
      <vt:lpstr>Презентация PowerPoint</vt:lpstr>
      <vt:lpstr>NORMAL Hb and Hct  VALUES</vt:lpstr>
      <vt:lpstr>Anemia is a laboratory diagnosis</vt:lpstr>
      <vt:lpstr>RBC Ind-s</vt:lpstr>
      <vt:lpstr>ICD-10 Chapter III: Diseases of the blood and blood-forming organs, and certain disorders involving the immune mechanism</vt:lpstr>
      <vt:lpstr>CLASSIFICATION</vt:lpstr>
      <vt:lpstr>TYPES OF ANEMIA</vt:lpstr>
      <vt:lpstr>Blood Loss</vt:lpstr>
      <vt:lpstr>BLEEDING SEVERETY CRITERIA </vt:lpstr>
      <vt:lpstr>Impaired RBC Production</vt:lpstr>
      <vt:lpstr>Excessive Destruction of RBC (1) Excessive hemolysis due to extrinsic RBC defects </vt:lpstr>
      <vt:lpstr>Excessive Destruction of RBC (2) Excessive hemolysis due to intrinsic RBC defects </vt:lpstr>
      <vt:lpstr>Macrocytic Anemia</vt:lpstr>
      <vt:lpstr>Microcytic (Hypochromic) Anemia</vt:lpstr>
      <vt:lpstr>Normocytic Normochromic Anemia</vt:lpstr>
      <vt:lpstr>SEVERITY</vt:lpstr>
      <vt:lpstr>SIGNS &amp; SYMPTOMS</vt:lpstr>
      <vt:lpstr>Презентация PowerPoint</vt:lpstr>
      <vt:lpstr>HISTORY</vt:lpstr>
      <vt:lpstr>INVESTIGATIONS  (Microcytic anaemia)</vt:lpstr>
      <vt:lpstr>INVESTIGATIONS  (Normocytic anaemia)</vt:lpstr>
      <vt:lpstr>INVESTIGATIONS  (Macrocytic anaemia)</vt:lpstr>
      <vt:lpstr>Special Considerations in Determining Anemia </vt:lpstr>
      <vt:lpstr>ANEMIA EVALUATION (CBC) - 1</vt:lpstr>
      <vt:lpstr>ANEMIA EVALUATION (CBC) - 2</vt:lpstr>
      <vt:lpstr>ANEMIA EVALUATION (CBC) - 3</vt:lpstr>
      <vt:lpstr>ANEMIA EVALUATION (CBC) - 4</vt:lpstr>
      <vt:lpstr>IND-S TO BONE MARROW ASPIRATION AND BYOPSY</vt:lpstr>
      <vt:lpstr>DIFFERENTIAL DIAGNOSIS (1)</vt:lpstr>
      <vt:lpstr>DIFFERENTIAL DIAGNOSIS (2)</vt:lpstr>
      <vt:lpstr>DIFFERENTIAL DIAGNOSIS (3)</vt:lpstr>
      <vt:lpstr>DIFFERENTIAL DIAGNOSIS (4)</vt:lpstr>
      <vt:lpstr>DIFFERENTIAL DIAGNOSIS (5)</vt:lpstr>
      <vt:lpstr>Презентация PowerPoint</vt:lpstr>
      <vt:lpstr>Презентация PowerPoint</vt:lpstr>
      <vt:lpstr>Презентация PowerPoint</vt:lpstr>
      <vt:lpstr>Physiological iron loss</vt:lpstr>
      <vt:lpstr>RISK FACTORS / CAUSES</vt:lpstr>
      <vt:lpstr>EFFECTS OF SOME MEDICINES</vt:lpstr>
      <vt:lpstr>Презентация PowerPoint</vt:lpstr>
      <vt:lpstr>  ICD-10: Nutritional anaemias (D50-D53) D50 Iron deficiency anaemia </vt:lpstr>
      <vt:lpstr>SIGNS &amp; SYMPTOMS - anemia syndrome</vt:lpstr>
      <vt:lpstr>SIGNS &amp; SYMPTOMS - sideropenia syndrome</vt:lpstr>
      <vt:lpstr>Презентация PowerPoint</vt:lpstr>
      <vt:lpstr>Презентация PowerPoint</vt:lpstr>
      <vt:lpstr>Iron Deficiency Anemia – Lab Findings </vt:lpstr>
      <vt:lpstr>SECONDARY HYPOCHROMIC ANEMIAS </vt:lpstr>
      <vt:lpstr>Anemia associated with iron redistribution</vt:lpstr>
      <vt:lpstr>DIFFERENTIAL DIAGNOSIS OF HYPOCHROMIC ANEMIAS</vt:lpstr>
      <vt:lpstr>Trial of FeSO4</vt:lpstr>
      <vt:lpstr>TREATMENT</vt:lpstr>
      <vt:lpstr>MANAGEMENT </vt:lpstr>
      <vt:lpstr>MANAGEMENT</vt:lpstr>
      <vt:lpstr>Презентация PowerPoint</vt:lpstr>
      <vt:lpstr>TREATMENT OF IRON DEFICIENCY ANEMIA.</vt:lpstr>
      <vt:lpstr>Презентация PowerPoint</vt:lpstr>
      <vt:lpstr>Презентация PowerPoint</vt:lpstr>
      <vt:lpstr>ORAL IRON THERAPY</vt:lpstr>
      <vt:lpstr>Презентация PowerPoint</vt:lpstr>
      <vt:lpstr>GENERAL MECHANISM OF ACTION OF IRON SUPPLEMENT</vt:lpstr>
      <vt:lpstr>TREATMENT FOR 6-24 MONTHS</vt:lpstr>
      <vt:lpstr>TREATMENT OF MILD &amp;MODERATE ANEMIA</vt:lpstr>
      <vt:lpstr>TREATMENT OF SEVERE ANEMIA</vt:lpstr>
      <vt:lpstr>PREGNANCY</vt:lpstr>
      <vt:lpstr>COMMON ADVERSE EFFECTS OF ORAL IRON THERAPY</vt:lpstr>
      <vt:lpstr>CONTRAINDICATIONS</vt:lpstr>
      <vt:lpstr>Failure to respond to oral iron</vt:lpstr>
      <vt:lpstr>Parenteral Iron Therapy</vt:lpstr>
      <vt:lpstr>Intramuscular iron</vt:lpstr>
      <vt:lpstr>Презентация PowerPoint</vt:lpstr>
      <vt:lpstr>PARENTERAL  IRON THERAPY</vt:lpstr>
      <vt:lpstr>Iron sucrose complex  Iron sodium gluconate complex </vt:lpstr>
      <vt:lpstr>Iron overload</vt:lpstr>
      <vt:lpstr>Non- pharmacological treatment</vt:lpstr>
      <vt:lpstr>Folate/B12 deficiency anemia</vt:lpstr>
      <vt:lpstr>Vitamin B12 / folate Deficiency</vt:lpstr>
      <vt:lpstr>IDC-10: D51Vitamin B12 deficiency anaemia </vt:lpstr>
      <vt:lpstr>Cobalamin (Vitamin B12) Deficiency</vt:lpstr>
      <vt:lpstr>Treatment of Vitamin B12 Deficiency </vt:lpstr>
      <vt:lpstr>IDC-10: D52 Folate deficiency anaemia </vt:lpstr>
      <vt:lpstr>Folate Deficiency Anemia</vt:lpstr>
      <vt:lpstr>Treatment of Folate Deficiency</vt:lpstr>
      <vt:lpstr>Vitamin B12 Deficiency Versus Folate Deficiency</vt:lpstr>
      <vt:lpstr>Haematopoietic growth factors</vt:lpstr>
      <vt:lpstr>Erythropoietin</vt:lpstr>
      <vt:lpstr>INDICATIONS</vt:lpstr>
      <vt:lpstr>Презентация PowerPoint</vt:lpstr>
    </vt:vector>
  </TitlesOfParts>
  <Company>HOME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IRON DEFICIENCY ANEMIA</dc:title>
  <dc:creator>User</dc:creator>
  <cp:lastModifiedBy>Dell03</cp:lastModifiedBy>
  <cp:revision>70</cp:revision>
  <dcterms:created xsi:type="dcterms:W3CDTF">2011-10-04T02:51:45Z</dcterms:created>
  <dcterms:modified xsi:type="dcterms:W3CDTF">2020-03-25T08:42:54Z</dcterms:modified>
</cp:coreProperties>
</file>