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wmf" ContentType="image/x-wmf"/>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5" r:id="rId1"/>
  </p:sldMasterIdLst>
  <p:notesMasterIdLst>
    <p:notesMasterId r:id="rId68"/>
  </p:notesMasterIdLst>
  <p:sldIdLst>
    <p:sldId id="307" r:id="rId2"/>
    <p:sldId id="261" r:id="rId3"/>
    <p:sldId id="262" r:id="rId4"/>
    <p:sldId id="263" r:id="rId5"/>
    <p:sldId id="260" r:id="rId6"/>
    <p:sldId id="264" r:id="rId7"/>
    <p:sldId id="265" r:id="rId8"/>
    <p:sldId id="266" r:id="rId9"/>
    <p:sldId id="267" r:id="rId10"/>
    <p:sldId id="268" r:id="rId11"/>
    <p:sldId id="269" r:id="rId12"/>
    <p:sldId id="272" r:id="rId13"/>
    <p:sldId id="271" r:id="rId14"/>
    <p:sldId id="273" r:id="rId15"/>
    <p:sldId id="274" r:id="rId16"/>
    <p:sldId id="275" r:id="rId17"/>
    <p:sldId id="340" r:id="rId18"/>
    <p:sldId id="341" r:id="rId19"/>
    <p:sldId id="342" r:id="rId20"/>
    <p:sldId id="309" r:id="rId21"/>
    <p:sldId id="310" r:id="rId22"/>
    <p:sldId id="311" r:id="rId23"/>
    <p:sldId id="317" r:id="rId24"/>
    <p:sldId id="330" r:id="rId25"/>
    <p:sldId id="331" r:id="rId26"/>
    <p:sldId id="319" r:id="rId27"/>
    <p:sldId id="320" r:id="rId28"/>
    <p:sldId id="314" r:id="rId29"/>
    <p:sldId id="316" r:id="rId30"/>
    <p:sldId id="346" r:id="rId31"/>
    <p:sldId id="325" r:id="rId32"/>
    <p:sldId id="327" r:id="rId33"/>
    <p:sldId id="328" r:id="rId34"/>
    <p:sldId id="329" r:id="rId35"/>
    <p:sldId id="315" r:id="rId36"/>
    <p:sldId id="276" r:id="rId37"/>
    <p:sldId id="277" r:id="rId38"/>
    <p:sldId id="278" r:id="rId39"/>
    <p:sldId id="279" r:id="rId40"/>
    <p:sldId id="280" r:id="rId41"/>
    <p:sldId id="304" r:id="rId42"/>
    <p:sldId id="281" r:id="rId43"/>
    <p:sldId id="305" r:id="rId44"/>
    <p:sldId id="284" r:id="rId45"/>
    <p:sldId id="332" r:id="rId46"/>
    <p:sldId id="333" r:id="rId47"/>
    <p:sldId id="334" r:id="rId48"/>
    <p:sldId id="335" r:id="rId49"/>
    <p:sldId id="336" r:id="rId50"/>
    <p:sldId id="339" r:id="rId51"/>
    <p:sldId id="285" r:id="rId52"/>
    <p:sldId id="286" r:id="rId53"/>
    <p:sldId id="287" r:id="rId54"/>
    <p:sldId id="306" r:id="rId55"/>
    <p:sldId id="289" r:id="rId56"/>
    <p:sldId id="292" r:id="rId57"/>
    <p:sldId id="293" r:id="rId58"/>
    <p:sldId id="294" r:id="rId59"/>
    <p:sldId id="295" r:id="rId60"/>
    <p:sldId id="297" r:id="rId61"/>
    <p:sldId id="296" r:id="rId62"/>
    <p:sldId id="299" r:id="rId63"/>
    <p:sldId id="303" r:id="rId64"/>
    <p:sldId id="300" r:id="rId65"/>
    <p:sldId id="301" r:id="rId66"/>
    <p:sldId id="302" r:id="rId6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1105" autoAdjust="0"/>
    <p:restoredTop sz="94660"/>
  </p:normalViewPr>
  <p:slideViewPr>
    <p:cSldViewPr snapToGrid="0">
      <p:cViewPr varScale="1">
        <p:scale>
          <a:sx n="88" d="100"/>
          <a:sy n="88" d="100"/>
        </p:scale>
        <p:origin x="-1478" y="-6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image" Target="../media/image1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2048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20484"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2048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48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2048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E47F15AE-AF39-49BA-8DDA-E0310DA9341E}"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itchFamily="34" charset="0"/>
        <a:ea typeface="+mn-ea"/>
        <a:cs typeface="+mn-cs"/>
      </a:defRPr>
    </a:lvl1pPr>
    <a:lvl2pPr marL="457200" algn="l" rtl="0" fontAlgn="base">
      <a:spcBef>
        <a:spcPct val="30000"/>
      </a:spcBef>
      <a:spcAft>
        <a:spcPct val="0"/>
      </a:spcAft>
      <a:defRPr sz="1200" kern="1200">
        <a:solidFill>
          <a:schemeClr val="tx1"/>
        </a:solidFill>
        <a:latin typeface="Arial" pitchFamily="34" charset="0"/>
        <a:ea typeface="+mn-ea"/>
        <a:cs typeface="+mn-cs"/>
      </a:defRPr>
    </a:lvl2pPr>
    <a:lvl3pPr marL="914400" algn="l" rtl="0" fontAlgn="base">
      <a:spcBef>
        <a:spcPct val="30000"/>
      </a:spcBef>
      <a:spcAft>
        <a:spcPct val="0"/>
      </a:spcAft>
      <a:defRPr sz="1200" kern="1200">
        <a:solidFill>
          <a:schemeClr val="tx1"/>
        </a:solidFill>
        <a:latin typeface="Arial" pitchFamily="34" charset="0"/>
        <a:ea typeface="+mn-ea"/>
        <a:cs typeface="+mn-cs"/>
      </a:defRPr>
    </a:lvl3pPr>
    <a:lvl4pPr marL="1371600" algn="l" rtl="0" fontAlgn="base">
      <a:spcBef>
        <a:spcPct val="30000"/>
      </a:spcBef>
      <a:spcAft>
        <a:spcPct val="0"/>
      </a:spcAft>
      <a:defRPr sz="1200" kern="1200">
        <a:solidFill>
          <a:schemeClr val="tx1"/>
        </a:solidFill>
        <a:latin typeface="Arial" pitchFamily="34" charset="0"/>
        <a:ea typeface="+mn-ea"/>
        <a:cs typeface="+mn-cs"/>
      </a:defRPr>
    </a:lvl4pPr>
    <a:lvl5pPr marL="1828800" algn="l" rtl="0" fontAlgn="base">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txBox="1">
            <a:spLocks noGrp="1" noChangeArrowheads="1"/>
          </p:cNvSpPr>
          <p:nvPr/>
        </p:nvSpPr>
        <p:spPr bwMode="auto">
          <a:xfrm>
            <a:off x="3886200" y="8694295"/>
            <a:ext cx="2971800" cy="449705"/>
          </a:xfrm>
          <a:prstGeom prst="rect">
            <a:avLst/>
          </a:prstGeom>
          <a:noFill/>
          <a:ln w="9525">
            <a:noFill/>
            <a:miter lim="800000"/>
            <a:headEnd/>
            <a:tailEnd/>
          </a:ln>
        </p:spPr>
        <p:txBody>
          <a:bodyPr anchor="b"/>
          <a:lstStyle/>
          <a:p>
            <a:pPr algn="r"/>
            <a:fld id="{5DBD0401-0594-4E79-AC73-D670558E9120}" type="slidenum">
              <a:rPr lang="en-US" sz="1200"/>
              <a:pPr algn="r"/>
              <a:t>20</a:t>
            </a:fld>
            <a:endParaRPr lang="en-US" sz="1200"/>
          </a:p>
        </p:txBody>
      </p:sp>
      <p:sp>
        <p:nvSpPr>
          <p:cNvPr id="36867" name="Rectangle 2"/>
          <p:cNvSpPr>
            <a:spLocks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endParaRPr lang="ru-RU"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F6CD4E78-DA0D-431C-A07C-DA9DA4CCFC82}" type="slidenum">
              <a:rPr lang="en-US" smtClean="0"/>
              <a:pPr/>
              <a:t>34</a:t>
            </a:fld>
            <a:endParaRPr lang="en-US" smtClean="0"/>
          </a:p>
        </p:txBody>
      </p:sp>
      <p:sp>
        <p:nvSpPr>
          <p:cNvPr id="55299" name="Rectangle 2"/>
          <p:cNvSpPr>
            <a:spLocks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r>
              <a:rPr lang="en-US" smtClean="0"/>
              <a:t>Aortic regurgitation – reflects Vent pressure b/c there is no valve to stop it.  Added 0 resistance b/c of faulty aortic valve.  No notch b/c aortic valve is incompetent.</a:t>
            </a:r>
          </a:p>
          <a:p>
            <a:pPr eaLnBrk="1" hangingPunct="1"/>
            <a:endParaRPr lang="en-US" smtClean="0"/>
          </a:p>
          <a:p>
            <a:pPr eaLnBrk="1" hangingPunct="1"/>
            <a:r>
              <a:rPr lang="en-US" smtClean="0"/>
              <a:t>Patent Ductus – (look at next slide) have ligamentum arteriosum, but it doesn’t close (nl closes at first breath).  Lower diastolic pressure (tells us peripheral resistance) b/c you are adding another circuit to the system (pulm – low pressure system), when you add other systems, total pressure goes down.  Higher systolic Pressure – inc CO, from blood added to pulmonary side.  Increased venous return.</a:t>
            </a:r>
          </a:p>
          <a:p>
            <a:pPr eaLnBrk="1" hangingPunct="1"/>
            <a:endParaRPr lang="en-US" smtClean="0"/>
          </a:p>
          <a:p>
            <a:pPr eaLnBrk="1" hangingPunct="1"/>
            <a:r>
              <a:rPr lang="en-US" smtClean="0"/>
              <a:t>Need to understand the mechanisms of the pressures and how it changes flow/pressure.</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p:spPr>
        <p:txBody>
          <a:bodyPr/>
          <a:lstStyle/>
          <a:p>
            <a:r>
              <a:rPr lang="en-US" smtClean="0"/>
              <a:t>Get intermittent (turbulent) blood flow. The tip of systolic pressure exceeds cuff pressure.  When below diastolic, you get continual flow so no sounds.</a:t>
            </a:r>
          </a:p>
        </p:txBody>
      </p:sp>
      <p:sp>
        <p:nvSpPr>
          <p:cNvPr id="56324" name="Slide Number Placeholder 3"/>
          <p:cNvSpPr>
            <a:spLocks noGrp="1"/>
          </p:cNvSpPr>
          <p:nvPr>
            <p:ph type="sldNum" sz="quarter" idx="5"/>
          </p:nvPr>
        </p:nvSpPr>
        <p:spPr>
          <a:noFill/>
        </p:spPr>
        <p:txBody>
          <a:bodyPr/>
          <a:lstStyle/>
          <a:p>
            <a:fld id="{561D0D37-90ED-463B-8BDF-BDF42C2B2B15}" type="slidenum">
              <a:rPr lang="en-US" smtClean="0"/>
              <a:pPr/>
              <a:t>50</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p:spPr>
        <p:txBody>
          <a:bodyPr/>
          <a:lstStyle/>
          <a:p>
            <a:r>
              <a:rPr lang="en-US" smtClean="0"/>
              <a:t>Inc blood viscosity and length of vessel – inc resistance.</a:t>
            </a:r>
          </a:p>
          <a:p>
            <a:r>
              <a:rPr lang="en-US" smtClean="0"/>
              <a:t>Dec radius by ½ - inc resistance by 16fold</a:t>
            </a:r>
          </a:p>
        </p:txBody>
      </p:sp>
      <p:sp>
        <p:nvSpPr>
          <p:cNvPr id="37892" name="Slide Number Placeholder 3"/>
          <p:cNvSpPr>
            <a:spLocks noGrp="1"/>
          </p:cNvSpPr>
          <p:nvPr>
            <p:ph type="sldNum" sz="quarter" idx="5"/>
          </p:nvPr>
        </p:nvSpPr>
        <p:spPr>
          <a:noFill/>
        </p:spPr>
        <p:txBody>
          <a:bodyPr/>
          <a:lstStyle/>
          <a:p>
            <a:fld id="{7852DE1D-A8D3-46A2-9DCE-B2B730DB790A}" type="slidenum">
              <a:rPr lang="en-US" smtClean="0"/>
              <a:pPr/>
              <a:t>21</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EB62680C-B114-44D9-8764-A9F44AD1B3B7}" type="slidenum">
              <a:rPr lang="en-US" smtClean="0"/>
              <a:pPr/>
              <a:t>22</a:t>
            </a:fld>
            <a:endParaRPr lang="en-US" smtClean="0"/>
          </a:p>
        </p:txBody>
      </p:sp>
      <p:sp>
        <p:nvSpPr>
          <p:cNvPr id="38915" name="Rectangle 2"/>
          <p:cNvSpPr>
            <a:spLocks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r>
              <a:rPr lang="en-US" smtClean="0"/>
              <a:t>If resistance goes down (a minimal change), it will have a robust effect on flow.  You can control flow just by changing arterial radius.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p:spPr>
        <p:txBody>
          <a:bodyPr/>
          <a:lstStyle/>
          <a:p>
            <a:r>
              <a:rPr lang="en-US" smtClean="0"/>
              <a:t>Velocity</a:t>
            </a:r>
          </a:p>
          <a:p>
            <a:r>
              <a:rPr lang="en-US" smtClean="0"/>
              <a:t>Rate: distance/ time</a:t>
            </a:r>
          </a:p>
          <a:p>
            <a:endParaRPr lang="en-US" smtClean="0"/>
          </a:p>
        </p:txBody>
      </p:sp>
      <p:sp>
        <p:nvSpPr>
          <p:cNvPr id="41988" name="Slide Number Placeholder 3"/>
          <p:cNvSpPr>
            <a:spLocks noGrp="1"/>
          </p:cNvSpPr>
          <p:nvPr>
            <p:ph type="sldNum" sz="quarter" idx="5"/>
          </p:nvPr>
        </p:nvSpPr>
        <p:spPr>
          <a:noFill/>
        </p:spPr>
        <p:txBody>
          <a:bodyPr/>
          <a:lstStyle/>
          <a:p>
            <a:fld id="{744EDAE5-7210-459F-B692-C252FE7027E0}" type="slidenum">
              <a:rPr lang="en-US" smtClean="0"/>
              <a:pPr/>
              <a:t>23</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p:spPr>
        <p:txBody>
          <a:bodyPr/>
          <a:lstStyle/>
          <a:p>
            <a:r>
              <a:rPr lang="en-US" smtClean="0"/>
              <a:t>Blood against lumen has greatest resistance.  Middle of the lumen has a higher velocity.</a:t>
            </a:r>
          </a:p>
          <a:p>
            <a:r>
              <a:rPr lang="en-US" smtClean="0"/>
              <a:t>If something interupts it (plaque) you lose laminar flow and get noise. Can be disruptive and cause destruction.  Needs higher pressure to keep it going due to loss of energy.</a:t>
            </a:r>
          </a:p>
        </p:txBody>
      </p:sp>
      <p:sp>
        <p:nvSpPr>
          <p:cNvPr id="44036" name="Slide Number Placeholder 3"/>
          <p:cNvSpPr>
            <a:spLocks noGrp="1"/>
          </p:cNvSpPr>
          <p:nvPr>
            <p:ph type="sldNum" sz="quarter" idx="5"/>
          </p:nvPr>
        </p:nvSpPr>
        <p:spPr>
          <a:noFill/>
        </p:spPr>
        <p:txBody>
          <a:bodyPr/>
          <a:lstStyle/>
          <a:p>
            <a:fld id="{E508BD27-59D5-47FE-A569-7D93C1A283E2}" type="slidenum">
              <a:rPr lang="en-US" smtClean="0"/>
              <a:pPr/>
              <a:t>26</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p:spPr>
        <p:txBody>
          <a:bodyPr/>
          <a:lstStyle/>
          <a:p>
            <a:r>
              <a:rPr lang="en-US" smtClean="0"/>
              <a:t>Turb is proportional to velocity. Higher more likely to have turb flow.</a:t>
            </a:r>
          </a:p>
          <a:p>
            <a:r>
              <a:rPr lang="en-US" smtClean="0"/>
              <a:t>Also proportional to diameter of blood vessel.  Wider has greater chance for turb.</a:t>
            </a:r>
          </a:p>
          <a:p>
            <a:r>
              <a:rPr lang="en-US" smtClean="0"/>
              <a:t>Inversly proportional to viscosity.  As it thickens, it loses turbulence.</a:t>
            </a:r>
          </a:p>
        </p:txBody>
      </p:sp>
      <p:sp>
        <p:nvSpPr>
          <p:cNvPr id="45060" name="Slide Number Placeholder 3"/>
          <p:cNvSpPr>
            <a:spLocks noGrp="1"/>
          </p:cNvSpPr>
          <p:nvPr>
            <p:ph type="sldNum" sz="quarter" idx="5"/>
          </p:nvPr>
        </p:nvSpPr>
        <p:spPr>
          <a:noFill/>
        </p:spPr>
        <p:txBody>
          <a:bodyPr/>
          <a:lstStyle/>
          <a:p>
            <a:fld id="{4DCBF061-2D49-4F08-BBF7-277609FD788C}" type="slidenum">
              <a:rPr lang="en-US" smtClean="0"/>
              <a:pPr/>
              <a:t>27</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r>
              <a:rPr lang="en-US" smtClean="0"/>
              <a:t>Pulse pressure is difference between diastolic and systolic pressures.</a:t>
            </a:r>
          </a:p>
          <a:p>
            <a:r>
              <a:rPr lang="en-US" smtClean="0"/>
              <a:t>It’s the driving force for blood flow through the entire body.  Allows the blood flow through the systemic system.</a:t>
            </a:r>
          </a:p>
          <a:p>
            <a:r>
              <a:rPr lang="en-US" smtClean="0"/>
              <a:t>Aortic valve closes and causes little “bounce”, aortic stretch recoiling</a:t>
            </a:r>
          </a:p>
        </p:txBody>
      </p:sp>
      <p:sp>
        <p:nvSpPr>
          <p:cNvPr id="51204" name="Slide Number Placeholder 3"/>
          <p:cNvSpPr>
            <a:spLocks noGrp="1"/>
          </p:cNvSpPr>
          <p:nvPr>
            <p:ph type="sldNum" sz="quarter" idx="5"/>
          </p:nvPr>
        </p:nvSpPr>
        <p:spPr>
          <a:noFill/>
        </p:spPr>
        <p:txBody>
          <a:bodyPr/>
          <a:lstStyle/>
          <a:p>
            <a:fld id="{F216C6A8-AEEE-473C-878C-82351B9D3A9D}" type="slidenum">
              <a:rPr lang="en-US" smtClean="0"/>
              <a:pPr/>
              <a:t>31</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p:spPr>
        <p:txBody>
          <a:bodyPr/>
          <a:lstStyle/>
          <a:p>
            <a:r>
              <a:rPr lang="en-US" smtClean="0"/>
              <a:t>Represents LV pressure. Even flow when it gets to caps – less of a pulse pressure.</a:t>
            </a:r>
          </a:p>
          <a:p>
            <a:r>
              <a:rPr lang="en-US" smtClean="0"/>
              <a:t>TPR – total peripheral resistance</a:t>
            </a:r>
          </a:p>
          <a:p>
            <a:r>
              <a:rPr lang="en-US" smtClean="0"/>
              <a:t>When diastolic pressure is high, PR is high.  There is no CO so it only tells us about  the integrity of vasculature distal to the heart.  Takes out the ht pumping by itself.</a:t>
            </a:r>
          </a:p>
          <a:p>
            <a:endParaRPr lang="en-US" smtClean="0"/>
          </a:p>
        </p:txBody>
      </p:sp>
      <p:sp>
        <p:nvSpPr>
          <p:cNvPr id="53252" name="Slide Number Placeholder 3"/>
          <p:cNvSpPr>
            <a:spLocks noGrp="1"/>
          </p:cNvSpPr>
          <p:nvPr>
            <p:ph type="sldNum" sz="quarter" idx="5"/>
          </p:nvPr>
        </p:nvSpPr>
        <p:spPr>
          <a:noFill/>
        </p:spPr>
        <p:txBody>
          <a:bodyPr/>
          <a:lstStyle/>
          <a:p>
            <a:fld id="{A5EDC90B-7F74-4643-9C3A-05CCBEC6D255}" type="slidenum">
              <a:rPr lang="en-US" smtClean="0"/>
              <a:pPr/>
              <a:t>32</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p:spPr>
        <p:txBody>
          <a:bodyPr/>
          <a:lstStyle/>
          <a:p>
            <a:r>
              <a:rPr lang="en-US" smtClean="0"/>
              <a:t>Ht pumping against rigid tube system.  Part of the energy is used to expand tube, then uses some.  The flow doesn’t stop with the rubber tube.  </a:t>
            </a:r>
          </a:p>
          <a:p>
            <a:r>
              <a:rPr lang="en-US" smtClean="0"/>
              <a:t>Arteriosclerosis – inc pulse pressure, get augmented pulse pressure.</a:t>
            </a:r>
          </a:p>
          <a:p>
            <a:r>
              <a:rPr lang="en-US" smtClean="0"/>
              <a:t>Aortic Stenosis – lower pulse pressure, CO is less so systolic peak arterial pressure is less.  Not as much is flowing through the vavle.</a:t>
            </a:r>
          </a:p>
          <a:p>
            <a:r>
              <a:rPr lang="en-US" smtClean="0"/>
              <a:t>A reduction in flow pressure can result in reduction of CO and pressure generation.</a:t>
            </a:r>
          </a:p>
        </p:txBody>
      </p:sp>
      <p:sp>
        <p:nvSpPr>
          <p:cNvPr id="54276" name="Slide Number Placeholder 3"/>
          <p:cNvSpPr>
            <a:spLocks noGrp="1"/>
          </p:cNvSpPr>
          <p:nvPr>
            <p:ph type="sldNum" sz="quarter" idx="5"/>
          </p:nvPr>
        </p:nvSpPr>
        <p:spPr>
          <a:noFill/>
        </p:spPr>
        <p:txBody>
          <a:bodyPr/>
          <a:lstStyle/>
          <a:p>
            <a:fld id="{EFBA5F99-3C98-4379-B696-2D5C02EC58F6}" type="slidenum">
              <a:rPr lang="en-US" smtClean="0"/>
              <a:pPr/>
              <a:t>33</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9458" name="Rectangle 2"/>
          <p:cNvSpPr>
            <a:spLocks noGrp="1" noChangeArrowheads="1"/>
          </p:cNvSpPr>
          <p:nvPr>
            <p:ph type="ctrTitle"/>
          </p:nvPr>
        </p:nvSpPr>
        <p:spPr>
          <a:xfrm>
            <a:off x="914400" y="1524000"/>
            <a:ext cx="7623175" cy="1752600"/>
          </a:xfrm>
        </p:spPr>
        <p:txBody>
          <a:bodyPr/>
          <a:lstStyle>
            <a:lvl1pPr>
              <a:defRPr sz="5000"/>
            </a:lvl1pPr>
          </a:lstStyle>
          <a:p>
            <a:r>
              <a:rPr lang="en-US"/>
              <a:t>Click to edit Master title style</a:t>
            </a:r>
          </a:p>
        </p:txBody>
      </p:sp>
      <p:sp>
        <p:nvSpPr>
          <p:cNvPr id="19459" name="Rectangle 3"/>
          <p:cNvSpPr>
            <a:spLocks noGrp="1" noChangeArrowheads="1"/>
          </p:cNvSpPr>
          <p:nvPr>
            <p:ph type="subTitle" idx="1"/>
          </p:nvPr>
        </p:nvSpPr>
        <p:spPr>
          <a:xfrm>
            <a:off x="1981200" y="3962400"/>
            <a:ext cx="6553200" cy="1752600"/>
          </a:xfrm>
        </p:spPr>
        <p:txBody>
          <a:bodyPr/>
          <a:lstStyle>
            <a:lvl1pPr marL="0" indent="0">
              <a:buFont typeface="Wingdings" pitchFamily="2" charset="2"/>
              <a:buNone/>
              <a:defRPr sz="2800"/>
            </a:lvl1pPr>
          </a:lstStyle>
          <a:p>
            <a:r>
              <a:rPr lang="en-US"/>
              <a:t>Click to edit Master subtitle style</a:t>
            </a:r>
          </a:p>
        </p:txBody>
      </p:sp>
      <p:sp>
        <p:nvSpPr>
          <p:cNvPr id="19460" name="Rectangle 4"/>
          <p:cNvSpPr>
            <a:spLocks noGrp="1" noChangeArrowheads="1"/>
          </p:cNvSpPr>
          <p:nvPr>
            <p:ph type="dt" sz="half" idx="2"/>
          </p:nvPr>
        </p:nvSpPr>
        <p:spPr/>
        <p:txBody>
          <a:bodyPr/>
          <a:lstStyle>
            <a:lvl1pPr>
              <a:defRPr/>
            </a:lvl1pPr>
          </a:lstStyle>
          <a:p>
            <a:endParaRPr lang="en-US"/>
          </a:p>
        </p:txBody>
      </p:sp>
      <p:sp>
        <p:nvSpPr>
          <p:cNvPr id="19461" name="Rectangle 5"/>
          <p:cNvSpPr>
            <a:spLocks noGrp="1" noChangeArrowheads="1"/>
          </p:cNvSpPr>
          <p:nvPr>
            <p:ph type="ftr" sz="quarter" idx="3"/>
          </p:nvPr>
        </p:nvSpPr>
        <p:spPr>
          <a:xfrm>
            <a:off x="3124200" y="6243638"/>
            <a:ext cx="2895600" cy="457200"/>
          </a:xfrm>
        </p:spPr>
        <p:txBody>
          <a:bodyPr/>
          <a:lstStyle>
            <a:lvl1pPr>
              <a:defRPr/>
            </a:lvl1pPr>
          </a:lstStyle>
          <a:p>
            <a:r>
              <a:rPr lang="en-US"/>
              <a:t>Copyright 2009, John Wiley &amp; Sons, Inc.</a:t>
            </a:r>
          </a:p>
        </p:txBody>
      </p:sp>
      <p:sp>
        <p:nvSpPr>
          <p:cNvPr id="19462" name="Rectangle 6"/>
          <p:cNvSpPr>
            <a:spLocks noGrp="1" noChangeArrowheads="1"/>
          </p:cNvSpPr>
          <p:nvPr>
            <p:ph type="sldNum" sz="quarter" idx="4"/>
          </p:nvPr>
        </p:nvSpPr>
        <p:spPr/>
        <p:txBody>
          <a:bodyPr/>
          <a:lstStyle>
            <a:lvl1pPr>
              <a:defRPr/>
            </a:lvl1pPr>
          </a:lstStyle>
          <a:p>
            <a:fld id="{918E6BAD-CEB4-4C63-A160-12A2C39AF311}" type="slidenum">
              <a:rPr lang="en-US"/>
              <a:pPr/>
              <a:t>‹#›</a:t>
            </a:fld>
            <a:endParaRPr lang="en-US"/>
          </a:p>
        </p:txBody>
      </p:sp>
      <p:sp>
        <p:nvSpPr>
          <p:cNvPr id="19463" name="Freeform 7"/>
          <p:cNvSpPr>
            <a:spLocks noChangeArrowheads="1"/>
          </p:cNvSpPr>
          <p:nvPr/>
        </p:nvSpPr>
        <p:spPr bwMode="auto">
          <a:xfrm>
            <a:off x="609600" y="1219200"/>
            <a:ext cx="79248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ru-RU"/>
          </a:p>
        </p:txBody>
      </p:sp>
      <p:sp>
        <p:nvSpPr>
          <p:cNvPr id="19464" name="Line 8"/>
          <p:cNvSpPr>
            <a:spLocks noChangeShapeType="1"/>
          </p:cNvSpPr>
          <p:nvPr/>
        </p:nvSpPr>
        <p:spPr bwMode="auto">
          <a:xfrm>
            <a:off x="1981200" y="3962400"/>
            <a:ext cx="6511925" cy="0"/>
          </a:xfrm>
          <a:prstGeom prst="line">
            <a:avLst/>
          </a:prstGeom>
          <a:noFill/>
          <a:ln w="19050">
            <a:solidFill>
              <a:schemeClr val="accent1"/>
            </a:solidFill>
            <a:round/>
            <a:headEnd/>
            <a:tailEnd/>
          </a:ln>
          <a:effectLst/>
        </p:spPr>
        <p:txBody>
          <a:bodyPr/>
          <a:lstStyle/>
          <a:p>
            <a:endParaRPr lang="ru-RU"/>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r>
              <a:rPr lang="en-US"/>
              <a:t>Copyright 2009, John Wiley &amp; Sons, Inc.</a:t>
            </a:r>
          </a:p>
        </p:txBody>
      </p:sp>
      <p:sp>
        <p:nvSpPr>
          <p:cNvPr id="6" name="Номер слайда 5"/>
          <p:cNvSpPr>
            <a:spLocks noGrp="1"/>
          </p:cNvSpPr>
          <p:nvPr>
            <p:ph type="sldNum" sz="quarter" idx="12"/>
          </p:nvPr>
        </p:nvSpPr>
        <p:spPr/>
        <p:txBody>
          <a:bodyPr/>
          <a:lstStyle>
            <a:lvl1pPr>
              <a:defRPr/>
            </a:lvl1pPr>
          </a:lstStyle>
          <a:p>
            <a:fld id="{3C28E6C6-9A30-4A53-B346-74B15338346B}"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7813"/>
            <a:ext cx="2057400" cy="5853112"/>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7813"/>
            <a:ext cx="6019800" cy="5853112"/>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r>
              <a:rPr lang="en-US"/>
              <a:t>Copyright 2009, John Wiley &amp; Sons, Inc.</a:t>
            </a:r>
          </a:p>
        </p:txBody>
      </p:sp>
      <p:sp>
        <p:nvSpPr>
          <p:cNvPr id="6" name="Номер слайда 5"/>
          <p:cNvSpPr>
            <a:spLocks noGrp="1"/>
          </p:cNvSpPr>
          <p:nvPr>
            <p:ph type="sldNum" sz="quarter" idx="12"/>
          </p:nvPr>
        </p:nvSpPr>
        <p:spPr/>
        <p:txBody>
          <a:bodyPr/>
          <a:lstStyle>
            <a:lvl1pPr>
              <a:defRPr/>
            </a:lvl1pPr>
          </a:lstStyle>
          <a:p>
            <a:fld id="{BA2FE755-9E01-48E1-B7B1-9A17F72E956F}"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457200" y="277813"/>
            <a:ext cx="8229600" cy="585311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Дата 2"/>
          <p:cNvSpPr>
            <a:spLocks noGrp="1"/>
          </p:cNvSpPr>
          <p:nvPr>
            <p:ph type="dt" sz="half" idx="10"/>
          </p:nvPr>
        </p:nvSpPr>
        <p:spPr>
          <a:xfrm>
            <a:off x="457200" y="6243638"/>
            <a:ext cx="2133600" cy="457200"/>
          </a:xfrm>
        </p:spPr>
        <p:txBody>
          <a:bodyPr/>
          <a:lstStyle>
            <a:lvl1pPr>
              <a:defRPr/>
            </a:lvl1pPr>
          </a:lstStyle>
          <a:p>
            <a:endParaRPr lang="en-US"/>
          </a:p>
        </p:txBody>
      </p:sp>
      <p:sp>
        <p:nvSpPr>
          <p:cNvPr id="4" name="Нижний колонтитул 3"/>
          <p:cNvSpPr>
            <a:spLocks noGrp="1"/>
          </p:cNvSpPr>
          <p:nvPr>
            <p:ph type="ftr" sz="quarter" idx="11"/>
          </p:nvPr>
        </p:nvSpPr>
        <p:spPr>
          <a:xfrm>
            <a:off x="3124200" y="6248400"/>
            <a:ext cx="2895600" cy="457200"/>
          </a:xfrm>
        </p:spPr>
        <p:txBody>
          <a:bodyPr/>
          <a:lstStyle>
            <a:lvl1pPr>
              <a:defRPr/>
            </a:lvl1pPr>
          </a:lstStyle>
          <a:p>
            <a:r>
              <a:rPr lang="en-US"/>
              <a:t>Copyright 2009, John Wiley &amp; Sons, Inc.</a:t>
            </a:r>
          </a:p>
        </p:txBody>
      </p:sp>
      <p:sp>
        <p:nvSpPr>
          <p:cNvPr id="5" name="Номер слайда 4"/>
          <p:cNvSpPr>
            <a:spLocks noGrp="1"/>
          </p:cNvSpPr>
          <p:nvPr>
            <p:ph type="sldNum" sz="quarter" idx="12"/>
          </p:nvPr>
        </p:nvSpPr>
        <p:spPr>
          <a:xfrm>
            <a:off x="6553200" y="6243638"/>
            <a:ext cx="2133600" cy="457200"/>
          </a:xfrm>
        </p:spPr>
        <p:txBody>
          <a:bodyPr/>
          <a:lstStyle>
            <a:lvl1pPr>
              <a:defRPr/>
            </a:lvl1pPr>
          </a:lstStyle>
          <a:p>
            <a:fld id="{EB143CEA-C714-424E-B720-69E7329CF3D6}"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OverObj">
  <p:cSld name="Заголовок и текст над объект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301625"/>
            <a:ext cx="7772400" cy="1462088"/>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685800" y="1981200"/>
            <a:ext cx="7772400" cy="1981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685800" y="4114800"/>
            <a:ext cx="7772400" cy="1981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a:xfrm>
            <a:off x="685800" y="6248400"/>
            <a:ext cx="1905000" cy="457200"/>
          </a:xfrm>
        </p:spPr>
        <p:txBody>
          <a:bodyPr/>
          <a:lstStyle>
            <a:lvl1pPr>
              <a:defRPr/>
            </a:lvl1pPr>
          </a:lstStyle>
          <a:p>
            <a:endParaRPr lang="en-US" altLang="zh-CN"/>
          </a:p>
        </p:txBody>
      </p:sp>
      <p:sp>
        <p:nvSpPr>
          <p:cNvPr id="6" name="Нижний колонтитул 5"/>
          <p:cNvSpPr>
            <a:spLocks noGrp="1"/>
          </p:cNvSpPr>
          <p:nvPr>
            <p:ph type="ftr" sz="quarter" idx="11"/>
          </p:nvPr>
        </p:nvSpPr>
        <p:spPr>
          <a:xfrm>
            <a:off x="3124200" y="6248400"/>
            <a:ext cx="2895600" cy="457200"/>
          </a:xfrm>
        </p:spPr>
        <p:txBody>
          <a:bodyPr/>
          <a:lstStyle>
            <a:lvl1pPr>
              <a:defRPr/>
            </a:lvl1pPr>
          </a:lstStyle>
          <a:p>
            <a:endParaRPr lang="en-US" altLang="zh-CN"/>
          </a:p>
        </p:txBody>
      </p:sp>
      <p:sp>
        <p:nvSpPr>
          <p:cNvPr id="7" name="Номер слайда 6"/>
          <p:cNvSpPr>
            <a:spLocks noGrp="1"/>
          </p:cNvSpPr>
          <p:nvPr>
            <p:ph type="sldNum" sz="quarter" idx="12"/>
          </p:nvPr>
        </p:nvSpPr>
        <p:spPr>
          <a:xfrm>
            <a:off x="6553200" y="6248400"/>
            <a:ext cx="1905000" cy="457200"/>
          </a:xfrm>
        </p:spPr>
        <p:txBody>
          <a:bodyPr/>
          <a:lstStyle>
            <a:lvl1pPr>
              <a:defRPr/>
            </a:lvl1pPr>
          </a:lstStyle>
          <a:p>
            <a:fld id="{444479D1-C4B5-4F26-889F-3F5FF02AB14D}" type="slidenum">
              <a:rPr lang="en-US" altLang="zh-CN"/>
              <a:pPr/>
              <a:t>‹#›</a:t>
            </a:fld>
            <a:endParaRPr lang="en-US" altLang="zh-CN"/>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301625"/>
            <a:ext cx="7772400" cy="1462088"/>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685800" y="1981200"/>
            <a:ext cx="3810000" cy="4114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981200"/>
            <a:ext cx="3810000" cy="4114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a:xfrm>
            <a:off x="685800" y="6248400"/>
            <a:ext cx="1905000" cy="457200"/>
          </a:xfrm>
        </p:spPr>
        <p:txBody>
          <a:bodyPr/>
          <a:lstStyle>
            <a:lvl1pPr>
              <a:defRPr/>
            </a:lvl1pPr>
          </a:lstStyle>
          <a:p>
            <a:endParaRPr lang="en-US" altLang="zh-CN"/>
          </a:p>
        </p:txBody>
      </p:sp>
      <p:sp>
        <p:nvSpPr>
          <p:cNvPr id="6" name="Нижний колонтитул 5"/>
          <p:cNvSpPr>
            <a:spLocks noGrp="1"/>
          </p:cNvSpPr>
          <p:nvPr>
            <p:ph type="ftr" sz="quarter" idx="11"/>
          </p:nvPr>
        </p:nvSpPr>
        <p:spPr>
          <a:xfrm>
            <a:off x="3124200" y="6248400"/>
            <a:ext cx="2895600" cy="457200"/>
          </a:xfrm>
        </p:spPr>
        <p:txBody>
          <a:bodyPr/>
          <a:lstStyle>
            <a:lvl1pPr>
              <a:defRPr/>
            </a:lvl1pPr>
          </a:lstStyle>
          <a:p>
            <a:endParaRPr lang="en-US" altLang="zh-CN"/>
          </a:p>
        </p:txBody>
      </p:sp>
      <p:sp>
        <p:nvSpPr>
          <p:cNvPr id="7" name="Номер слайда 6"/>
          <p:cNvSpPr>
            <a:spLocks noGrp="1"/>
          </p:cNvSpPr>
          <p:nvPr>
            <p:ph type="sldNum" sz="quarter" idx="12"/>
          </p:nvPr>
        </p:nvSpPr>
        <p:spPr>
          <a:xfrm>
            <a:off x="6553200" y="6248400"/>
            <a:ext cx="1905000" cy="457200"/>
          </a:xfrm>
        </p:spPr>
        <p:txBody>
          <a:bodyPr/>
          <a:lstStyle>
            <a:lvl1pPr>
              <a:defRPr/>
            </a:lvl1pPr>
          </a:lstStyle>
          <a:p>
            <a:fld id="{93FD2167-7A93-4E58-A84F-F5923077CA68}" type="slidenum">
              <a:rPr lang="en-US" altLang="zh-CN"/>
              <a:pPr/>
              <a:t>‹#›</a:t>
            </a:fld>
            <a:endParaRPr lang="en-US" alt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r>
              <a:rPr lang="en-US"/>
              <a:t>Copyright 2009, John Wiley &amp; Sons, Inc.</a:t>
            </a:r>
          </a:p>
        </p:txBody>
      </p:sp>
      <p:sp>
        <p:nvSpPr>
          <p:cNvPr id="6" name="Номер слайда 5"/>
          <p:cNvSpPr>
            <a:spLocks noGrp="1"/>
          </p:cNvSpPr>
          <p:nvPr>
            <p:ph type="sldNum" sz="quarter" idx="12"/>
          </p:nvPr>
        </p:nvSpPr>
        <p:spPr/>
        <p:txBody>
          <a:bodyPr/>
          <a:lstStyle>
            <a:lvl1pPr>
              <a:defRPr/>
            </a:lvl1pPr>
          </a:lstStyle>
          <a:p>
            <a:fld id="{0F026494-8001-4693-8F3D-18B85FD82D67}"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r>
              <a:rPr lang="en-US"/>
              <a:t>Copyright 2009, John Wiley &amp; Sons, Inc.</a:t>
            </a:r>
          </a:p>
        </p:txBody>
      </p:sp>
      <p:sp>
        <p:nvSpPr>
          <p:cNvPr id="6" name="Номер слайда 5"/>
          <p:cNvSpPr>
            <a:spLocks noGrp="1"/>
          </p:cNvSpPr>
          <p:nvPr>
            <p:ph type="sldNum" sz="quarter" idx="12"/>
          </p:nvPr>
        </p:nvSpPr>
        <p:spPr/>
        <p:txBody>
          <a:bodyPr/>
          <a:lstStyle>
            <a:lvl1pPr>
              <a:defRPr/>
            </a:lvl1pPr>
          </a:lstStyle>
          <a:p>
            <a:fld id="{B8D45FF5-BE6D-4F7C-9160-2DF2C80EDB50}"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endParaRPr lang="en-US"/>
          </a:p>
        </p:txBody>
      </p:sp>
      <p:sp>
        <p:nvSpPr>
          <p:cNvPr id="6" name="Нижний колонтитул 5"/>
          <p:cNvSpPr>
            <a:spLocks noGrp="1"/>
          </p:cNvSpPr>
          <p:nvPr>
            <p:ph type="ftr" sz="quarter" idx="11"/>
          </p:nvPr>
        </p:nvSpPr>
        <p:spPr/>
        <p:txBody>
          <a:bodyPr/>
          <a:lstStyle>
            <a:lvl1pPr>
              <a:defRPr/>
            </a:lvl1pPr>
          </a:lstStyle>
          <a:p>
            <a:r>
              <a:rPr lang="en-US"/>
              <a:t>Copyright 2009, John Wiley &amp; Sons, Inc.</a:t>
            </a:r>
          </a:p>
        </p:txBody>
      </p:sp>
      <p:sp>
        <p:nvSpPr>
          <p:cNvPr id="7" name="Номер слайда 6"/>
          <p:cNvSpPr>
            <a:spLocks noGrp="1"/>
          </p:cNvSpPr>
          <p:nvPr>
            <p:ph type="sldNum" sz="quarter" idx="12"/>
          </p:nvPr>
        </p:nvSpPr>
        <p:spPr/>
        <p:txBody>
          <a:bodyPr/>
          <a:lstStyle>
            <a:lvl1pPr>
              <a:defRPr/>
            </a:lvl1pPr>
          </a:lstStyle>
          <a:p>
            <a:fld id="{6D6A1538-05B1-4FD0-9494-674113A7D1E7}"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endParaRPr lang="en-US"/>
          </a:p>
        </p:txBody>
      </p:sp>
      <p:sp>
        <p:nvSpPr>
          <p:cNvPr id="8" name="Нижний колонтитул 7"/>
          <p:cNvSpPr>
            <a:spLocks noGrp="1"/>
          </p:cNvSpPr>
          <p:nvPr>
            <p:ph type="ftr" sz="quarter" idx="11"/>
          </p:nvPr>
        </p:nvSpPr>
        <p:spPr/>
        <p:txBody>
          <a:bodyPr/>
          <a:lstStyle>
            <a:lvl1pPr>
              <a:defRPr/>
            </a:lvl1pPr>
          </a:lstStyle>
          <a:p>
            <a:r>
              <a:rPr lang="en-US"/>
              <a:t>Copyright 2009, John Wiley &amp; Sons, Inc.</a:t>
            </a:r>
          </a:p>
        </p:txBody>
      </p:sp>
      <p:sp>
        <p:nvSpPr>
          <p:cNvPr id="9" name="Номер слайда 8"/>
          <p:cNvSpPr>
            <a:spLocks noGrp="1"/>
          </p:cNvSpPr>
          <p:nvPr>
            <p:ph type="sldNum" sz="quarter" idx="12"/>
          </p:nvPr>
        </p:nvSpPr>
        <p:spPr/>
        <p:txBody>
          <a:bodyPr/>
          <a:lstStyle>
            <a:lvl1pPr>
              <a:defRPr/>
            </a:lvl1pPr>
          </a:lstStyle>
          <a:p>
            <a:fld id="{3B0996C9-4747-4D40-AEDE-27A4B3F665A2}"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endParaRPr lang="en-US"/>
          </a:p>
        </p:txBody>
      </p:sp>
      <p:sp>
        <p:nvSpPr>
          <p:cNvPr id="4" name="Нижний колонтитул 3"/>
          <p:cNvSpPr>
            <a:spLocks noGrp="1"/>
          </p:cNvSpPr>
          <p:nvPr>
            <p:ph type="ftr" sz="quarter" idx="11"/>
          </p:nvPr>
        </p:nvSpPr>
        <p:spPr/>
        <p:txBody>
          <a:bodyPr/>
          <a:lstStyle>
            <a:lvl1pPr>
              <a:defRPr/>
            </a:lvl1pPr>
          </a:lstStyle>
          <a:p>
            <a:r>
              <a:rPr lang="en-US"/>
              <a:t>Copyright 2009, John Wiley &amp; Sons, Inc.</a:t>
            </a:r>
          </a:p>
        </p:txBody>
      </p:sp>
      <p:sp>
        <p:nvSpPr>
          <p:cNvPr id="5" name="Номер слайда 4"/>
          <p:cNvSpPr>
            <a:spLocks noGrp="1"/>
          </p:cNvSpPr>
          <p:nvPr>
            <p:ph type="sldNum" sz="quarter" idx="12"/>
          </p:nvPr>
        </p:nvSpPr>
        <p:spPr/>
        <p:txBody>
          <a:bodyPr/>
          <a:lstStyle>
            <a:lvl1pPr>
              <a:defRPr/>
            </a:lvl1pPr>
          </a:lstStyle>
          <a:p>
            <a:fld id="{DF33A6ED-25CA-4A40-AB49-EFF279DFE33E}"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en-US"/>
          </a:p>
        </p:txBody>
      </p:sp>
      <p:sp>
        <p:nvSpPr>
          <p:cNvPr id="3" name="Нижний колонтитул 2"/>
          <p:cNvSpPr>
            <a:spLocks noGrp="1"/>
          </p:cNvSpPr>
          <p:nvPr>
            <p:ph type="ftr" sz="quarter" idx="11"/>
          </p:nvPr>
        </p:nvSpPr>
        <p:spPr/>
        <p:txBody>
          <a:bodyPr/>
          <a:lstStyle>
            <a:lvl1pPr>
              <a:defRPr/>
            </a:lvl1pPr>
          </a:lstStyle>
          <a:p>
            <a:r>
              <a:rPr lang="en-US"/>
              <a:t>Copyright 2009, John Wiley &amp; Sons, Inc.</a:t>
            </a:r>
          </a:p>
        </p:txBody>
      </p:sp>
      <p:sp>
        <p:nvSpPr>
          <p:cNvPr id="4" name="Номер слайда 3"/>
          <p:cNvSpPr>
            <a:spLocks noGrp="1"/>
          </p:cNvSpPr>
          <p:nvPr>
            <p:ph type="sldNum" sz="quarter" idx="12"/>
          </p:nvPr>
        </p:nvSpPr>
        <p:spPr/>
        <p:txBody>
          <a:bodyPr/>
          <a:lstStyle>
            <a:lvl1pPr>
              <a:defRPr/>
            </a:lvl1pPr>
          </a:lstStyle>
          <a:p>
            <a:fld id="{63B22C28-2874-4839-B4DF-127EE337622C}"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en-US"/>
          </a:p>
        </p:txBody>
      </p:sp>
      <p:sp>
        <p:nvSpPr>
          <p:cNvPr id="6" name="Нижний колонтитул 5"/>
          <p:cNvSpPr>
            <a:spLocks noGrp="1"/>
          </p:cNvSpPr>
          <p:nvPr>
            <p:ph type="ftr" sz="quarter" idx="11"/>
          </p:nvPr>
        </p:nvSpPr>
        <p:spPr/>
        <p:txBody>
          <a:bodyPr/>
          <a:lstStyle>
            <a:lvl1pPr>
              <a:defRPr/>
            </a:lvl1pPr>
          </a:lstStyle>
          <a:p>
            <a:r>
              <a:rPr lang="en-US"/>
              <a:t>Copyright 2009, John Wiley &amp; Sons, Inc.</a:t>
            </a:r>
          </a:p>
        </p:txBody>
      </p:sp>
      <p:sp>
        <p:nvSpPr>
          <p:cNvPr id="7" name="Номер слайда 6"/>
          <p:cNvSpPr>
            <a:spLocks noGrp="1"/>
          </p:cNvSpPr>
          <p:nvPr>
            <p:ph type="sldNum" sz="quarter" idx="12"/>
          </p:nvPr>
        </p:nvSpPr>
        <p:spPr/>
        <p:txBody>
          <a:bodyPr/>
          <a:lstStyle>
            <a:lvl1pPr>
              <a:defRPr/>
            </a:lvl1pPr>
          </a:lstStyle>
          <a:p>
            <a:fld id="{2F39DCAF-2F0D-41E6-B166-F30ACFEBAC00}"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en-US"/>
          </a:p>
        </p:txBody>
      </p:sp>
      <p:sp>
        <p:nvSpPr>
          <p:cNvPr id="6" name="Нижний колонтитул 5"/>
          <p:cNvSpPr>
            <a:spLocks noGrp="1"/>
          </p:cNvSpPr>
          <p:nvPr>
            <p:ph type="ftr" sz="quarter" idx="11"/>
          </p:nvPr>
        </p:nvSpPr>
        <p:spPr/>
        <p:txBody>
          <a:bodyPr/>
          <a:lstStyle>
            <a:lvl1pPr>
              <a:defRPr/>
            </a:lvl1pPr>
          </a:lstStyle>
          <a:p>
            <a:r>
              <a:rPr lang="en-US"/>
              <a:t>Copyright 2009, John Wiley &amp; Sons, Inc.</a:t>
            </a:r>
          </a:p>
        </p:txBody>
      </p:sp>
      <p:sp>
        <p:nvSpPr>
          <p:cNvPr id="7" name="Номер слайда 6"/>
          <p:cNvSpPr>
            <a:spLocks noGrp="1"/>
          </p:cNvSpPr>
          <p:nvPr>
            <p:ph type="sldNum" sz="quarter" idx="12"/>
          </p:nvPr>
        </p:nvSpPr>
        <p:spPr/>
        <p:txBody>
          <a:bodyPr/>
          <a:lstStyle>
            <a:lvl1pPr>
              <a:defRPr/>
            </a:lvl1pPr>
          </a:lstStyle>
          <a:p>
            <a:fld id="{679756FE-3A6D-430F-871C-A1D3C422ECC5}"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18435" name="Rectangle 3"/>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8436" name="Rectangle 4"/>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mj-lt"/>
              </a:defRPr>
            </a:lvl1pPr>
          </a:lstStyle>
          <a:p>
            <a:endParaRPr lang="en-US"/>
          </a:p>
        </p:txBody>
      </p:sp>
      <p:sp>
        <p:nvSpPr>
          <p:cNvPr id="1843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mj-lt"/>
              </a:defRPr>
            </a:lvl1pPr>
          </a:lstStyle>
          <a:p>
            <a:r>
              <a:rPr lang="en-US"/>
              <a:t>Copyright 2009, John Wiley &amp; Sons, Inc.</a:t>
            </a:r>
          </a:p>
        </p:txBody>
      </p:sp>
      <p:sp>
        <p:nvSpPr>
          <p:cNvPr id="18438" name="Rectangle 6"/>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mj-lt"/>
              </a:defRPr>
            </a:lvl1pPr>
          </a:lstStyle>
          <a:p>
            <a:fld id="{24354AF0-8B9C-4741-B71C-15A3DB76F6A7}" type="slidenum">
              <a:rPr lang="en-US"/>
              <a:pPr/>
              <a:t>‹#›</a:t>
            </a:fld>
            <a:endParaRPr lang="en-US"/>
          </a:p>
        </p:txBody>
      </p:sp>
      <p:sp>
        <p:nvSpPr>
          <p:cNvPr id="18439" name="Freeform 7"/>
          <p:cNvSpPr>
            <a:spLocks noChangeArrowheads="1"/>
          </p:cNvSpPr>
          <p:nvPr/>
        </p:nvSpPr>
        <p:spPr bwMode="auto">
          <a:xfrm>
            <a:off x="381000" y="228600"/>
            <a:ext cx="8229600" cy="6096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p:spPr>
        <p:txBody>
          <a:bodyPr/>
          <a:lstStyle/>
          <a:p>
            <a:endParaRPr lang="ru-RU"/>
          </a:p>
        </p:txBody>
      </p:sp>
      <p:sp>
        <p:nvSpPr>
          <p:cNvPr id="18440" name="Line 8"/>
          <p:cNvSpPr>
            <a:spLocks noChangeShapeType="1"/>
          </p:cNvSpPr>
          <p:nvPr/>
        </p:nvSpPr>
        <p:spPr bwMode="auto">
          <a:xfrm>
            <a:off x="457200" y="6172200"/>
            <a:ext cx="8229600" cy="0"/>
          </a:xfrm>
          <a:prstGeom prst="line">
            <a:avLst/>
          </a:prstGeom>
          <a:noFill/>
          <a:ln w="19050">
            <a:solidFill>
              <a:schemeClr val="accent1"/>
            </a:solidFill>
            <a:round/>
            <a:headEnd/>
            <a:tailEnd/>
          </a:ln>
          <a:effectLst/>
        </p:spPr>
        <p:txBody>
          <a:bodyPr/>
          <a:lstStyle/>
          <a:p>
            <a:endParaRPr lang="ru-RU"/>
          </a:p>
        </p:txBody>
      </p:sp>
    </p:spTree>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 id="2147483667" r:id="rId12"/>
    <p:sldLayoutId id="2147483668" r:id="rId13"/>
    <p:sldLayoutId id="2147483669" r:id="rId14"/>
  </p:sldLayoutIdLst>
  <p:timing>
    <p:tnLst>
      <p:par>
        <p:cTn id="1" dur="indefinite" restart="never" nodeType="tmRoot"/>
      </p:par>
    </p:tnLst>
  </p:timing>
  <p:hf sldNum="0" hdr="0" dt="0"/>
  <p:txStyles>
    <p:titleStyle>
      <a:lvl1pPr algn="l" rtl="0" fontAlgn="base">
        <a:spcBef>
          <a:spcPct val="0"/>
        </a:spcBef>
        <a:spcAft>
          <a:spcPct val="0"/>
        </a:spcAft>
        <a:defRPr sz="4200">
          <a:solidFill>
            <a:schemeClr val="tx2"/>
          </a:solidFill>
          <a:latin typeface="+mj-lt"/>
          <a:ea typeface="+mj-ea"/>
          <a:cs typeface="+mj-cs"/>
        </a:defRPr>
      </a:lvl1pPr>
      <a:lvl2pPr algn="l" rtl="0" fontAlgn="base">
        <a:spcBef>
          <a:spcPct val="0"/>
        </a:spcBef>
        <a:spcAft>
          <a:spcPct val="0"/>
        </a:spcAft>
        <a:defRPr sz="4200">
          <a:solidFill>
            <a:schemeClr val="tx2"/>
          </a:solidFill>
          <a:latin typeface="Garamond" pitchFamily="18" charset="0"/>
        </a:defRPr>
      </a:lvl2pPr>
      <a:lvl3pPr algn="l" rtl="0" fontAlgn="base">
        <a:spcBef>
          <a:spcPct val="0"/>
        </a:spcBef>
        <a:spcAft>
          <a:spcPct val="0"/>
        </a:spcAft>
        <a:defRPr sz="4200">
          <a:solidFill>
            <a:schemeClr val="tx2"/>
          </a:solidFill>
          <a:latin typeface="Garamond" pitchFamily="18" charset="0"/>
        </a:defRPr>
      </a:lvl3pPr>
      <a:lvl4pPr algn="l" rtl="0" fontAlgn="base">
        <a:spcBef>
          <a:spcPct val="0"/>
        </a:spcBef>
        <a:spcAft>
          <a:spcPct val="0"/>
        </a:spcAft>
        <a:defRPr sz="4200">
          <a:solidFill>
            <a:schemeClr val="tx2"/>
          </a:solidFill>
          <a:latin typeface="Garamond" pitchFamily="18" charset="0"/>
        </a:defRPr>
      </a:lvl4pPr>
      <a:lvl5pPr algn="l" rtl="0" fontAlgn="base">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p:titleStyle>
    <p:bodyStyle>
      <a:lvl1pPr marL="342900" indent="-342900" algn="l" rtl="0" fontAlgn="base">
        <a:spcBef>
          <a:spcPct val="20000"/>
        </a:spcBef>
        <a:spcAft>
          <a:spcPct val="0"/>
        </a:spcAft>
        <a:buClr>
          <a:schemeClr val="accent1"/>
        </a:buClr>
        <a:buSzPct val="65000"/>
        <a:buFont typeface="Wingdings" pitchFamily="2" charset="2"/>
        <a:buChar char="n"/>
        <a:defRPr sz="3000">
          <a:solidFill>
            <a:schemeClr val="tx1"/>
          </a:solidFill>
          <a:latin typeface="+mn-lt"/>
          <a:ea typeface="+mn-ea"/>
          <a:cs typeface="+mn-cs"/>
        </a:defRPr>
      </a:lvl1pPr>
      <a:lvl2pPr marL="669925" indent="-325438" algn="l" rtl="0" fontAlgn="base">
        <a:spcBef>
          <a:spcPct val="20000"/>
        </a:spcBef>
        <a:spcAft>
          <a:spcPct val="0"/>
        </a:spcAft>
        <a:buClr>
          <a:schemeClr val="accent2"/>
        </a:buClr>
        <a:buSzPct val="60000"/>
        <a:buFont typeface="Wingdings" pitchFamily="2" charset="2"/>
        <a:buChar char="q"/>
        <a:defRPr sz="2600">
          <a:solidFill>
            <a:schemeClr val="tx1"/>
          </a:solidFill>
          <a:latin typeface="+mn-lt"/>
        </a:defRPr>
      </a:lvl2pPr>
      <a:lvl3pPr marL="1022350" indent="-350838" algn="l" rtl="0" fontAlgn="base">
        <a:spcBef>
          <a:spcPct val="20000"/>
        </a:spcBef>
        <a:spcAft>
          <a:spcPct val="0"/>
        </a:spcAft>
        <a:buClr>
          <a:schemeClr val="accent1"/>
        </a:buClr>
        <a:buSzPct val="65000"/>
        <a:buFont typeface="Wingdings" pitchFamily="2" charset="2"/>
        <a:buChar char="n"/>
        <a:defRPr sz="2200">
          <a:solidFill>
            <a:schemeClr val="tx1"/>
          </a:solidFill>
          <a:latin typeface="+mn-lt"/>
        </a:defRPr>
      </a:lvl3pPr>
      <a:lvl4pPr marL="1339850" indent="-315913" algn="l" rtl="0" fontAlgn="base">
        <a:spcBef>
          <a:spcPct val="20000"/>
        </a:spcBef>
        <a:spcAft>
          <a:spcPct val="0"/>
        </a:spcAft>
        <a:buClr>
          <a:schemeClr val="accent2"/>
        </a:buClr>
        <a:buSzPct val="70000"/>
        <a:buFont typeface="Wingdings" pitchFamily="2" charset="2"/>
        <a:buChar char="q"/>
        <a:defRPr sz="2000">
          <a:solidFill>
            <a:schemeClr val="tx1"/>
          </a:solidFill>
          <a:latin typeface="+mn-lt"/>
        </a:defRPr>
      </a:lvl4pPr>
      <a:lvl5pPr marL="16811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16.png"/></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oleObject" Target="../embeddings/oleObject3.bin"/></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image" Target="../media/image22.jpeg"/></Relationships>
</file>

<file path=ppt/slides/_rels/slide3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5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707366" y="914400"/>
            <a:ext cx="8436634" cy="1295400"/>
          </a:xfrm>
        </p:spPr>
        <p:txBody>
          <a:bodyPr>
            <a:normAutofit fontScale="90000"/>
          </a:bodyPr>
          <a:lstStyle/>
          <a:p>
            <a:pPr algn="ctr" fontAlgn="auto">
              <a:spcAft>
                <a:spcPts val="0"/>
              </a:spcAft>
              <a:defRPr/>
            </a:pPr>
            <a:r>
              <a:rPr lang="en-US" sz="1800" b="1" dirty="0"/>
              <a:t>                                                                               Lecture </a:t>
            </a:r>
            <a:r>
              <a:rPr lang="en-US" sz="1800" b="1" dirty="0" smtClean="0"/>
              <a:t>15</a:t>
            </a:r>
            <a:r>
              <a:rPr lang="en-US" sz="1600" dirty="0"/>
              <a:t/>
            </a:r>
            <a:br>
              <a:rPr lang="en-US" sz="1600" dirty="0"/>
            </a:br>
            <a:r>
              <a:rPr lang="en-US" sz="4000" dirty="0"/>
              <a:t> Blood Vessels and 	</a:t>
            </a:r>
            <a:r>
              <a:rPr lang="en-US" sz="4000" dirty="0" err="1"/>
              <a:t>Hemodynamics</a:t>
            </a:r>
            <a:r>
              <a:rPr lang="en-US" sz="4000" dirty="0"/>
              <a:t> </a:t>
            </a:r>
            <a:br>
              <a:rPr lang="en-US" sz="4000" dirty="0"/>
            </a:br>
            <a:r>
              <a:rPr lang="en-US" sz="2400" dirty="0" smtClean="0"/>
              <a:t>Plan</a:t>
            </a:r>
            <a:r>
              <a:rPr lang="en-US" sz="2400" dirty="0"/>
              <a:t>.</a:t>
            </a:r>
            <a:endParaRPr lang="en-US" sz="2800" dirty="0"/>
          </a:p>
        </p:txBody>
      </p:sp>
      <p:sp>
        <p:nvSpPr>
          <p:cNvPr id="15363" name="Text Box 4"/>
          <p:cNvSpPr txBox="1">
            <a:spLocks noChangeArrowheads="1"/>
          </p:cNvSpPr>
          <p:nvPr/>
        </p:nvSpPr>
        <p:spPr bwMode="auto">
          <a:xfrm>
            <a:off x="779253" y="2782018"/>
            <a:ext cx="8153400" cy="3046988"/>
          </a:xfrm>
          <a:prstGeom prst="rect">
            <a:avLst/>
          </a:prstGeom>
          <a:noFill/>
          <a:ln w="9525">
            <a:noFill/>
            <a:miter lim="800000"/>
            <a:headEnd/>
            <a:tailEnd/>
          </a:ln>
        </p:spPr>
        <p:txBody>
          <a:bodyPr>
            <a:spAutoFit/>
          </a:bodyPr>
          <a:lstStyle/>
          <a:p>
            <a:pPr marL="342900" indent="-342900">
              <a:buFontTx/>
              <a:buAutoNum type="arabicPeriod"/>
            </a:pPr>
            <a:r>
              <a:rPr lang="en-US" sz="2400" dirty="0" smtClean="0"/>
              <a:t>Structure and function of blood vessels</a:t>
            </a:r>
            <a:r>
              <a:rPr lang="en-US" sz="2400" dirty="0" smtClean="0"/>
              <a:t>.</a:t>
            </a:r>
            <a:endParaRPr lang="en-US" sz="2400" dirty="0"/>
          </a:p>
          <a:p>
            <a:pPr marL="342900" indent="-342900">
              <a:buFontTx/>
              <a:buAutoNum type="arabicPeriod"/>
            </a:pPr>
            <a:r>
              <a:rPr lang="en-US" sz="2400" dirty="0" err="1" smtClean="0"/>
              <a:t>Hemodynamics</a:t>
            </a:r>
            <a:r>
              <a:rPr lang="en-US" sz="2400" dirty="0" smtClean="0"/>
              <a:t> principles and their physiological interpretation.</a:t>
            </a:r>
          </a:p>
          <a:p>
            <a:pPr marL="342900" indent="-342900">
              <a:buFontTx/>
              <a:buAutoNum type="arabicPeriod"/>
            </a:pPr>
            <a:r>
              <a:rPr lang="en-US" sz="2400" dirty="0" smtClean="0"/>
              <a:t>Capillary exchange and its mechanisms.</a:t>
            </a:r>
            <a:endParaRPr lang="en-US" sz="2400" dirty="0"/>
          </a:p>
          <a:p>
            <a:pPr marL="342900" indent="-342900">
              <a:buFontTx/>
              <a:buAutoNum type="arabicPeriod"/>
            </a:pPr>
            <a:r>
              <a:rPr lang="en-US" sz="2400" dirty="0" smtClean="0"/>
              <a:t>Blood pressure and factors affecting it.</a:t>
            </a:r>
            <a:endParaRPr lang="en-US" sz="2400" dirty="0"/>
          </a:p>
          <a:p>
            <a:pPr marL="342900" indent="-342900">
              <a:buFontTx/>
              <a:buAutoNum type="arabicPeriod"/>
            </a:pPr>
            <a:r>
              <a:rPr lang="en-US" sz="2400" dirty="0" smtClean="0"/>
              <a:t>Control of blood pressure and blood flow</a:t>
            </a:r>
          </a:p>
          <a:p>
            <a:pPr marL="342900" indent="-342900">
              <a:spcBef>
                <a:spcPct val="50000"/>
              </a:spcBef>
            </a:pPr>
            <a:endParaRPr lang="uk-UA" sz="3200"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ижний колонтитул 4"/>
          <p:cNvSpPr>
            <a:spLocks noGrp="1"/>
          </p:cNvSpPr>
          <p:nvPr>
            <p:ph type="ftr" sz="quarter" idx="11"/>
          </p:nvPr>
        </p:nvSpPr>
        <p:spPr/>
        <p:txBody>
          <a:bodyPr/>
          <a:lstStyle/>
          <a:p>
            <a:r>
              <a:rPr lang="en-US"/>
              <a:t>Copyright 2009, John Wiley &amp; Sons, Inc.</a:t>
            </a:r>
          </a:p>
        </p:txBody>
      </p:sp>
      <p:sp>
        <p:nvSpPr>
          <p:cNvPr id="162818" name="Rectangle 2"/>
          <p:cNvSpPr>
            <a:spLocks noGrp="1" noChangeArrowheads="1"/>
          </p:cNvSpPr>
          <p:nvPr>
            <p:ph type="title"/>
          </p:nvPr>
        </p:nvSpPr>
        <p:spPr/>
        <p:txBody>
          <a:bodyPr/>
          <a:lstStyle/>
          <a:p>
            <a:r>
              <a:rPr lang="en-US"/>
              <a:t>Capillaries</a:t>
            </a:r>
          </a:p>
        </p:txBody>
      </p:sp>
      <p:sp>
        <p:nvSpPr>
          <p:cNvPr id="162819" name="Rectangle 3"/>
          <p:cNvSpPr>
            <a:spLocks noGrp="1" noChangeArrowheads="1"/>
          </p:cNvSpPr>
          <p:nvPr>
            <p:ph type="body" idx="1"/>
          </p:nvPr>
        </p:nvSpPr>
        <p:spPr/>
        <p:txBody>
          <a:bodyPr/>
          <a:lstStyle/>
          <a:p>
            <a:pPr>
              <a:lnSpc>
                <a:spcPct val="80000"/>
              </a:lnSpc>
            </a:pPr>
            <a:r>
              <a:rPr lang="en-US" sz="2500"/>
              <a:t>Capillaries</a:t>
            </a:r>
          </a:p>
          <a:p>
            <a:pPr lvl="1">
              <a:lnSpc>
                <a:spcPct val="80000"/>
              </a:lnSpc>
            </a:pPr>
            <a:r>
              <a:rPr lang="en-US" sz="2400"/>
              <a:t>Smallest blood vessels connect arterial outflow and venous return</a:t>
            </a:r>
          </a:p>
          <a:p>
            <a:pPr lvl="1">
              <a:lnSpc>
                <a:spcPct val="80000"/>
              </a:lnSpc>
            </a:pPr>
            <a:r>
              <a:rPr lang="en-US" sz="2400"/>
              <a:t>Microcirculation – flow from metarteriole through capillaries and into postcapillary venule</a:t>
            </a:r>
          </a:p>
          <a:p>
            <a:pPr lvl="1">
              <a:lnSpc>
                <a:spcPct val="80000"/>
              </a:lnSpc>
            </a:pPr>
            <a:r>
              <a:rPr lang="en-US" sz="2400"/>
              <a:t>Exchange vessels – primary function is exchange between blood and interstitial fluid</a:t>
            </a:r>
          </a:p>
          <a:p>
            <a:pPr lvl="1">
              <a:lnSpc>
                <a:spcPct val="80000"/>
              </a:lnSpc>
            </a:pPr>
            <a:r>
              <a:rPr lang="en-US" sz="2400"/>
              <a:t>Lack tunica media and tunica externa</a:t>
            </a:r>
          </a:p>
          <a:p>
            <a:pPr lvl="2">
              <a:lnSpc>
                <a:spcPct val="80000"/>
              </a:lnSpc>
            </a:pPr>
            <a:r>
              <a:rPr lang="en-US" sz="2000"/>
              <a:t>Substances pass through just one layer of endothelial cells and basement membrane</a:t>
            </a:r>
          </a:p>
          <a:p>
            <a:pPr lvl="1">
              <a:lnSpc>
                <a:spcPct val="80000"/>
              </a:lnSpc>
            </a:pPr>
            <a:r>
              <a:rPr lang="en-US" sz="2400"/>
              <a:t>Capillary beds – arise from single metarteriole</a:t>
            </a:r>
          </a:p>
          <a:p>
            <a:pPr lvl="2">
              <a:lnSpc>
                <a:spcPct val="80000"/>
              </a:lnSpc>
            </a:pPr>
            <a:r>
              <a:rPr lang="en-US" sz="2000"/>
              <a:t>Vasomotion – intermittent contraction and relaxation</a:t>
            </a:r>
          </a:p>
          <a:p>
            <a:pPr lvl="2">
              <a:lnSpc>
                <a:spcPct val="80000"/>
              </a:lnSpc>
            </a:pPr>
            <a:r>
              <a:rPr lang="en-US" sz="2000"/>
              <a:t>Throughfare channel – bypasses capillary bed</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ижний колонтитул 4"/>
          <p:cNvSpPr>
            <a:spLocks noGrp="1"/>
          </p:cNvSpPr>
          <p:nvPr>
            <p:ph type="ftr" sz="quarter" idx="11"/>
          </p:nvPr>
        </p:nvSpPr>
        <p:spPr/>
        <p:txBody>
          <a:bodyPr/>
          <a:lstStyle/>
          <a:p>
            <a:r>
              <a:rPr lang="en-US"/>
              <a:t>Copyright 2009, John Wiley &amp; Sons, Inc.</a:t>
            </a:r>
          </a:p>
        </p:txBody>
      </p:sp>
      <p:sp>
        <p:nvSpPr>
          <p:cNvPr id="163842" name="Rectangle 2"/>
          <p:cNvSpPr>
            <a:spLocks noGrp="1" noChangeArrowheads="1"/>
          </p:cNvSpPr>
          <p:nvPr>
            <p:ph type="title"/>
          </p:nvPr>
        </p:nvSpPr>
        <p:spPr/>
        <p:txBody>
          <a:bodyPr/>
          <a:lstStyle/>
          <a:p>
            <a:r>
              <a:rPr lang="en-US"/>
              <a:t>Arteries, Capillaries, and Venule</a:t>
            </a:r>
          </a:p>
        </p:txBody>
      </p:sp>
      <p:pic>
        <p:nvPicPr>
          <p:cNvPr id="163845" name="Picture 5" descr="21_03"/>
          <p:cNvPicPr>
            <a:picLocks noChangeAspect="1" noChangeArrowheads="1"/>
          </p:cNvPicPr>
          <p:nvPr/>
        </p:nvPicPr>
        <p:blipFill>
          <a:blip r:embed="rId2"/>
          <a:srcRect/>
          <a:stretch>
            <a:fillRect/>
          </a:stretch>
        </p:blipFill>
        <p:spPr bwMode="auto">
          <a:xfrm>
            <a:off x="963613" y="1150938"/>
            <a:ext cx="7213600" cy="4943475"/>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Нижний колонтитул 5"/>
          <p:cNvSpPr>
            <a:spLocks noGrp="1"/>
          </p:cNvSpPr>
          <p:nvPr>
            <p:ph type="ftr" sz="quarter" idx="11"/>
          </p:nvPr>
        </p:nvSpPr>
        <p:spPr/>
        <p:txBody>
          <a:bodyPr/>
          <a:lstStyle/>
          <a:p>
            <a:r>
              <a:rPr lang="en-US"/>
              <a:t>Copyright 2009, John Wiley &amp; Sons, Inc.</a:t>
            </a:r>
          </a:p>
        </p:txBody>
      </p:sp>
      <p:sp>
        <p:nvSpPr>
          <p:cNvPr id="166916" name="Rectangle 4"/>
          <p:cNvSpPr>
            <a:spLocks noGrp="1" noChangeArrowheads="1"/>
          </p:cNvSpPr>
          <p:nvPr>
            <p:ph type="title"/>
          </p:nvPr>
        </p:nvSpPr>
        <p:spPr/>
        <p:txBody>
          <a:bodyPr/>
          <a:lstStyle/>
          <a:p>
            <a:r>
              <a:rPr lang="en-US"/>
              <a:t>Types of Capillaries</a:t>
            </a:r>
          </a:p>
        </p:txBody>
      </p:sp>
      <p:sp>
        <p:nvSpPr>
          <p:cNvPr id="166917" name="Rectangle 5"/>
          <p:cNvSpPr>
            <a:spLocks noGrp="1" noChangeArrowheads="1"/>
          </p:cNvSpPr>
          <p:nvPr>
            <p:ph type="body" sz="half" idx="1"/>
          </p:nvPr>
        </p:nvSpPr>
        <p:spPr>
          <a:xfrm>
            <a:off x="457200" y="1600200"/>
            <a:ext cx="3429000" cy="4530725"/>
          </a:xfrm>
        </p:spPr>
        <p:txBody>
          <a:bodyPr/>
          <a:lstStyle/>
          <a:p>
            <a:pPr>
              <a:lnSpc>
                <a:spcPct val="80000"/>
              </a:lnSpc>
            </a:pPr>
            <a:r>
              <a:rPr lang="en-US" sz="2000"/>
              <a:t>3 types</a:t>
            </a:r>
          </a:p>
          <a:p>
            <a:pPr>
              <a:lnSpc>
                <a:spcPct val="80000"/>
              </a:lnSpc>
              <a:buFont typeface="Wingdings" pitchFamily="2" charset="2"/>
              <a:buAutoNum type="arabicPeriod"/>
            </a:pPr>
            <a:r>
              <a:rPr lang="en-US" sz="2000"/>
              <a:t>Continuous</a:t>
            </a:r>
          </a:p>
          <a:p>
            <a:pPr lvl="1">
              <a:lnSpc>
                <a:spcPct val="80000"/>
              </a:lnSpc>
            </a:pPr>
            <a:r>
              <a:rPr lang="en-US" sz="2000"/>
              <a:t>Endothelial cell membranes from continuous tube</a:t>
            </a:r>
          </a:p>
          <a:p>
            <a:pPr>
              <a:lnSpc>
                <a:spcPct val="80000"/>
              </a:lnSpc>
              <a:buFont typeface="Wingdings" pitchFamily="2" charset="2"/>
              <a:buAutoNum type="arabicPeriod"/>
            </a:pPr>
            <a:r>
              <a:rPr lang="en-US" sz="2000"/>
              <a:t>Fenestrated</a:t>
            </a:r>
          </a:p>
          <a:p>
            <a:pPr lvl="1">
              <a:lnSpc>
                <a:spcPct val="80000"/>
              </a:lnSpc>
            </a:pPr>
            <a:r>
              <a:rPr lang="en-US" sz="2000"/>
              <a:t>Have fenestrations or pores</a:t>
            </a:r>
          </a:p>
          <a:p>
            <a:pPr>
              <a:lnSpc>
                <a:spcPct val="80000"/>
              </a:lnSpc>
              <a:buFont typeface="Wingdings" pitchFamily="2" charset="2"/>
              <a:buAutoNum type="arabicPeriod"/>
            </a:pPr>
            <a:r>
              <a:rPr lang="en-US" sz="2000"/>
              <a:t>Sinusoids </a:t>
            </a:r>
          </a:p>
          <a:p>
            <a:pPr lvl="1">
              <a:lnSpc>
                <a:spcPct val="80000"/>
              </a:lnSpc>
            </a:pPr>
            <a:r>
              <a:rPr lang="en-US" sz="2000"/>
              <a:t>Wider and more winding </a:t>
            </a:r>
          </a:p>
          <a:p>
            <a:pPr lvl="1">
              <a:lnSpc>
                <a:spcPct val="80000"/>
              </a:lnSpc>
            </a:pPr>
            <a:r>
              <a:rPr lang="en-US" sz="2000"/>
              <a:t>Unusually large fenestrations</a:t>
            </a:r>
          </a:p>
        </p:txBody>
      </p:sp>
      <p:pic>
        <p:nvPicPr>
          <p:cNvPr id="166920" name="Picture 8" descr="21_04"/>
          <p:cNvPicPr>
            <a:picLocks noChangeAspect="1" noChangeArrowheads="1"/>
          </p:cNvPicPr>
          <p:nvPr/>
        </p:nvPicPr>
        <p:blipFill>
          <a:blip r:embed="rId2"/>
          <a:srcRect/>
          <a:stretch>
            <a:fillRect/>
          </a:stretch>
        </p:blipFill>
        <p:spPr bwMode="auto">
          <a:xfrm>
            <a:off x="5270500" y="1163638"/>
            <a:ext cx="2378075" cy="492125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ижний колонтитул 4"/>
          <p:cNvSpPr>
            <a:spLocks noGrp="1"/>
          </p:cNvSpPr>
          <p:nvPr>
            <p:ph type="ftr" sz="quarter" idx="11"/>
          </p:nvPr>
        </p:nvSpPr>
        <p:spPr/>
        <p:txBody>
          <a:bodyPr/>
          <a:lstStyle/>
          <a:p>
            <a:r>
              <a:rPr lang="en-US"/>
              <a:t>Copyright 2009, John Wiley &amp; Sons, Inc.</a:t>
            </a:r>
          </a:p>
        </p:txBody>
      </p:sp>
      <p:sp>
        <p:nvSpPr>
          <p:cNvPr id="165890" name="Rectangle 2"/>
          <p:cNvSpPr>
            <a:spLocks noGrp="1" noChangeArrowheads="1"/>
          </p:cNvSpPr>
          <p:nvPr>
            <p:ph type="title"/>
          </p:nvPr>
        </p:nvSpPr>
        <p:spPr/>
        <p:txBody>
          <a:bodyPr/>
          <a:lstStyle/>
          <a:p>
            <a:endParaRPr lang="ru-RU"/>
          </a:p>
        </p:txBody>
      </p:sp>
      <p:sp>
        <p:nvSpPr>
          <p:cNvPr id="165891" name="Rectangle 3"/>
          <p:cNvSpPr>
            <a:spLocks noGrp="1" noChangeArrowheads="1"/>
          </p:cNvSpPr>
          <p:nvPr>
            <p:ph type="body" idx="1"/>
          </p:nvPr>
        </p:nvSpPr>
        <p:spPr/>
        <p:txBody>
          <a:bodyPr/>
          <a:lstStyle/>
          <a:p>
            <a:pPr>
              <a:lnSpc>
                <a:spcPct val="90000"/>
              </a:lnSpc>
            </a:pPr>
            <a:r>
              <a:rPr lang="en-US"/>
              <a:t>Portal vein – blood passes through second capillary bed</a:t>
            </a:r>
          </a:p>
          <a:p>
            <a:pPr lvl="1">
              <a:lnSpc>
                <a:spcPct val="90000"/>
              </a:lnSpc>
            </a:pPr>
            <a:r>
              <a:rPr lang="en-US"/>
              <a:t>Hepatic or hypophyseal</a:t>
            </a:r>
          </a:p>
          <a:p>
            <a:pPr>
              <a:lnSpc>
                <a:spcPct val="90000"/>
              </a:lnSpc>
            </a:pPr>
            <a:r>
              <a:rPr lang="en-US"/>
              <a:t>Venules</a:t>
            </a:r>
          </a:p>
          <a:p>
            <a:pPr lvl="1">
              <a:lnSpc>
                <a:spcPct val="90000"/>
              </a:lnSpc>
            </a:pPr>
            <a:r>
              <a:rPr lang="en-US"/>
              <a:t>Thinner walls than arterial counterparts</a:t>
            </a:r>
          </a:p>
          <a:p>
            <a:pPr lvl="1">
              <a:lnSpc>
                <a:spcPct val="90000"/>
              </a:lnSpc>
            </a:pPr>
            <a:r>
              <a:rPr lang="en-US"/>
              <a:t>Postcapillary venule – smallest venule</a:t>
            </a:r>
          </a:p>
          <a:p>
            <a:pPr lvl="1">
              <a:lnSpc>
                <a:spcPct val="90000"/>
              </a:lnSpc>
            </a:pPr>
            <a:r>
              <a:rPr lang="en-US"/>
              <a:t>Form part of microcirculatory exchange unit with capillaries</a:t>
            </a:r>
          </a:p>
          <a:p>
            <a:pPr lvl="1">
              <a:lnSpc>
                <a:spcPct val="90000"/>
              </a:lnSpc>
            </a:pPr>
            <a:r>
              <a:rPr lang="en-US"/>
              <a:t>Muscular venules have thicker walls with 1 or 2 layers of smooth muscle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ижний колонтитул 4"/>
          <p:cNvSpPr>
            <a:spLocks noGrp="1"/>
          </p:cNvSpPr>
          <p:nvPr>
            <p:ph type="ftr" sz="quarter" idx="11"/>
          </p:nvPr>
        </p:nvSpPr>
        <p:spPr/>
        <p:txBody>
          <a:bodyPr/>
          <a:lstStyle/>
          <a:p>
            <a:r>
              <a:rPr lang="en-US"/>
              <a:t>Copyright 2009, John Wiley &amp; Sons, Inc.</a:t>
            </a:r>
          </a:p>
        </p:txBody>
      </p:sp>
      <p:sp>
        <p:nvSpPr>
          <p:cNvPr id="168962" name="Rectangle 2"/>
          <p:cNvSpPr>
            <a:spLocks noGrp="1" noChangeArrowheads="1"/>
          </p:cNvSpPr>
          <p:nvPr>
            <p:ph type="title"/>
          </p:nvPr>
        </p:nvSpPr>
        <p:spPr/>
        <p:txBody>
          <a:bodyPr/>
          <a:lstStyle/>
          <a:p>
            <a:r>
              <a:rPr lang="en-US"/>
              <a:t>Veins</a:t>
            </a:r>
          </a:p>
        </p:txBody>
      </p:sp>
      <p:sp>
        <p:nvSpPr>
          <p:cNvPr id="168963" name="Rectangle 3"/>
          <p:cNvSpPr>
            <a:spLocks noGrp="1" noChangeArrowheads="1"/>
          </p:cNvSpPr>
          <p:nvPr>
            <p:ph type="body" idx="1"/>
          </p:nvPr>
        </p:nvSpPr>
        <p:spPr/>
        <p:txBody>
          <a:bodyPr/>
          <a:lstStyle/>
          <a:p>
            <a:pPr lvl="1"/>
            <a:r>
              <a:rPr lang="en-US"/>
              <a:t>Structural changes not as distinct as in arteries</a:t>
            </a:r>
          </a:p>
          <a:p>
            <a:pPr lvl="1"/>
            <a:r>
              <a:rPr lang="en-US"/>
              <a:t>In general, very thin walls in relation to total diameter</a:t>
            </a:r>
          </a:p>
          <a:p>
            <a:pPr lvl="1"/>
            <a:r>
              <a:rPr lang="en-US"/>
              <a:t>Same 3 layers</a:t>
            </a:r>
          </a:p>
          <a:p>
            <a:pPr lvl="2"/>
            <a:r>
              <a:rPr lang="en-US"/>
              <a:t>Tunica interna thinner than arteries</a:t>
            </a:r>
          </a:p>
          <a:p>
            <a:pPr lvl="2"/>
            <a:r>
              <a:rPr lang="en-US"/>
              <a:t>Tunica interna thinner with little smooth muscle</a:t>
            </a:r>
          </a:p>
          <a:p>
            <a:pPr lvl="2"/>
            <a:r>
              <a:rPr lang="en-US"/>
              <a:t>Tunica externa thickest layer</a:t>
            </a:r>
          </a:p>
          <a:p>
            <a:pPr lvl="1"/>
            <a:r>
              <a:rPr lang="en-US"/>
              <a:t>Not designed to withstand high pressure</a:t>
            </a:r>
          </a:p>
          <a:p>
            <a:pPr lvl="1"/>
            <a:r>
              <a:rPr lang="en-US"/>
              <a:t>Valves – folds on tunica interna forming cusps</a:t>
            </a:r>
          </a:p>
          <a:p>
            <a:pPr lvl="2"/>
            <a:r>
              <a:rPr lang="en-US"/>
              <a:t>Aid in venous return by preventing backflow</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ижний колонтитул 4"/>
          <p:cNvSpPr>
            <a:spLocks noGrp="1"/>
          </p:cNvSpPr>
          <p:nvPr>
            <p:ph type="ftr" sz="quarter" idx="11"/>
          </p:nvPr>
        </p:nvSpPr>
        <p:spPr/>
        <p:txBody>
          <a:bodyPr/>
          <a:lstStyle/>
          <a:p>
            <a:r>
              <a:rPr lang="en-US"/>
              <a:t>Copyright 2009, John Wiley &amp; Sons, Inc.</a:t>
            </a:r>
          </a:p>
        </p:txBody>
      </p:sp>
      <p:sp>
        <p:nvSpPr>
          <p:cNvPr id="169986" name="Rectangle 2"/>
          <p:cNvSpPr>
            <a:spLocks noGrp="1" noChangeArrowheads="1"/>
          </p:cNvSpPr>
          <p:nvPr>
            <p:ph type="title"/>
          </p:nvPr>
        </p:nvSpPr>
        <p:spPr/>
        <p:txBody>
          <a:bodyPr/>
          <a:lstStyle/>
          <a:p>
            <a:r>
              <a:rPr lang="en-US"/>
              <a:t>Venous Valves</a:t>
            </a:r>
          </a:p>
        </p:txBody>
      </p:sp>
      <p:pic>
        <p:nvPicPr>
          <p:cNvPr id="169989" name="Picture 5" descr="21_05"/>
          <p:cNvPicPr>
            <a:picLocks noChangeAspect="1" noChangeArrowheads="1"/>
          </p:cNvPicPr>
          <p:nvPr/>
        </p:nvPicPr>
        <p:blipFill>
          <a:blip r:embed="rId2"/>
          <a:srcRect/>
          <a:stretch>
            <a:fillRect/>
          </a:stretch>
        </p:blipFill>
        <p:spPr bwMode="auto">
          <a:xfrm>
            <a:off x="2762250" y="954088"/>
            <a:ext cx="3614738" cy="5119687"/>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Нижний колонтитул 5"/>
          <p:cNvSpPr>
            <a:spLocks noGrp="1"/>
          </p:cNvSpPr>
          <p:nvPr>
            <p:ph type="ftr" sz="quarter" idx="11"/>
          </p:nvPr>
        </p:nvSpPr>
        <p:spPr/>
        <p:txBody>
          <a:bodyPr/>
          <a:lstStyle/>
          <a:p>
            <a:r>
              <a:rPr lang="en-US"/>
              <a:t>Copyright 2009, John Wiley &amp; Sons, Inc.</a:t>
            </a:r>
          </a:p>
        </p:txBody>
      </p:sp>
      <p:sp>
        <p:nvSpPr>
          <p:cNvPr id="171012" name="Rectangle 4"/>
          <p:cNvSpPr>
            <a:spLocks noGrp="1" noChangeArrowheads="1"/>
          </p:cNvSpPr>
          <p:nvPr>
            <p:ph type="title"/>
          </p:nvPr>
        </p:nvSpPr>
        <p:spPr/>
        <p:txBody>
          <a:bodyPr/>
          <a:lstStyle/>
          <a:p>
            <a:r>
              <a:rPr lang="en-US"/>
              <a:t>Blood Distribution</a:t>
            </a:r>
          </a:p>
        </p:txBody>
      </p:sp>
      <p:sp>
        <p:nvSpPr>
          <p:cNvPr id="171013" name="Rectangle 5"/>
          <p:cNvSpPr>
            <a:spLocks noGrp="1" noChangeArrowheads="1"/>
          </p:cNvSpPr>
          <p:nvPr>
            <p:ph type="body" sz="half" idx="1"/>
          </p:nvPr>
        </p:nvSpPr>
        <p:spPr>
          <a:xfrm>
            <a:off x="457200" y="1600200"/>
            <a:ext cx="3429000" cy="4530725"/>
          </a:xfrm>
        </p:spPr>
        <p:txBody>
          <a:bodyPr/>
          <a:lstStyle/>
          <a:p>
            <a:pPr>
              <a:buFont typeface="Wingdings" pitchFamily="2" charset="2"/>
              <a:buNone/>
            </a:pPr>
            <a:endParaRPr lang="en-US" sz="2600"/>
          </a:p>
          <a:p>
            <a:pPr lvl="1"/>
            <a:r>
              <a:rPr lang="en-US" sz="2200"/>
              <a:t>Largest portion of blood at rest is in systemic veins and venules</a:t>
            </a:r>
          </a:p>
          <a:p>
            <a:pPr lvl="2"/>
            <a:r>
              <a:rPr lang="en-US"/>
              <a:t>Blood reservoir</a:t>
            </a:r>
          </a:p>
          <a:p>
            <a:pPr lvl="1"/>
            <a:r>
              <a:rPr lang="en-US" sz="2200"/>
              <a:t>Venoconstriction reduces volume of blood in reservoirs and allows greater blood volume to flow where needed</a:t>
            </a:r>
          </a:p>
        </p:txBody>
      </p:sp>
      <p:pic>
        <p:nvPicPr>
          <p:cNvPr id="171016" name="Picture 8" descr="21_06"/>
          <p:cNvPicPr>
            <a:picLocks noChangeAspect="1" noChangeArrowheads="1"/>
          </p:cNvPicPr>
          <p:nvPr/>
        </p:nvPicPr>
        <p:blipFill>
          <a:blip r:embed="rId2" cstate="print"/>
          <a:srcRect/>
          <a:stretch>
            <a:fillRect/>
          </a:stretch>
        </p:blipFill>
        <p:spPr bwMode="auto">
          <a:xfrm>
            <a:off x="4462463" y="1835150"/>
            <a:ext cx="4254500" cy="422910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4" name="Rectangle 4"/>
          <p:cNvSpPr>
            <a:spLocks noGrp="1" noChangeArrowheads="1"/>
          </p:cNvSpPr>
          <p:nvPr>
            <p:ph type="ctrTitle"/>
          </p:nvPr>
        </p:nvSpPr>
        <p:spPr>
          <a:xfrm>
            <a:off x="684213" y="1412875"/>
            <a:ext cx="8278812" cy="1627188"/>
          </a:xfrm>
        </p:spPr>
        <p:txBody>
          <a:bodyPr/>
          <a:lstStyle/>
          <a:p>
            <a:r>
              <a:rPr kumimoji="1" lang="en-US" altLang="zh-CN" sz="4800">
                <a:latin typeface="Times New Roman" pitchFamily="18" charset="0"/>
              </a:rPr>
              <a:t>II Basic Concept of Hemodynamics:</a:t>
            </a:r>
            <a:r>
              <a:rPr kumimoji="1" lang="en-US" altLang="zh-CN" sz="4000"/>
              <a:t> </a:t>
            </a:r>
            <a:br>
              <a:rPr kumimoji="1" lang="en-US" altLang="zh-CN" sz="4000"/>
            </a:br>
            <a:endParaRPr kumimoji="1" lang="en-US" altLang="zh-CN" sz="4000"/>
          </a:p>
        </p:txBody>
      </p:sp>
      <p:sp>
        <p:nvSpPr>
          <p:cNvPr id="97285" name="Rectangle 5"/>
          <p:cNvSpPr>
            <a:spLocks noGrp="1" noChangeArrowheads="1"/>
          </p:cNvSpPr>
          <p:nvPr>
            <p:ph type="subTitle" idx="1"/>
          </p:nvPr>
        </p:nvSpPr>
        <p:spPr>
          <a:xfrm>
            <a:off x="1116013" y="3429000"/>
            <a:ext cx="6624637" cy="1752600"/>
          </a:xfrm>
        </p:spPr>
        <p:txBody>
          <a:bodyPr/>
          <a:lstStyle/>
          <a:p>
            <a:pPr algn="l"/>
            <a:r>
              <a:rPr kumimoji="1" lang="en-US" altLang="zh-CN" sz="4400">
                <a:solidFill>
                  <a:schemeClr val="tx2"/>
                </a:solidFill>
                <a:latin typeface="Times New Roman" pitchFamily="18" charset="0"/>
              </a:rPr>
              <a:t>Blood Flow, </a:t>
            </a:r>
          </a:p>
          <a:p>
            <a:pPr algn="l"/>
            <a:r>
              <a:rPr kumimoji="1" lang="en-US" altLang="zh-CN" sz="4400">
                <a:solidFill>
                  <a:schemeClr val="tx2"/>
                </a:solidFill>
                <a:latin typeface="Times New Roman" pitchFamily="18" charset="0"/>
              </a:rPr>
              <a:t>Resistance of Blood Flow </a:t>
            </a:r>
          </a:p>
          <a:p>
            <a:pPr algn="l"/>
            <a:r>
              <a:rPr kumimoji="1" lang="en-US" altLang="zh-CN" sz="4400">
                <a:solidFill>
                  <a:schemeClr val="tx2"/>
                </a:solidFill>
                <a:latin typeface="Times New Roman" pitchFamily="18" charset="0"/>
              </a:rPr>
              <a:t>and Blood Pressure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type="title"/>
          </p:nvPr>
        </p:nvSpPr>
        <p:spPr/>
        <p:txBody>
          <a:bodyPr/>
          <a:lstStyle/>
          <a:p>
            <a:pPr marL="838200" indent="-838200"/>
            <a:r>
              <a:rPr kumimoji="1" lang="en-US" altLang="zh-CN">
                <a:solidFill>
                  <a:schemeClr val="tx1"/>
                </a:solidFill>
                <a:latin typeface="Times New Roman" pitchFamily="18" charset="0"/>
              </a:rPr>
              <a:t>1. Blood Flow (Q)</a:t>
            </a:r>
          </a:p>
        </p:txBody>
      </p:sp>
      <p:sp>
        <p:nvSpPr>
          <p:cNvPr id="11268" name="Rectangle 4"/>
          <p:cNvSpPr>
            <a:spLocks noGrp="1" noChangeArrowheads="1"/>
          </p:cNvSpPr>
          <p:nvPr>
            <p:ph type="body" idx="1"/>
          </p:nvPr>
        </p:nvSpPr>
        <p:spPr>
          <a:xfrm>
            <a:off x="685800" y="1981200"/>
            <a:ext cx="8278813" cy="4471988"/>
          </a:xfrm>
        </p:spPr>
        <p:txBody>
          <a:bodyPr/>
          <a:lstStyle/>
          <a:p>
            <a:pPr marL="609600" indent="-609600">
              <a:buFont typeface="Wingdings" pitchFamily="2" charset="2"/>
              <a:buChar char="Ø"/>
            </a:pPr>
            <a:r>
              <a:rPr kumimoji="1" lang="en-US" altLang="zh-CN">
                <a:latin typeface="Times New Roman" pitchFamily="18" charset="0"/>
              </a:rPr>
              <a:t>Concept: The quantity of blood that passes a given point in the circulation in a given period of time. </a:t>
            </a:r>
          </a:p>
          <a:p>
            <a:pPr marL="609600" indent="-609600">
              <a:buFont typeface="Wingdings" pitchFamily="2" charset="2"/>
              <a:buChar char="Ø"/>
            </a:pPr>
            <a:endParaRPr kumimoji="1" lang="en-US" altLang="zh-CN">
              <a:latin typeface="Times New Roman" pitchFamily="18" charset="0"/>
            </a:endParaRPr>
          </a:p>
          <a:p>
            <a:pPr marL="609600" indent="-609600">
              <a:buFont typeface="Wingdings" pitchFamily="2" charset="2"/>
              <a:buChar char="Ø"/>
            </a:pPr>
            <a:r>
              <a:rPr kumimoji="1" lang="en-US" altLang="zh-CN">
                <a:latin typeface="Times New Roman" pitchFamily="18" charset="0"/>
              </a:rPr>
              <a:t>The overall blood flow in the systemic circulation is identical to the cardiac output</a:t>
            </a:r>
            <a:endParaRPr lang="en-US" altLang="zh-CN">
              <a:latin typeface="Times New Roman"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3"/>
          <p:cNvSpPr>
            <a:spLocks noGrp="1" noChangeArrowheads="1"/>
          </p:cNvSpPr>
          <p:nvPr>
            <p:ph type="title"/>
          </p:nvPr>
        </p:nvSpPr>
        <p:spPr>
          <a:xfrm>
            <a:off x="539750" y="620713"/>
            <a:ext cx="7772400" cy="1462087"/>
          </a:xfrm>
        </p:spPr>
        <p:txBody>
          <a:bodyPr/>
          <a:lstStyle/>
          <a:p>
            <a:r>
              <a:rPr kumimoji="1" lang="en-US" altLang="zh-CN" sz="3600">
                <a:solidFill>
                  <a:schemeClr val="tx1"/>
                </a:solidFill>
                <a:latin typeface="Times New Roman" pitchFamily="18" charset="0"/>
              </a:rPr>
              <a:t>(2) Factors determining blood flow </a:t>
            </a:r>
            <a:br>
              <a:rPr kumimoji="1" lang="en-US" altLang="zh-CN" sz="3600">
                <a:solidFill>
                  <a:schemeClr val="tx1"/>
                </a:solidFill>
                <a:latin typeface="Times New Roman" pitchFamily="18" charset="0"/>
              </a:rPr>
            </a:br>
            <a:r>
              <a:rPr kumimoji="1" lang="en-US" altLang="zh-CN" sz="3600">
                <a:solidFill>
                  <a:schemeClr val="tx1"/>
                </a:solidFill>
                <a:latin typeface="Times New Roman" pitchFamily="18" charset="0"/>
              </a:rPr>
              <a:t>     (interrelationships among blood flow, pressure and resistance.)</a:t>
            </a:r>
            <a:endParaRPr kumimoji="1" lang="en-US" altLang="zh-CN" sz="4000">
              <a:solidFill>
                <a:schemeClr val="tx1"/>
              </a:solidFill>
            </a:endParaRPr>
          </a:p>
        </p:txBody>
      </p:sp>
      <p:sp>
        <p:nvSpPr>
          <p:cNvPr id="62468" name="Rectangle 4"/>
          <p:cNvSpPr>
            <a:spLocks noGrp="1" noChangeArrowheads="1"/>
          </p:cNvSpPr>
          <p:nvPr>
            <p:ph type="body" idx="1"/>
          </p:nvPr>
        </p:nvSpPr>
        <p:spPr>
          <a:xfrm>
            <a:off x="395288" y="2708275"/>
            <a:ext cx="7772400" cy="3095625"/>
          </a:xfrm>
        </p:spPr>
        <p:txBody>
          <a:bodyPr/>
          <a:lstStyle/>
          <a:p>
            <a:pPr>
              <a:buFont typeface="Wingdings" pitchFamily="2" charset="2"/>
              <a:buChar char="Ø"/>
            </a:pPr>
            <a:r>
              <a:rPr kumimoji="1" lang="en-US" altLang="zh-CN" sz="3600" dirty="0">
                <a:latin typeface="Times New Roman" pitchFamily="18" charset="0"/>
              </a:rPr>
              <a:t>ΔP: the pressure difference between the two ends of the vessels</a:t>
            </a:r>
          </a:p>
          <a:p>
            <a:pPr>
              <a:buFont typeface="Wingdings" pitchFamily="2" charset="2"/>
              <a:buChar char="Ø"/>
            </a:pPr>
            <a:r>
              <a:rPr kumimoji="1" lang="en-US" altLang="zh-CN" sz="3600" dirty="0">
                <a:latin typeface="Times New Roman" pitchFamily="18" charset="0"/>
              </a:rPr>
              <a:t>R: </a:t>
            </a:r>
            <a:r>
              <a:rPr lang="en-US" altLang="zh-CN" sz="3600" dirty="0">
                <a:latin typeface="Times New Roman" pitchFamily="18" charset="0"/>
              </a:rPr>
              <a:t>frictional force produced when blood  </a:t>
            </a:r>
            <a:r>
              <a:rPr lang="en-US" altLang="zh-CN" sz="3600" dirty="0" err="1">
                <a:latin typeface="Times New Roman" pitchFamily="18" charset="0"/>
              </a:rPr>
              <a:t>fIows</a:t>
            </a:r>
            <a:r>
              <a:rPr lang="en-US" altLang="zh-CN" sz="3600" dirty="0">
                <a:latin typeface="Times New Roman" pitchFamily="18" charset="0"/>
              </a:rPr>
              <a:t> through blood vessels.</a:t>
            </a:r>
            <a:r>
              <a:rPr lang="en-US" altLang="zh-CN" sz="3600" dirty="0"/>
              <a:t> </a:t>
            </a:r>
            <a:endParaRPr kumimoji="1" lang="en-US" altLang="zh-CN" sz="3600" dirty="0"/>
          </a:p>
          <a:p>
            <a:pPr lvl="1">
              <a:buFont typeface="Wingdings" pitchFamily="2" charset="2"/>
              <a:buChar char="Ø"/>
            </a:pPr>
            <a:r>
              <a:rPr kumimoji="1" lang="en-US" altLang="zh-CN" sz="3200" dirty="0">
                <a:latin typeface="Times New Roman" pitchFamily="18" charset="0"/>
              </a:rPr>
              <a:t>Q = ΔP / R</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ижний колонтитул 4"/>
          <p:cNvSpPr>
            <a:spLocks noGrp="1"/>
          </p:cNvSpPr>
          <p:nvPr>
            <p:ph type="ftr" sz="quarter" idx="11"/>
          </p:nvPr>
        </p:nvSpPr>
        <p:spPr/>
        <p:txBody>
          <a:bodyPr/>
          <a:lstStyle/>
          <a:p>
            <a:r>
              <a:rPr lang="en-US"/>
              <a:t>Copyright 2009, John Wiley &amp; Sons, Inc.</a:t>
            </a:r>
          </a:p>
        </p:txBody>
      </p:sp>
      <p:sp>
        <p:nvSpPr>
          <p:cNvPr id="154626" name="Rectangle 2"/>
          <p:cNvSpPr>
            <a:spLocks noGrp="1" noChangeArrowheads="1"/>
          </p:cNvSpPr>
          <p:nvPr>
            <p:ph type="title"/>
          </p:nvPr>
        </p:nvSpPr>
        <p:spPr/>
        <p:txBody>
          <a:bodyPr/>
          <a:lstStyle/>
          <a:p>
            <a:r>
              <a:rPr lang="en-US" sz="3800" dirty="0"/>
              <a:t>Structure and function of blood vessels</a:t>
            </a:r>
          </a:p>
        </p:txBody>
      </p:sp>
      <p:sp>
        <p:nvSpPr>
          <p:cNvPr id="154627" name="Rectangle 3"/>
          <p:cNvSpPr>
            <a:spLocks noGrp="1" noChangeArrowheads="1"/>
          </p:cNvSpPr>
          <p:nvPr>
            <p:ph type="body" idx="1"/>
          </p:nvPr>
        </p:nvSpPr>
        <p:spPr/>
        <p:txBody>
          <a:bodyPr/>
          <a:lstStyle/>
          <a:p>
            <a:r>
              <a:rPr lang="en-US"/>
              <a:t>5 main types</a:t>
            </a:r>
          </a:p>
          <a:p>
            <a:pPr lvl="1"/>
            <a:r>
              <a:rPr lang="en-US"/>
              <a:t>Arteries – carry blood AWAY from the heart</a:t>
            </a:r>
          </a:p>
          <a:p>
            <a:pPr lvl="1"/>
            <a:r>
              <a:rPr lang="en-US"/>
              <a:t>Arterioles</a:t>
            </a:r>
          </a:p>
          <a:p>
            <a:pPr lvl="1"/>
            <a:r>
              <a:rPr lang="en-US"/>
              <a:t>Capillaries – site of exchange</a:t>
            </a:r>
          </a:p>
          <a:p>
            <a:pPr lvl="1"/>
            <a:r>
              <a:rPr lang="en-US"/>
              <a:t>Venules</a:t>
            </a:r>
          </a:p>
          <a:p>
            <a:pPr lvl="1"/>
            <a:r>
              <a:rPr lang="en-US"/>
              <a:t>Veins – carry blood TO the heart</a:t>
            </a:r>
          </a:p>
          <a:p>
            <a:pPr lvl="1"/>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a:grpSpLocks noChangeAspect="1"/>
          </p:cNvGrpSpPr>
          <p:nvPr/>
        </p:nvGrpSpPr>
        <p:grpSpPr bwMode="auto">
          <a:xfrm>
            <a:off x="0" y="1143000"/>
            <a:ext cx="4433888" cy="4775200"/>
            <a:chOff x="192" y="864"/>
            <a:chExt cx="2585" cy="2784"/>
          </a:xfrm>
        </p:grpSpPr>
        <p:pic>
          <p:nvPicPr>
            <p:cNvPr id="2" name="Picture 3" descr="1003a                                                          00064C94Chunga                         ABA78158:"/>
            <p:cNvPicPr>
              <a:picLocks noChangeAspect="1" noChangeArrowheads="1"/>
            </p:cNvPicPr>
            <p:nvPr/>
          </p:nvPicPr>
          <p:blipFill>
            <a:blip r:embed="rId3"/>
            <a:srcRect t="8722"/>
            <a:stretch>
              <a:fillRect/>
            </a:stretch>
          </p:blipFill>
          <p:spPr bwMode="auto">
            <a:xfrm>
              <a:off x="192" y="864"/>
              <a:ext cx="2585" cy="2784"/>
            </a:xfrm>
            <a:prstGeom prst="rect">
              <a:avLst/>
            </a:prstGeom>
            <a:noFill/>
            <a:ln w="9525">
              <a:noFill/>
              <a:miter lim="800000"/>
              <a:headEnd/>
              <a:tailEnd/>
            </a:ln>
          </p:spPr>
        </p:pic>
        <p:sp>
          <p:nvSpPr>
            <p:cNvPr id="6154" name="Text Box 4"/>
            <p:cNvSpPr txBox="1">
              <a:spLocks noChangeAspect="1" noChangeArrowheads="1"/>
            </p:cNvSpPr>
            <p:nvPr/>
          </p:nvSpPr>
          <p:spPr bwMode="auto">
            <a:xfrm>
              <a:off x="336" y="2453"/>
              <a:ext cx="192" cy="214"/>
            </a:xfrm>
            <a:prstGeom prst="rect">
              <a:avLst/>
            </a:prstGeom>
            <a:solidFill>
              <a:srgbClr val="CCECFF"/>
            </a:solidFill>
            <a:ln w="9525">
              <a:noFill/>
              <a:miter lim="800000"/>
              <a:headEnd/>
              <a:tailEnd/>
            </a:ln>
          </p:spPr>
          <p:txBody>
            <a:bodyPr rIns="9144">
              <a:spAutoFit/>
            </a:bodyPr>
            <a:lstStyle/>
            <a:p>
              <a:pPr eaLnBrk="0" hangingPunct="0"/>
              <a:r>
                <a:rPr lang="en-US" sz="1800">
                  <a:latin typeface="Times"/>
                  <a:sym typeface="Symbol" pitchFamily="18" charset="2"/>
                </a:rPr>
                <a:t></a:t>
              </a:r>
              <a:endParaRPr lang="en-US" sz="1800">
                <a:latin typeface="Times"/>
              </a:endParaRPr>
            </a:p>
          </p:txBody>
        </p:sp>
      </p:grpSp>
      <p:sp>
        <p:nvSpPr>
          <p:cNvPr id="6147" name="Text Box 5"/>
          <p:cNvSpPr txBox="1">
            <a:spLocks noChangeArrowheads="1"/>
          </p:cNvSpPr>
          <p:nvPr/>
        </p:nvSpPr>
        <p:spPr bwMode="auto">
          <a:xfrm>
            <a:off x="2971800" y="228600"/>
            <a:ext cx="3222625" cy="549275"/>
          </a:xfrm>
          <a:prstGeom prst="rect">
            <a:avLst/>
          </a:prstGeom>
          <a:noFill/>
          <a:ln w="9525">
            <a:noFill/>
            <a:miter lim="800000"/>
            <a:headEnd/>
            <a:tailEnd/>
          </a:ln>
        </p:spPr>
        <p:txBody>
          <a:bodyPr wrap="none">
            <a:spAutoFit/>
          </a:bodyPr>
          <a:lstStyle/>
          <a:p>
            <a:pPr eaLnBrk="0" hangingPunct="0"/>
            <a:r>
              <a:rPr lang="en-US" sz="3000" b="1">
                <a:solidFill>
                  <a:schemeClr val="accent2"/>
                </a:solidFill>
                <a:latin typeface="Times"/>
              </a:rPr>
              <a:t>Pressure gradients</a:t>
            </a:r>
          </a:p>
        </p:txBody>
      </p:sp>
      <p:grpSp>
        <p:nvGrpSpPr>
          <p:cNvPr id="4" name="Group 6"/>
          <p:cNvGrpSpPr>
            <a:grpSpLocks/>
          </p:cNvGrpSpPr>
          <p:nvPr/>
        </p:nvGrpSpPr>
        <p:grpSpPr bwMode="auto">
          <a:xfrm>
            <a:off x="4495800" y="2286000"/>
            <a:ext cx="4699000" cy="4195763"/>
            <a:chOff x="2832" y="1440"/>
            <a:chExt cx="2960" cy="2643"/>
          </a:xfrm>
        </p:grpSpPr>
        <p:pic>
          <p:nvPicPr>
            <p:cNvPr id="6151" name="Picture 7" descr="1003b                                                          00064C94Chunga                         ABA78158:"/>
            <p:cNvPicPr>
              <a:picLocks noChangeAspect="1" noChangeArrowheads="1"/>
            </p:cNvPicPr>
            <p:nvPr/>
          </p:nvPicPr>
          <p:blipFill>
            <a:blip r:embed="rId4"/>
            <a:srcRect t="25436"/>
            <a:stretch>
              <a:fillRect/>
            </a:stretch>
          </p:blipFill>
          <p:spPr bwMode="auto">
            <a:xfrm>
              <a:off x="2832" y="1546"/>
              <a:ext cx="2866" cy="2537"/>
            </a:xfrm>
            <a:prstGeom prst="rect">
              <a:avLst/>
            </a:prstGeom>
            <a:noFill/>
            <a:ln w="9525">
              <a:noFill/>
              <a:miter lim="800000"/>
              <a:headEnd/>
              <a:tailEnd/>
            </a:ln>
          </p:spPr>
        </p:pic>
        <p:sp>
          <p:nvSpPr>
            <p:cNvPr id="6152" name="Rectangle 8"/>
            <p:cNvSpPr>
              <a:spLocks noChangeAspect="1" noChangeArrowheads="1"/>
            </p:cNvSpPr>
            <p:nvPr/>
          </p:nvSpPr>
          <p:spPr bwMode="auto">
            <a:xfrm>
              <a:off x="5347" y="1440"/>
              <a:ext cx="445" cy="370"/>
            </a:xfrm>
            <a:prstGeom prst="rect">
              <a:avLst/>
            </a:prstGeom>
            <a:solidFill>
              <a:schemeClr val="bg1"/>
            </a:solidFill>
            <a:ln w="9525">
              <a:noFill/>
              <a:miter lim="800000"/>
              <a:headEnd/>
              <a:tailEnd/>
            </a:ln>
          </p:spPr>
          <p:txBody>
            <a:bodyPr wrap="none" anchor="ctr"/>
            <a:lstStyle/>
            <a:p>
              <a:endParaRPr lang="ru-RU"/>
            </a:p>
          </p:txBody>
        </p:sp>
      </p:grpSp>
      <p:sp>
        <p:nvSpPr>
          <p:cNvPr id="6153" name="Text Box 9"/>
          <p:cNvSpPr txBox="1">
            <a:spLocks noChangeArrowheads="1"/>
          </p:cNvSpPr>
          <p:nvPr/>
        </p:nvSpPr>
        <p:spPr bwMode="auto">
          <a:xfrm>
            <a:off x="4648200" y="1387475"/>
            <a:ext cx="4049713" cy="822325"/>
          </a:xfrm>
          <a:prstGeom prst="rect">
            <a:avLst/>
          </a:prstGeom>
          <a:noFill/>
          <a:ln w="9525">
            <a:noFill/>
            <a:miter lim="800000"/>
            <a:headEnd/>
            <a:tailEnd/>
          </a:ln>
        </p:spPr>
        <p:txBody>
          <a:bodyPr wrap="none">
            <a:spAutoFit/>
          </a:bodyPr>
          <a:lstStyle/>
          <a:p>
            <a:pPr eaLnBrk="0" hangingPunct="0"/>
            <a:r>
              <a:rPr lang="en-US">
                <a:latin typeface="Times"/>
              </a:rPr>
              <a:t>Pressure difference affects flow</a:t>
            </a:r>
          </a:p>
          <a:p>
            <a:pPr eaLnBrk="0" hangingPunct="0"/>
            <a:r>
              <a:rPr lang="en-US">
                <a:latin typeface="Times"/>
              </a:rPr>
              <a:t>not absolute pressure</a:t>
            </a:r>
          </a:p>
        </p:txBody>
      </p:sp>
      <p:sp>
        <p:nvSpPr>
          <p:cNvPr id="6150" name="Text Box 10"/>
          <p:cNvSpPr txBox="1">
            <a:spLocks noChangeArrowheads="1"/>
          </p:cNvSpPr>
          <p:nvPr/>
        </p:nvSpPr>
        <p:spPr bwMode="auto">
          <a:xfrm>
            <a:off x="288925" y="6262688"/>
            <a:ext cx="2144713" cy="396875"/>
          </a:xfrm>
          <a:prstGeom prst="rect">
            <a:avLst/>
          </a:prstGeom>
          <a:noFill/>
          <a:ln w="9525">
            <a:noFill/>
            <a:miter lim="800000"/>
            <a:headEnd/>
            <a:tailEnd/>
          </a:ln>
        </p:spPr>
        <p:txBody>
          <a:bodyPr wrap="none">
            <a:spAutoFit/>
          </a:bodyPr>
          <a:lstStyle/>
          <a:p>
            <a:pPr eaLnBrk="0" hangingPunct="0"/>
            <a:r>
              <a:rPr lang="en-US" sz="2000" i="1">
                <a:latin typeface="Times"/>
              </a:rPr>
              <a:t>Sherwood Fig 10-3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499"/>
                                          </p:stCondLst>
                                        </p:cTn>
                                        <p:tgtEl>
                                          <p:spTgt spid="61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1026"/>
          <p:cNvSpPr txBox="1">
            <a:spLocks noChangeArrowheads="1"/>
          </p:cNvSpPr>
          <p:nvPr/>
        </p:nvSpPr>
        <p:spPr bwMode="auto">
          <a:xfrm>
            <a:off x="2286000" y="430213"/>
            <a:ext cx="4575175" cy="549275"/>
          </a:xfrm>
          <a:prstGeom prst="rect">
            <a:avLst/>
          </a:prstGeom>
          <a:noFill/>
          <a:ln w="9525">
            <a:noFill/>
            <a:miter lim="800000"/>
            <a:headEnd/>
            <a:tailEnd/>
          </a:ln>
        </p:spPr>
        <p:txBody>
          <a:bodyPr wrap="none">
            <a:spAutoFit/>
          </a:bodyPr>
          <a:lstStyle/>
          <a:p>
            <a:r>
              <a:rPr lang="en-US" sz="3000">
                <a:latin typeface="Comic Sans MS" pitchFamily="66" charset="0"/>
              </a:rPr>
              <a:t>Resistance to Blood Flow</a:t>
            </a:r>
          </a:p>
        </p:txBody>
      </p:sp>
      <p:sp>
        <p:nvSpPr>
          <p:cNvPr id="7190" name="Text Box 22"/>
          <p:cNvSpPr txBox="1">
            <a:spLocks noChangeArrowheads="1"/>
          </p:cNvSpPr>
          <p:nvPr/>
        </p:nvSpPr>
        <p:spPr bwMode="auto">
          <a:xfrm>
            <a:off x="3228975" y="1370013"/>
            <a:ext cx="3176588" cy="1373187"/>
          </a:xfrm>
          <a:prstGeom prst="rect">
            <a:avLst/>
          </a:prstGeom>
          <a:noFill/>
          <a:ln w="9525">
            <a:noFill/>
            <a:miter lim="800000"/>
            <a:headEnd/>
            <a:tailEnd/>
          </a:ln>
        </p:spPr>
        <p:txBody>
          <a:bodyPr wrap="none">
            <a:spAutoFit/>
          </a:bodyPr>
          <a:lstStyle/>
          <a:p>
            <a:pPr eaLnBrk="0" hangingPunct="0"/>
            <a:r>
              <a:rPr lang="en-US" sz="2800" dirty="0" err="1">
                <a:latin typeface="Arial" pitchFamily="34" charset="0"/>
              </a:rPr>
              <a:t>Poiseuille</a:t>
            </a:r>
            <a:r>
              <a:rPr lang="en-US" sz="2800" dirty="0">
                <a:latin typeface="Arial" pitchFamily="34" charset="0"/>
              </a:rPr>
              <a:t> equation</a:t>
            </a:r>
          </a:p>
          <a:p>
            <a:r>
              <a:rPr lang="en-US" dirty="0">
                <a:latin typeface="Arial" pitchFamily="34" charset="0"/>
              </a:rPr>
              <a:t>	R = </a:t>
            </a:r>
            <a:r>
              <a:rPr lang="en-US" sz="2800" u="sng" dirty="0">
                <a:latin typeface="Arial" pitchFamily="34" charset="0"/>
                <a:sym typeface="Symbol" pitchFamily="18" charset="2"/>
              </a:rPr>
              <a:t>8L</a:t>
            </a:r>
          </a:p>
          <a:p>
            <a:r>
              <a:rPr lang="en-US" sz="2800" dirty="0">
                <a:latin typeface="Arial" pitchFamily="34" charset="0"/>
                <a:sym typeface="Symbol" pitchFamily="18" charset="2"/>
              </a:rPr>
              <a:t>	       r</a:t>
            </a:r>
            <a:r>
              <a:rPr lang="en-US" sz="2800" baseline="30000" dirty="0">
                <a:latin typeface="Arial" pitchFamily="34" charset="0"/>
                <a:sym typeface="Symbol" pitchFamily="18" charset="2"/>
              </a:rPr>
              <a:t>4</a:t>
            </a:r>
          </a:p>
        </p:txBody>
      </p:sp>
      <p:sp>
        <p:nvSpPr>
          <p:cNvPr id="7191" name="Text Box 23"/>
          <p:cNvSpPr txBox="1">
            <a:spLocks noChangeArrowheads="1"/>
          </p:cNvSpPr>
          <p:nvPr/>
        </p:nvSpPr>
        <p:spPr bwMode="auto">
          <a:xfrm>
            <a:off x="457200" y="2847975"/>
            <a:ext cx="8526463" cy="1800225"/>
          </a:xfrm>
          <a:prstGeom prst="rect">
            <a:avLst/>
          </a:prstGeom>
          <a:noFill/>
          <a:ln w="9525">
            <a:noFill/>
            <a:miter lim="800000"/>
            <a:headEnd/>
            <a:tailEnd/>
          </a:ln>
        </p:spPr>
        <p:txBody>
          <a:bodyPr wrap="none">
            <a:spAutoFit/>
          </a:bodyPr>
          <a:lstStyle/>
          <a:p>
            <a:pPr>
              <a:buFont typeface="Symbol" pitchFamily="18" charset="2"/>
              <a:buNone/>
            </a:pPr>
            <a:r>
              <a:rPr lang="en-US" sz="2800">
                <a:latin typeface="Arial" pitchFamily="34" charset="0"/>
                <a:sym typeface="Symbol" pitchFamily="18" charset="2"/>
              </a:rPr>
              <a:t>R = resistance</a:t>
            </a:r>
          </a:p>
          <a:p>
            <a:pPr>
              <a:buFont typeface="Symbol" pitchFamily="18" charset="2"/>
              <a:buChar char="h"/>
            </a:pPr>
            <a:r>
              <a:rPr lang="en-US" sz="2800">
                <a:latin typeface="Arial" pitchFamily="34" charset="0"/>
                <a:sym typeface="Symbol" pitchFamily="18" charset="2"/>
              </a:rPr>
              <a:t> = viscosity of blood</a:t>
            </a:r>
          </a:p>
          <a:p>
            <a:pPr>
              <a:buFont typeface="Symbol" pitchFamily="18" charset="2"/>
              <a:buNone/>
            </a:pPr>
            <a:r>
              <a:rPr lang="en-US" sz="2800">
                <a:latin typeface="Arial" pitchFamily="34" charset="0"/>
                <a:sym typeface="Symbol" pitchFamily="18" charset="2"/>
              </a:rPr>
              <a:t>L = length of blood vessel</a:t>
            </a:r>
          </a:p>
          <a:p>
            <a:pPr>
              <a:buFont typeface="Symbol" pitchFamily="18" charset="2"/>
              <a:buNone/>
            </a:pPr>
            <a:r>
              <a:rPr lang="en-US" sz="2800">
                <a:latin typeface="Arial" pitchFamily="34" charset="0"/>
                <a:sym typeface="Symbol" pitchFamily="18" charset="2"/>
              </a:rPr>
              <a:t>r</a:t>
            </a:r>
            <a:r>
              <a:rPr lang="en-US" sz="2800" baseline="30000">
                <a:latin typeface="Arial" pitchFamily="34" charset="0"/>
                <a:sym typeface="Symbol" pitchFamily="18" charset="2"/>
              </a:rPr>
              <a:t>4</a:t>
            </a:r>
            <a:r>
              <a:rPr lang="en-US" sz="2800">
                <a:latin typeface="Arial" pitchFamily="34" charset="0"/>
                <a:sym typeface="Symbol" pitchFamily="18" charset="2"/>
              </a:rPr>
              <a:t>  = radius of blood vessel raised to the fourth power</a:t>
            </a:r>
          </a:p>
        </p:txBody>
      </p:sp>
      <p:sp>
        <p:nvSpPr>
          <p:cNvPr id="7173" name="Text Box 1030"/>
          <p:cNvSpPr txBox="1">
            <a:spLocks noChangeArrowheads="1"/>
          </p:cNvSpPr>
          <p:nvPr/>
        </p:nvSpPr>
        <p:spPr bwMode="auto">
          <a:xfrm>
            <a:off x="1600200" y="5045075"/>
            <a:ext cx="5867400" cy="822325"/>
          </a:xfrm>
          <a:prstGeom prst="rect">
            <a:avLst/>
          </a:prstGeom>
          <a:noFill/>
          <a:ln w="9525">
            <a:noFill/>
            <a:miter lim="800000"/>
            <a:headEnd/>
            <a:tailEnd/>
          </a:ln>
        </p:spPr>
        <p:txBody>
          <a:bodyPr>
            <a:spAutoFit/>
          </a:bodyPr>
          <a:lstStyle/>
          <a:p>
            <a:r>
              <a:rPr lang="en-US">
                <a:solidFill>
                  <a:srgbClr val="000099"/>
                </a:solidFill>
                <a:latin typeface="Comic Sans MS" pitchFamily="66" charset="0"/>
              </a:rPr>
              <a:t>If radius decreases by one half, resistance increases by 16-fold (= 2</a:t>
            </a:r>
            <a:r>
              <a:rPr lang="en-US" baseline="30000">
                <a:solidFill>
                  <a:srgbClr val="000099"/>
                </a:solidFill>
                <a:latin typeface="Comic Sans MS" pitchFamily="66" charset="0"/>
              </a:rPr>
              <a:t>4</a:t>
            </a:r>
            <a:r>
              <a:rPr lang="en-US">
                <a:solidFill>
                  <a:srgbClr val="000099"/>
                </a:solidFill>
                <a:latin typeface="Comic Sans MS" pitchFamily="66" charset="0"/>
              </a:rPr>
              <a:t>)!!!</a:t>
            </a:r>
          </a:p>
        </p:txBody>
      </p:sp>
      <p:sp>
        <p:nvSpPr>
          <p:cNvPr id="7174" name="Text Box 1031"/>
          <p:cNvSpPr txBox="1">
            <a:spLocks noChangeArrowheads="1"/>
          </p:cNvSpPr>
          <p:nvPr/>
        </p:nvSpPr>
        <p:spPr bwMode="auto">
          <a:xfrm>
            <a:off x="212725" y="6232525"/>
            <a:ext cx="1990725" cy="519113"/>
          </a:xfrm>
          <a:prstGeom prst="rect">
            <a:avLst/>
          </a:prstGeom>
          <a:noFill/>
          <a:ln w="9525">
            <a:noFill/>
            <a:miter lim="800000"/>
            <a:headEnd/>
            <a:tailEnd/>
          </a:ln>
        </p:spPr>
        <p:txBody>
          <a:bodyPr wrap="none">
            <a:spAutoFit/>
          </a:bodyPr>
          <a:lstStyle/>
          <a:p>
            <a:r>
              <a:rPr lang="en-US" sz="2800">
                <a:latin typeface="Arial" pitchFamily="34" charset="0"/>
                <a:sym typeface="Symbol" pitchFamily="18" charset="2"/>
              </a:rPr>
              <a:t>(r</a:t>
            </a:r>
            <a:r>
              <a:rPr lang="en-US" sz="2800" baseline="30000">
                <a:latin typeface="Arial" pitchFamily="34" charset="0"/>
                <a:sym typeface="Symbol" pitchFamily="18" charset="2"/>
              </a:rPr>
              <a:t>4</a:t>
            </a:r>
            <a:r>
              <a:rPr lang="en-US" sz="2800">
                <a:latin typeface="Arial" pitchFamily="34" charset="0"/>
                <a:sym typeface="Symbol" pitchFamily="18" charset="2"/>
              </a:rPr>
              <a:t> = area)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190"/>
                                        </p:tgtEl>
                                        <p:attrNameLst>
                                          <p:attrName>style.visibility</p:attrName>
                                        </p:attrNameLst>
                                      </p:cBhvr>
                                      <p:to>
                                        <p:strVal val="visible"/>
                                      </p:to>
                                    </p:set>
                                    <p:animEffect transition="in" filter="dissolve">
                                      <p:cBhvr>
                                        <p:cTn id="7" dur="500"/>
                                        <p:tgtEl>
                                          <p:spTgt spid="7190"/>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7191"/>
                                        </p:tgtEl>
                                        <p:attrNameLst>
                                          <p:attrName>style.visibility</p:attrName>
                                        </p:attrNameLst>
                                      </p:cBhvr>
                                      <p:to>
                                        <p:strVal val="visible"/>
                                      </p:to>
                                    </p:set>
                                    <p:animEffect transition="in" filter="dissolve">
                                      <p:cBhvr>
                                        <p:cTn id="11" dur="500"/>
                                        <p:tgtEl>
                                          <p:spTgt spid="71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90" grpId="0" autoUpdateAnimBg="0"/>
      <p:bldP spid="7191"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1004                                                           00064C94Chunga                         ABA78158:"/>
          <p:cNvPicPr>
            <a:picLocks noChangeAspect="1" noChangeArrowheads="1"/>
          </p:cNvPicPr>
          <p:nvPr/>
        </p:nvPicPr>
        <p:blipFill>
          <a:blip r:embed="rId3"/>
          <a:srcRect t="2040" b="8064"/>
          <a:stretch>
            <a:fillRect/>
          </a:stretch>
        </p:blipFill>
        <p:spPr bwMode="auto">
          <a:xfrm>
            <a:off x="1752600" y="590550"/>
            <a:ext cx="5008563" cy="5734050"/>
          </a:xfrm>
          <a:prstGeom prst="rect">
            <a:avLst/>
          </a:prstGeom>
          <a:noFill/>
          <a:ln w="9525">
            <a:noFill/>
            <a:miter lim="800000"/>
            <a:headEnd/>
            <a:tailEnd/>
          </a:ln>
        </p:spPr>
      </p:pic>
      <p:sp>
        <p:nvSpPr>
          <p:cNvPr id="8195" name="Text Box 3"/>
          <p:cNvSpPr txBox="1">
            <a:spLocks noChangeArrowheads="1"/>
          </p:cNvSpPr>
          <p:nvPr/>
        </p:nvSpPr>
        <p:spPr bwMode="auto">
          <a:xfrm>
            <a:off x="1506538" y="66675"/>
            <a:ext cx="6189662" cy="549275"/>
          </a:xfrm>
          <a:prstGeom prst="rect">
            <a:avLst/>
          </a:prstGeom>
          <a:noFill/>
          <a:ln w="9525">
            <a:noFill/>
            <a:miter lim="800000"/>
            <a:headEnd/>
            <a:tailEnd/>
          </a:ln>
        </p:spPr>
        <p:txBody>
          <a:bodyPr wrap="none">
            <a:spAutoFit/>
          </a:bodyPr>
          <a:lstStyle/>
          <a:p>
            <a:pPr eaLnBrk="0" hangingPunct="0"/>
            <a:r>
              <a:rPr lang="en-US" sz="3000" b="1">
                <a:solidFill>
                  <a:schemeClr val="accent2"/>
                </a:solidFill>
                <a:latin typeface="Times"/>
              </a:rPr>
              <a:t>Radius profoundly affects blood flow</a:t>
            </a:r>
          </a:p>
        </p:txBody>
      </p:sp>
      <p:sp>
        <p:nvSpPr>
          <p:cNvPr id="8196" name="Text Box 5"/>
          <p:cNvSpPr txBox="1">
            <a:spLocks noChangeArrowheads="1"/>
          </p:cNvSpPr>
          <p:nvPr/>
        </p:nvSpPr>
        <p:spPr bwMode="auto">
          <a:xfrm>
            <a:off x="76200" y="6384925"/>
            <a:ext cx="2144713" cy="396875"/>
          </a:xfrm>
          <a:prstGeom prst="rect">
            <a:avLst/>
          </a:prstGeom>
          <a:noFill/>
          <a:ln w="9525">
            <a:noFill/>
            <a:miter lim="800000"/>
            <a:headEnd/>
            <a:tailEnd/>
          </a:ln>
        </p:spPr>
        <p:txBody>
          <a:bodyPr wrap="none">
            <a:spAutoFit/>
          </a:bodyPr>
          <a:lstStyle/>
          <a:p>
            <a:pPr eaLnBrk="0" hangingPunct="0"/>
            <a:r>
              <a:rPr lang="en-US" sz="2000" i="1">
                <a:latin typeface="Times"/>
              </a:rPr>
              <a:t>Sherwood Fig 10-4</a:t>
            </a:r>
          </a:p>
        </p:txBody>
      </p:sp>
      <p:sp>
        <p:nvSpPr>
          <p:cNvPr id="8197" name="Text Box 5"/>
          <p:cNvSpPr txBox="1">
            <a:spLocks noChangeArrowheads="1"/>
          </p:cNvSpPr>
          <p:nvPr/>
        </p:nvSpPr>
        <p:spPr bwMode="auto">
          <a:xfrm>
            <a:off x="7237833" y="4009965"/>
            <a:ext cx="1371600" cy="1797050"/>
          </a:xfrm>
          <a:prstGeom prst="rect">
            <a:avLst/>
          </a:prstGeom>
          <a:noFill/>
          <a:ln w="9525">
            <a:noFill/>
            <a:miter lim="800000"/>
            <a:headEnd/>
            <a:tailEnd/>
          </a:ln>
        </p:spPr>
        <p:txBody>
          <a:bodyPr wrap="none">
            <a:spAutoFit/>
          </a:bodyPr>
          <a:lstStyle/>
          <a:p>
            <a:r>
              <a:rPr lang="en-US" dirty="0"/>
              <a:t>R~ 1/r</a:t>
            </a:r>
            <a:r>
              <a:rPr lang="en-US" baseline="30000" dirty="0"/>
              <a:t>4</a:t>
            </a:r>
          </a:p>
          <a:p>
            <a:endParaRPr lang="en-US" dirty="0"/>
          </a:p>
          <a:p>
            <a:r>
              <a:rPr lang="en-US" dirty="0"/>
              <a:t>Q = </a:t>
            </a:r>
            <a:r>
              <a:rPr lang="en-US" dirty="0">
                <a:sym typeface="Symbol" pitchFamily="18" charset="2"/>
              </a:rPr>
              <a:t></a:t>
            </a:r>
            <a:r>
              <a:rPr lang="en-US" dirty="0"/>
              <a:t>P/R</a:t>
            </a:r>
          </a:p>
          <a:p>
            <a:endParaRPr lang="en-US" baseline="30000" dirty="0"/>
          </a:p>
          <a:p>
            <a:r>
              <a:rPr lang="en-US" dirty="0"/>
              <a:t>Flow ~ r</a:t>
            </a:r>
            <a:r>
              <a:rPr lang="en-US" baseline="30000" dirty="0"/>
              <a:t>4</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Box 1"/>
          <p:cNvSpPr txBox="1">
            <a:spLocks noChangeArrowheads="1"/>
          </p:cNvSpPr>
          <p:nvPr/>
        </p:nvSpPr>
        <p:spPr bwMode="auto">
          <a:xfrm>
            <a:off x="2209800" y="4498975"/>
            <a:ext cx="5184775" cy="2282825"/>
          </a:xfrm>
          <a:prstGeom prst="rect">
            <a:avLst/>
          </a:prstGeom>
          <a:noFill/>
          <a:ln w="9525">
            <a:noFill/>
            <a:miter lim="800000"/>
            <a:headEnd/>
            <a:tailEnd/>
          </a:ln>
        </p:spPr>
        <p:txBody>
          <a:bodyPr wrap="none">
            <a:spAutoFit/>
          </a:bodyPr>
          <a:lstStyle/>
          <a:p>
            <a:r>
              <a:rPr lang="en-US">
                <a:latin typeface="Arial" pitchFamily="34" charset="0"/>
              </a:rPr>
              <a:t>Velocity of Blood Flow</a:t>
            </a:r>
          </a:p>
          <a:p>
            <a:r>
              <a:rPr lang="en-US">
                <a:latin typeface="Arial" pitchFamily="34" charset="0"/>
              </a:rPr>
              <a:t>		v = Q/A</a:t>
            </a:r>
          </a:p>
          <a:p>
            <a:endParaRPr lang="en-US">
              <a:latin typeface="Arial" pitchFamily="34" charset="0"/>
            </a:endParaRPr>
          </a:p>
          <a:p>
            <a:r>
              <a:rPr lang="en-US">
                <a:latin typeface="Arial" pitchFamily="34" charset="0"/>
              </a:rPr>
              <a:t>	v = velocity of flow (cm/sec)</a:t>
            </a:r>
          </a:p>
          <a:p>
            <a:r>
              <a:rPr lang="en-US">
                <a:latin typeface="Arial" pitchFamily="34" charset="0"/>
              </a:rPr>
              <a:t>	Q = flow (ml/sec)</a:t>
            </a:r>
          </a:p>
          <a:p>
            <a:r>
              <a:rPr lang="en-US">
                <a:latin typeface="Arial" pitchFamily="34" charset="0"/>
              </a:rPr>
              <a:t>	A = cross-sectional area (cm</a:t>
            </a:r>
            <a:r>
              <a:rPr lang="en-US" baseline="30000">
                <a:latin typeface="Arial" pitchFamily="34" charset="0"/>
              </a:rPr>
              <a:t>2</a:t>
            </a:r>
            <a:r>
              <a:rPr lang="en-US">
                <a:latin typeface="Arial" pitchFamily="34" charset="0"/>
              </a:rPr>
              <a:t>)</a:t>
            </a:r>
          </a:p>
        </p:txBody>
      </p:sp>
      <p:pic>
        <p:nvPicPr>
          <p:cNvPr id="11267" name="Picture 1027" descr="d:\SCContent\9781416023203\graphics\fullsize\S23203-004-f004.jpg"/>
          <p:cNvPicPr>
            <a:picLocks noChangeAspect="1" noChangeArrowheads="1"/>
          </p:cNvPicPr>
          <p:nvPr/>
        </p:nvPicPr>
        <p:blipFill>
          <a:blip r:embed="rId3"/>
          <a:srcRect l="1709" t="6749" r="3419" b="10571"/>
          <a:stretch>
            <a:fillRect/>
          </a:stretch>
        </p:blipFill>
        <p:spPr bwMode="auto">
          <a:xfrm>
            <a:off x="228600" y="228600"/>
            <a:ext cx="8763000" cy="3868738"/>
          </a:xfrm>
          <a:prstGeom prst="rect">
            <a:avLst/>
          </a:prstGeom>
          <a:noFill/>
          <a:ln w="9525">
            <a:noFill/>
            <a:miter lim="800000"/>
            <a:headEnd/>
            <a:tailEnd/>
          </a:ln>
        </p:spPr>
      </p:pic>
      <p:sp>
        <p:nvSpPr>
          <p:cNvPr id="11268" name="Text Box 1028"/>
          <p:cNvSpPr txBox="1">
            <a:spLocks noChangeArrowheads="1"/>
          </p:cNvSpPr>
          <p:nvPr/>
        </p:nvSpPr>
        <p:spPr bwMode="auto">
          <a:xfrm>
            <a:off x="212725" y="6338888"/>
            <a:ext cx="1946275" cy="396875"/>
          </a:xfrm>
          <a:prstGeom prst="rect">
            <a:avLst/>
          </a:prstGeom>
          <a:noFill/>
          <a:ln w="9525">
            <a:noFill/>
            <a:miter lim="800000"/>
            <a:headEnd/>
            <a:tailEnd/>
          </a:ln>
        </p:spPr>
        <p:txBody>
          <a:bodyPr wrap="none">
            <a:spAutoFit/>
          </a:bodyPr>
          <a:lstStyle/>
          <a:p>
            <a:r>
              <a:rPr lang="en-US" sz="2000" i="1"/>
              <a:t>Costanzo Fig 4-4</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ижний колонтитул 4"/>
          <p:cNvSpPr>
            <a:spLocks noGrp="1"/>
          </p:cNvSpPr>
          <p:nvPr>
            <p:ph type="ftr" sz="quarter" idx="11"/>
          </p:nvPr>
        </p:nvSpPr>
        <p:spPr/>
        <p:txBody>
          <a:bodyPr/>
          <a:lstStyle/>
          <a:p>
            <a:r>
              <a:rPr lang="en-US"/>
              <a:t>Copyright 2009, John Wiley &amp; Sons, Inc.</a:t>
            </a:r>
          </a:p>
        </p:txBody>
      </p:sp>
      <p:sp>
        <p:nvSpPr>
          <p:cNvPr id="187394" name="Rectangle 2"/>
          <p:cNvSpPr>
            <a:spLocks noGrp="1" noChangeArrowheads="1"/>
          </p:cNvSpPr>
          <p:nvPr>
            <p:ph type="title"/>
          </p:nvPr>
        </p:nvSpPr>
        <p:spPr/>
        <p:txBody>
          <a:bodyPr/>
          <a:lstStyle/>
          <a:p>
            <a:r>
              <a:rPr lang="en-US" sz="3800"/>
              <a:t>Velocity of blood flow</a:t>
            </a:r>
            <a:br>
              <a:rPr lang="en-US" sz="3800"/>
            </a:br>
            <a:endParaRPr lang="en-US" sz="3800"/>
          </a:p>
        </p:txBody>
      </p:sp>
      <p:sp>
        <p:nvSpPr>
          <p:cNvPr id="187395" name="Rectangle 3"/>
          <p:cNvSpPr>
            <a:spLocks noGrp="1" noChangeArrowheads="1"/>
          </p:cNvSpPr>
          <p:nvPr>
            <p:ph type="body" idx="1"/>
          </p:nvPr>
        </p:nvSpPr>
        <p:spPr/>
        <p:txBody>
          <a:bodyPr/>
          <a:lstStyle/>
          <a:p>
            <a:pPr lvl="1">
              <a:lnSpc>
                <a:spcPct val="90000"/>
              </a:lnSpc>
            </a:pPr>
            <a:r>
              <a:rPr lang="en-US"/>
              <a:t>Speed in cm/sec in inversely related to cross-sectional area</a:t>
            </a:r>
          </a:p>
          <a:p>
            <a:pPr lvl="1">
              <a:lnSpc>
                <a:spcPct val="90000"/>
              </a:lnSpc>
            </a:pPr>
            <a:r>
              <a:rPr lang="en-US"/>
              <a:t>Velocity is slowest where total cross sectional area is greatest</a:t>
            </a:r>
          </a:p>
          <a:p>
            <a:pPr lvl="1">
              <a:lnSpc>
                <a:spcPct val="90000"/>
              </a:lnSpc>
            </a:pPr>
            <a:r>
              <a:rPr lang="en-US"/>
              <a:t>Blood flow becomes slower farther from the heart</a:t>
            </a:r>
          </a:p>
          <a:p>
            <a:pPr lvl="1">
              <a:lnSpc>
                <a:spcPct val="90000"/>
              </a:lnSpc>
            </a:pPr>
            <a:r>
              <a:rPr lang="en-US"/>
              <a:t>Slowest in capillaries</a:t>
            </a:r>
          </a:p>
          <a:p>
            <a:pPr lvl="1">
              <a:lnSpc>
                <a:spcPct val="90000"/>
              </a:lnSpc>
            </a:pPr>
            <a:r>
              <a:rPr lang="en-US"/>
              <a:t>Aids in exchange</a:t>
            </a:r>
          </a:p>
          <a:p>
            <a:pPr lvl="1">
              <a:lnSpc>
                <a:spcPct val="90000"/>
              </a:lnSpc>
            </a:pPr>
            <a:r>
              <a:rPr lang="en-US"/>
              <a:t>Circulation time – time required for a drop of blood to pass from right atrium, through pulmonary and systemic circulation and back to right atrium</a:t>
            </a:r>
          </a:p>
          <a:p>
            <a:pPr lvl="2">
              <a:lnSpc>
                <a:spcPct val="90000"/>
              </a:lnSpc>
            </a:pPr>
            <a:r>
              <a:rPr lang="en-US" sz="2400"/>
              <a:t>Normally 1 minute at rest</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ижний колонтитул 4"/>
          <p:cNvSpPr>
            <a:spLocks noGrp="1"/>
          </p:cNvSpPr>
          <p:nvPr>
            <p:ph type="ftr" sz="quarter" idx="11"/>
          </p:nvPr>
        </p:nvSpPr>
        <p:spPr/>
        <p:txBody>
          <a:bodyPr/>
          <a:lstStyle/>
          <a:p>
            <a:r>
              <a:rPr lang="en-US"/>
              <a:t>Copyright 2009, John Wiley &amp; Sons, Inc.</a:t>
            </a:r>
          </a:p>
        </p:txBody>
      </p:sp>
      <p:sp>
        <p:nvSpPr>
          <p:cNvPr id="190466" name="Rectangle 2"/>
          <p:cNvSpPr>
            <a:spLocks noGrp="1" noChangeArrowheads="1"/>
          </p:cNvSpPr>
          <p:nvPr>
            <p:ph type="title"/>
          </p:nvPr>
        </p:nvSpPr>
        <p:spPr/>
        <p:txBody>
          <a:bodyPr/>
          <a:lstStyle/>
          <a:p>
            <a:r>
              <a:rPr lang="en-US" sz="3200"/>
              <a:t>Relationship between Velocity of Blood Flow and Total Cross-sectioned area in Different Types of Blood Vessels</a:t>
            </a:r>
          </a:p>
        </p:txBody>
      </p:sp>
      <p:pic>
        <p:nvPicPr>
          <p:cNvPr id="190469" name="Picture 5" descr="21_11"/>
          <p:cNvPicPr>
            <a:picLocks noChangeAspect="1" noChangeArrowheads="1"/>
          </p:cNvPicPr>
          <p:nvPr/>
        </p:nvPicPr>
        <p:blipFill>
          <a:blip r:embed="rId2" cstate="print"/>
          <a:srcRect/>
          <a:stretch>
            <a:fillRect/>
          </a:stretch>
        </p:blipFill>
        <p:spPr bwMode="auto">
          <a:xfrm>
            <a:off x="2282825" y="1770063"/>
            <a:ext cx="4573588" cy="4318000"/>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2279650" y="133350"/>
            <a:ext cx="4587875" cy="488950"/>
          </a:xfrm>
          <a:prstGeom prst="rect">
            <a:avLst/>
          </a:prstGeom>
          <a:noFill/>
          <a:ln w="9525">
            <a:noFill/>
            <a:miter lim="800000"/>
            <a:headEnd/>
            <a:tailEnd/>
          </a:ln>
        </p:spPr>
        <p:txBody>
          <a:bodyPr wrap="none">
            <a:spAutoFit/>
          </a:bodyPr>
          <a:lstStyle/>
          <a:p>
            <a:r>
              <a:rPr lang="en-US" sz="2600">
                <a:latin typeface="Comic Sans MS" pitchFamily="66" charset="0"/>
              </a:rPr>
              <a:t>Laminar flow and Turbulence</a:t>
            </a:r>
          </a:p>
        </p:txBody>
      </p:sp>
      <p:pic>
        <p:nvPicPr>
          <p:cNvPr id="13315" name="Picture 3" descr="d:\SCContent\9781416023203\graphics\fullsize\S23203-004-f006.jpg"/>
          <p:cNvPicPr>
            <a:picLocks noChangeAspect="1" noChangeArrowheads="1"/>
          </p:cNvPicPr>
          <p:nvPr/>
        </p:nvPicPr>
        <p:blipFill>
          <a:blip r:embed="rId3"/>
          <a:srcRect l="1596" t="1785" r="3391" b="8530"/>
          <a:stretch>
            <a:fillRect/>
          </a:stretch>
        </p:blipFill>
        <p:spPr bwMode="auto">
          <a:xfrm>
            <a:off x="457200" y="685800"/>
            <a:ext cx="4498975" cy="4270375"/>
          </a:xfrm>
          <a:prstGeom prst="rect">
            <a:avLst/>
          </a:prstGeom>
          <a:noFill/>
          <a:ln w="9525">
            <a:noFill/>
            <a:miter lim="800000"/>
            <a:headEnd/>
            <a:tailEnd/>
          </a:ln>
        </p:spPr>
      </p:pic>
      <p:sp>
        <p:nvSpPr>
          <p:cNvPr id="13316" name="Text Box 4"/>
          <p:cNvSpPr txBox="1">
            <a:spLocks noChangeArrowheads="1"/>
          </p:cNvSpPr>
          <p:nvPr/>
        </p:nvSpPr>
        <p:spPr bwMode="auto">
          <a:xfrm>
            <a:off x="5486400" y="1066800"/>
            <a:ext cx="3429000" cy="1917700"/>
          </a:xfrm>
          <a:prstGeom prst="rect">
            <a:avLst/>
          </a:prstGeom>
          <a:noFill/>
          <a:ln w="9525">
            <a:noFill/>
            <a:miter lim="800000"/>
            <a:headEnd/>
            <a:tailEnd/>
          </a:ln>
        </p:spPr>
        <p:txBody>
          <a:bodyPr>
            <a:spAutoFit/>
          </a:bodyPr>
          <a:lstStyle/>
          <a:p>
            <a:r>
              <a:rPr lang="en-US">
                <a:latin typeface="Arial" pitchFamily="34" charset="0"/>
              </a:rPr>
              <a:t>Laminar flow is parabolic, highest velocity in center (least resistance), lowest adjacent to vessel walls</a:t>
            </a:r>
          </a:p>
        </p:txBody>
      </p:sp>
      <p:sp>
        <p:nvSpPr>
          <p:cNvPr id="13317" name="Text Box 5"/>
          <p:cNvSpPr txBox="1">
            <a:spLocks noChangeArrowheads="1"/>
          </p:cNvSpPr>
          <p:nvPr/>
        </p:nvSpPr>
        <p:spPr bwMode="auto">
          <a:xfrm>
            <a:off x="5486400" y="3492500"/>
            <a:ext cx="3429000" cy="2282825"/>
          </a:xfrm>
          <a:prstGeom prst="rect">
            <a:avLst/>
          </a:prstGeom>
          <a:noFill/>
          <a:ln w="9525">
            <a:noFill/>
            <a:miter lim="800000"/>
            <a:headEnd/>
            <a:tailEnd/>
          </a:ln>
        </p:spPr>
        <p:txBody>
          <a:bodyPr>
            <a:spAutoFit/>
          </a:bodyPr>
          <a:lstStyle/>
          <a:p>
            <a:r>
              <a:rPr lang="en-US">
                <a:latin typeface="Arial" pitchFamily="34" charset="0"/>
              </a:rPr>
              <a:t>Turbulent flow is disoriented, no longer parabolic, energy wasted, thus more pressure required to drive blood flow.</a:t>
            </a:r>
          </a:p>
        </p:txBody>
      </p:sp>
      <p:sp>
        <p:nvSpPr>
          <p:cNvPr id="13318" name="Text Box 6"/>
          <p:cNvSpPr txBox="1">
            <a:spLocks noChangeArrowheads="1"/>
          </p:cNvSpPr>
          <p:nvPr/>
        </p:nvSpPr>
        <p:spPr bwMode="auto">
          <a:xfrm>
            <a:off x="2041525" y="2560638"/>
            <a:ext cx="896938" cy="457200"/>
          </a:xfrm>
          <a:prstGeom prst="rect">
            <a:avLst/>
          </a:prstGeom>
          <a:noFill/>
          <a:ln w="9525">
            <a:noFill/>
            <a:miter lim="800000"/>
            <a:headEnd/>
            <a:tailEnd/>
          </a:ln>
        </p:spPr>
        <p:txBody>
          <a:bodyPr wrap="none">
            <a:spAutoFit/>
          </a:bodyPr>
          <a:lstStyle/>
          <a:p>
            <a:r>
              <a:rPr lang="en-US">
                <a:latin typeface="Comic Sans MS" pitchFamily="66" charset="0"/>
              </a:rPr>
              <a:t>quiet</a:t>
            </a:r>
          </a:p>
        </p:txBody>
      </p:sp>
      <p:sp>
        <p:nvSpPr>
          <p:cNvPr id="13319" name="Text Box 7"/>
          <p:cNvSpPr txBox="1">
            <a:spLocks noChangeArrowheads="1"/>
          </p:cNvSpPr>
          <p:nvPr/>
        </p:nvSpPr>
        <p:spPr bwMode="auto">
          <a:xfrm>
            <a:off x="2032000" y="5029200"/>
            <a:ext cx="896938" cy="457200"/>
          </a:xfrm>
          <a:prstGeom prst="rect">
            <a:avLst/>
          </a:prstGeom>
          <a:noFill/>
          <a:ln w="9525">
            <a:noFill/>
            <a:miter lim="800000"/>
            <a:headEnd/>
            <a:tailEnd/>
          </a:ln>
        </p:spPr>
        <p:txBody>
          <a:bodyPr wrap="none">
            <a:spAutoFit/>
          </a:bodyPr>
          <a:lstStyle/>
          <a:p>
            <a:r>
              <a:rPr lang="en-US">
                <a:latin typeface="Comic Sans MS" pitchFamily="66" charset="0"/>
              </a:rPr>
              <a:t>noisy</a:t>
            </a:r>
          </a:p>
        </p:txBody>
      </p:sp>
      <p:sp>
        <p:nvSpPr>
          <p:cNvPr id="13320" name="Text Box 8"/>
          <p:cNvSpPr txBox="1">
            <a:spLocks noChangeArrowheads="1"/>
          </p:cNvSpPr>
          <p:nvPr/>
        </p:nvSpPr>
        <p:spPr bwMode="auto">
          <a:xfrm>
            <a:off x="212725" y="6338888"/>
            <a:ext cx="1946275" cy="396875"/>
          </a:xfrm>
          <a:prstGeom prst="rect">
            <a:avLst/>
          </a:prstGeom>
          <a:noFill/>
          <a:ln w="9525">
            <a:noFill/>
            <a:miter lim="800000"/>
            <a:headEnd/>
            <a:tailEnd/>
          </a:ln>
        </p:spPr>
        <p:txBody>
          <a:bodyPr wrap="none">
            <a:spAutoFit/>
          </a:bodyPr>
          <a:lstStyle/>
          <a:p>
            <a:r>
              <a:rPr lang="en-US" sz="2000" i="1"/>
              <a:t>Costanzo Fig 4-6</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My Documents\DOCUMENT\TEACH\Images\Ganong-30-8.jpg"/>
          <p:cNvPicPr>
            <a:picLocks noChangeAspect="1" noChangeArrowheads="1"/>
          </p:cNvPicPr>
          <p:nvPr/>
        </p:nvPicPr>
        <p:blipFill>
          <a:blip r:embed="rId3"/>
          <a:srcRect l="50639" t="3351" r="3949" b="88591"/>
          <a:stretch>
            <a:fillRect/>
          </a:stretch>
        </p:blipFill>
        <p:spPr bwMode="auto">
          <a:xfrm>
            <a:off x="1143000" y="1905000"/>
            <a:ext cx="6477000" cy="1524000"/>
          </a:xfrm>
          <a:prstGeom prst="rect">
            <a:avLst/>
          </a:prstGeom>
          <a:noFill/>
          <a:ln w="9525">
            <a:noFill/>
            <a:miter lim="800000"/>
            <a:headEnd/>
            <a:tailEnd/>
          </a:ln>
        </p:spPr>
      </p:pic>
      <p:sp>
        <p:nvSpPr>
          <p:cNvPr id="14339" name="Text Box 3"/>
          <p:cNvSpPr txBox="1">
            <a:spLocks noChangeArrowheads="1"/>
          </p:cNvSpPr>
          <p:nvPr/>
        </p:nvSpPr>
        <p:spPr bwMode="auto">
          <a:xfrm>
            <a:off x="152400" y="6338888"/>
            <a:ext cx="2073275" cy="396875"/>
          </a:xfrm>
          <a:prstGeom prst="rect">
            <a:avLst/>
          </a:prstGeom>
          <a:noFill/>
          <a:ln w="9525">
            <a:noFill/>
            <a:miter lim="800000"/>
            <a:headEnd/>
            <a:tailEnd/>
          </a:ln>
        </p:spPr>
        <p:txBody>
          <a:bodyPr>
            <a:spAutoFit/>
          </a:bodyPr>
          <a:lstStyle/>
          <a:p>
            <a:pPr eaLnBrk="0" hangingPunct="0"/>
            <a:r>
              <a:rPr lang="en-US" sz="2000" i="1">
                <a:latin typeface="Times"/>
              </a:rPr>
              <a:t>Ganong Fig 30-8</a:t>
            </a:r>
          </a:p>
        </p:txBody>
      </p:sp>
      <p:sp>
        <p:nvSpPr>
          <p:cNvPr id="97284" name="Text Box 4"/>
          <p:cNvSpPr txBox="1">
            <a:spLocks noChangeArrowheads="1"/>
          </p:cNvSpPr>
          <p:nvPr/>
        </p:nvSpPr>
        <p:spPr bwMode="auto">
          <a:xfrm>
            <a:off x="1295400" y="76200"/>
            <a:ext cx="6157913" cy="549275"/>
          </a:xfrm>
          <a:prstGeom prst="rect">
            <a:avLst/>
          </a:prstGeom>
          <a:noFill/>
          <a:ln w="9525">
            <a:noFill/>
            <a:miter lim="800000"/>
            <a:headEnd/>
            <a:tailEnd/>
          </a:ln>
        </p:spPr>
        <p:txBody>
          <a:bodyPr wrap="none">
            <a:spAutoFit/>
          </a:bodyPr>
          <a:lstStyle/>
          <a:p>
            <a:pPr eaLnBrk="0" hangingPunct="0"/>
            <a:r>
              <a:rPr lang="en-US" sz="2800" b="1">
                <a:latin typeface="Times"/>
              </a:rPr>
              <a:t>Turbulence is  </a:t>
            </a:r>
            <a:r>
              <a:rPr lang="en-US" sz="3000" b="1">
                <a:latin typeface="Times"/>
                <a:sym typeface="Symbol" pitchFamily="18" charset="2"/>
              </a:rPr>
              <a:t></a:t>
            </a:r>
            <a:r>
              <a:rPr lang="en-US" sz="2800" b="1">
                <a:latin typeface="Times"/>
                <a:sym typeface="Symbol" pitchFamily="18" charset="2"/>
              </a:rPr>
              <a:t>	velocity of blood flow</a:t>
            </a:r>
          </a:p>
        </p:txBody>
      </p:sp>
      <p:sp>
        <p:nvSpPr>
          <p:cNvPr id="97285" name="Text Box 5"/>
          <p:cNvSpPr txBox="1">
            <a:spLocks noChangeArrowheads="1"/>
          </p:cNvSpPr>
          <p:nvPr/>
        </p:nvSpPr>
        <p:spPr bwMode="auto">
          <a:xfrm>
            <a:off x="4038600" y="547688"/>
            <a:ext cx="3827463" cy="519112"/>
          </a:xfrm>
          <a:prstGeom prst="rect">
            <a:avLst/>
          </a:prstGeom>
          <a:noFill/>
          <a:ln w="9525">
            <a:noFill/>
            <a:miter lim="800000"/>
            <a:headEnd/>
            <a:tailEnd/>
          </a:ln>
        </p:spPr>
        <p:txBody>
          <a:bodyPr wrap="none">
            <a:spAutoFit/>
          </a:bodyPr>
          <a:lstStyle/>
          <a:p>
            <a:pPr eaLnBrk="0" hangingPunct="0"/>
            <a:r>
              <a:rPr lang="en-US" sz="2800" b="1">
                <a:latin typeface="Times"/>
                <a:sym typeface="Symbol" pitchFamily="18" charset="2"/>
              </a:rPr>
              <a:t>diameter of blood vessel</a:t>
            </a:r>
            <a:endParaRPr lang="en-US">
              <a:latin typeface="Times"/>
            </a:endParaRPr>
          </a:p>
        </p:txBody>
      </p:sp>
      <p:sp>
        <p:nvSpPr>
          <p:cNvPr id="97286" name="Text Box 6"/>
          <p:cNvSpPr txBox="1">
            <a:spLocks noChangeArrowheads="1"/>
          </p:cNvSpPr>
          <p:nvPr/>
        </p:nvSpPr>
        <p:spPr bwMode="auto">
          <a:xfrm>
            <a:off x="4098925" y="1019175"/>
            <a:ext cx="3157538" cy="519113"/>
          </a:xfrm>
          <a:prstGeom prst="rect">
            <a:avLst/>
          </a:prstGeom>
          <a:noFill/>
          <a:ln w="9525">
            <a:noFill/>
            <a:miter lim="800000"/>
            <a:headEnd/>
            <a:tailEnd/>
          </a:ln>
        </p:spPr>
        <p:txBody>
          <a:bodyPr wrap="none">
            <a:spAutoFit/>
          </a:bodyPr>
          <a:lstStyle/>
          <a:p>
            <a:pPr eaLnBrk="0" hangingPunct="0"/>
            <a:r>
              <a:rPr lang="en-US" sz="2800" b="1">
                <a:latin typeface="Times"/>
                <a:sym typeface="Symbol" pitchFamily="18" charset="2"/>
              </a:rPr>
              <a:t>1/ viscosity of blood</a:t>
            </a:r>
          </a:p>
        </p:txBody>
      </p:sp>
      <p:pic>
        <p:nvPicPr>
          <p:cNvPr id="14343" name="Picture 7" descr="C:\Documents and Settings\Administrator\Desktop\My Documents\DOCUMENT\TEACH\Images\M&amp;H Fig 6-6.jpg"/>
          <p:cNvPicPr>
            <a:picLocks noChangeAspect="1" noChangeArrowheads="1"/>
          </p:cNvPicPr>
          <p:nvPr/>
        </p:nvPicPr>
        <p:blipFill>
          <a:blip r:embed="rId4"/>
          <a:srcRect t="15186" b="27509"/>
          <a:stretch>
            <a:fillRect/>
          </a:stretch>
        </p:blipFill>
        <p:spPr bwMode="auto">
          <a:xfrm>
            <a:off x="990600" y="3684588"/>
            <a:ext cx="7177088" cy="2106612"/>
          </a:xfrm>
          <a:prstGeom prst="rect">
            <a:avLst/>
          </a:prstGeom>
          <a:noFill/>
          <a:ln w="9525">
            <a:noFill/>
            <a:miter lim="800000"/>
            <a:headEnd/>
            <a:tailEnd/>
          </a:ln>
        </p:spPr>
      </p:pic>
      <p:sp>
        <p:nvSpPr>
          <p:cNvPr id="14344" name="Text Box 8"/>
          <p:cNvSpPr txBox="1">
            <a:spLocks noChangeArrowheads="1"/>
          </p:cNvSpPr>
          <p:nvPr/>
        </p:nvSpPr>
        <p:spPr bwMode="auto">
          <a:xfrm>
            <a:off x="5715000" y="6384925"/>
            <a:ext cx="3352800" cy="396875"/>
          </a:xfrm>
          <a:prstGeom prst="rect">
            <a:avLst/>
          </a:prstGeom>
          <a:noFill/>
          <a:ln w="9525">
            <a:noFill/>
            <a:miter lim="800000"/>
            <a:headEnd/>
            <a:tailEnd/>
          </a:ln>
        </p:spPr>
        <p:txBody>
          <a:bodyPr>
            <a:spAutoFit/>
          </a:bodyPr>
          <a:lstStyle/>
          <a:p>
            <a:pPr eaLnBrk="0" hangingPunct="0"/>
            <a:r>
              <a:rPr lang="en-US" sz="2000" i="1">
                <a:latin typeface="Times"/>
              </a:rPr>
              <a:t>Mohrman and Heller Fig 6-6</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7284"/>
                                        </p:tgtEl>
                                        <p:attrNameLst>
                                          <p:attrName>style.visibility</p:attrName>
                                        </p:attrNameLst>
                                      </p:cBhvr>
                                      <p:to>
                                        <p:strVal val="visible"/>
                                      </p:to>
                                    </p:set>
                                    <p:animEffect transition="in" filter="dissolve">
                                      <p:cBhvr>
                                        <p:cTn id="7" dur="500"/>
                                        <p:tgtEl>
                                          <p:spTgt spid="9728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7285"/>
                                        </p:tgtEl>
                                        <p:attrNameLst>
                                          <p:attrName>style.visibility</p:attrName>
                                        </p:attrNameLst>
                                      </p:cBhvr>
                                      <p:to>
                                        <p:strVal val="visible"/>
                                      </p:to>
                                    </p:set>
                                    <p:animEffect transition="in" filter="dissolve">
                                      <p:cBhvr>
                                        <p:cTn id="12" dur="500"/>
                                        <p:tgtEl>
                                          <p:spTgt spid="9728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97286"/>
                                        </p:tgtEl>
                                        <p:attrNameLst>
                                          <p:attrName>style.visibility</p:attrName>
                                        </p:attrNameLst>
                                      </p:cBhvr>
                                      <p:to>
                                        <p:strVal val="visible"/>
                                      </p:to>
                                    </p:set>
                                    <p:animEffect transition="in" filter="dissolve">
                                      <p:cBhvr>
                                        <p:cTn id="17" dur="500"/>
                                        <p:tgtEl>
                                          <p:spTgt spid="972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4" grpId="0" autoUpdateAnimBg="0"/>
      <p:bldP spid="97285" grpId="0" autoUpdateAnimBg="0"/>
      <p:bldP spid="97286" grpId="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0" y="1855788"/>
            <a:ext cx="9144000" cy="609600"/>
          </a:xfrm>
          <a:prstGeom prst="rect">
            <a:avLst/>
          </a:prstGeom>
          <a:noFill/>
          <a:ln w="9525">
            <a:noFill/>
            <a:miter lim="800000"/>
            <a:headEnd/>
            <a:tailEnd/>
          </a:ln>
          <a:effectLst/>
        </p:spPr>
        <p:txBody>
          <a:bodyPr>
            <a:spAutoFit/>
          </a:bodyPr>
          <a:lstStyle/>
          <a:p>
            <a:pPr algn="ctr"/>
            <a:r>
              <a:rPr lang="en-US" sz="1000">
                <a:cs typeface="Times New Roman" pitchFamily="18" charset="0"/>
              </a:rPr>
              <a:t> </a:t>
            </a:r>
            <a:endParaRPr lang="en-US" sz="1200">
              <a:cs typeface="Times New Roman" pitchFamily="18" charset="0"/>
            </a:endParaRPr>
          </a:p>
          <a:p>
            <a:pPr lvl="1" eaLnBrk="0" hangingPunct="0"/>
            <a:endParaRPr lang="en-US"/>
          </a:p>
        </p:txBody>
      </p:sp>
      <p:sp>
        <p:nvSpPr>
          <p:cNvPr id="17411" name="Rectangle 3"/>
          <p:cNvSpPr>
            <a:spLocks noChangeArrowheads="1"/>
          </p:cNvSpPr>
          <p:nvPr/>
        </p:nvSpPr>
        <p:spPr bwMode="auto">
          <a:xfrm>
            <a:off x="0" y="2465388"/>
            <a:ext cx="9144000" cy="487362"/>
          </a:xfrm>
          <a:prstGeom prst="rect">
            <a:avLst/>
          </a:prstGeom>
          <a:noFill/>
          <a:ln w="9525">
            <a:noFill/>
            <a:miter lim="800000"/>
            <a:headEnd/>
            <a:tailEnd/>
          </a:ln>
          <a:effectLst/>
        </p:spPr>
        <p:txBody>
          <a:bodyPr tIns="0" bIns="0">
            <a:spAutoFit/>
          </a:bodyPr>
          <a:lstStyle/>
          <a:p>
            <a:endParaRPr lang="en-US" sz="800"/>
          </a:p>
          <a:p>
            <a:pPr lvl="1" eaLnBrk="0" hangingPunct="0"/>
            <a:endParaRPr lang="en-US"/>
          </a:p>
        </p:txBody>
      </p:sp>
      <p:sp>
        <p:nvSpPr>
          <p:cNvPr id="17412" name="Rectangle 4"/>
          <p:cNvSpPr>
            <a:spLocks noChangeArrowheads="1"/>
          </p:cNvSpPr>
          <p:nvPr/>
        </p:nvSpPr>
        <p:spPr bwMode="auto">
          <a:xfrm>
            <a:off x="381000" y="304800"/>
            <a:ext cx="7620000" cy="3667125"/>
          </a:xfrm>
          <a:prstGeom prst="rect">
            <a:avLst/>
          </a:prstGeom>
          <a:noFill/>
          <a:ln w="9525">
            <a:noFill/>
            <a:miter lim="800000"/>
            <a:headEnd/>
            <a:tailEnd/>
          </a:ln>
          <a:effectLst/>
        </p:spPr>
        <p:txBody>
          <a:bodyPr tIns="0" bIns="0">
            <a:spAutoFit/>
          </a:bodyPr>
          <a:lstStyle/>
          <a:p>
            <a:pPr marL="914400" indent="-457200">
              <a:tabLst>
                <a:tab pos="685800" algn="ctr"/>
                <a:tab pos="2286000" algn="l"/>
              </a:tabLst>
            </a:pPr>
            <a:r>
              <a:rPr lang="en-US" sz="1600"/>
              <a:t>More Considerations ….</a:t>
            </a:r>
          </a:p>
          <a:p>
            <a:pPr marL="914400" indent="-457200">
              <a:tabLst>
                <a:tab pos="685800" algn="ctr"/>
                <a:tab pos="2286000" algn="l"/>
              </a:tabLst>
            </a:pPr>
            <a:endParaRPr lang="en-US" sz="1600"/>
          </a:p>
          <a:p>
            <a:pPr marL="914400" indent="-457200" eaLnBrk="0" hangingPunct="0">
              <a:tabLst>
                <a:tab pos="685800" algn="ctr"/>
                <a:tab pos="2286000" algn="l"/>
              </a:tabLst>
            </a:pPr>
            <a:r>
              <a:rPr lang="en-US" sz="1600"/>
              <a:t>c.		Different types of flow exist:</a:t>
            </a:r>
          </a:p>
          <a:p>
            <a:pPr marL="914400" indent="-457200" eaLnBrk="0" hangingPunct="0">
              <a:tabLst>
                <a:tab pos="685800" algn="ctr"/>
                <a:tab pos="2286000" algn="l"/>
              </a:tabLst>
            </a:pPr>
            <a:r>
              <a:rPr lang="en-US" sz="1600">
                <a:cs typeface="Times New Roman" pitchFamily="18" charset="0"/>
              </a:rPr>
              <a:t>		</a:t>
            </a:r>
          </a:p>
          <a:p>
            <a:pPr marL="914400" indent="-457200" eaLnBrk="0" hangingPunct="0">
              <a:tabLst>
                <a:tab pos="685800" algn="ctr"/>
                <a:tab pos="2286000" algn="l"/>
              </a:tabLst>
            </a:pPr>
            <a:r>
              <a:rPr lang="en-US" sz="1600">
                <a:cs typeface="Times New Roman" pitchFamily="18" charset="0"/>
              </a:rPr>
              <a:t>i.     Plug flow:  all molecules move at the same speed.  Happens only at very small diameters, and slow flows.</a:t>
            </a:r>
          </a:p>
          <a:p>
            <a:pPr marL="914400" indent="-457200" eaLnBrk="0" hangingPunct="0">
              <a:tabLst>
                <a:tab pos="685800" algn="ctr"/>
                <a:tab pos="2286000" algn="l"/>
              </a:tabLst>
            </a:pPr>
            <a:r>
              <a:rPr lang="en-US" sz="1600">
                <a:cs typeface="Times New Roman" pitchFamily="18" charset="0"/>
              </a:rPr>
              <a:t>		</a:t>
            </a:r>
          </a:p>
          <a:p>
            <a:pPr marL="914400" indent="-457200" eaLnBrk="0" hangingPunct="0">
              <a:tabLst>
                <a:tab pos="685800" algn="ctr"/>
                <a:tab pos="2286000" algn="l"/>
              </a:tabLst>
            </a:pPr>
            <a:r>
              <a:rPr lang="en-US" sz="1600">
                <a:cs typeface="Times New Roman" pitchFamily="18" charset="0"/>
              </a:rPr>
              <a:t>	ii.     Laminar Flow.  Due to friction against vessel walls, the blood near the center of the tube flows faster than that on the periphery.  Infinitesimally thin concentric cylinders sliding past each other. The velocity profile is shaped like a parabola.</a:t>
            </a:r>
          </a:p>
          <a:p>
            <a:pPr marL="914400" indent="-457200" eaLnBrk="0" hangingPunct="0">
              <a:tabLst>
                <a:tab pos="685800" algn="ctr"/>
                <a:tab pos="2286000" algn="l"/>
              </a:tabLst>
            </a:pPr>
            <a:r>
              <a:rPr lang="en-US" sz="1600">
                <a:cs typeface="Times New Roman" pitchFamily="18" charset="0"/>
              </a:rPr>
              <a:t>		</a:t>
            </a:r>
          </a:p>
          <a:p>
            <a:pPr marL="914400" indent="-457200" eaLnBrk="0" hangingPunct="0">
              <a:tabLst>
                <a:tab pos="685800" algn="ctr"/>
                <a:tab pos="2286000" algn="l"/>
              </a:tabLst>
            </a:pPr>
            <a:r>
              <a:rPr lang="en-US" sz="1600">
                <a:cs typeface="Times New Roman" pitchFamily="18" charset="0"/>
              </a:rPr>
              <a:t>	iii.     Turbulent flow.  Chaotic, “random”.  Occurs when the Reynolds number for a fluid is exceeded .</a:t>
            </a:r>
          </a:p>
          <a:p>
            <a:pPr marL="914400" indent="-457200" eaLnBrk="0" hangingPunct="0">
              <a:tabLst>
                <a:tab pos="685800" algn="ctr"/>
                <a:tab pos="2286000" algn="l"/>
              </a:tabLst>
            </a:pPr>
            <a:r>
              <a:rPr lang="en-US" sz="1600">
                <a:cs typeface="Times New Roman" pitchFamily="18" charset="0"/>
              </a:rPr>
              <a:t>			</a:t>
            </a:r>
          </a:p>
          <a:p>
            <a:pPr marL="914400" indent="-457200" eaLnBrk="0" hangingPunct="0">
              <a:tabLst>
                <a:tab pos="685800" algn="ctr"/>
                <a:tab pos="2286000" algn="l"/>
              </a:tabLst>
            </a:pPr>
            <a:endParaRPr lang="en-US" sz="1600"/>
          </a:p>
        </p:txBody>
      </p:sp>
      <p:graphicFrame>
        <p:nvGraphicFramePr>
          <p:cNvPr id="17413" name="Object 5"/>
          <p:cNvGraphicFramePr>
            <a:graphicFrameLocks noChangeAspect="1"/>
          </p:cNvGraphicFramePr>
          <p:nvPr/>
        </p:nvGraphicFramePr>
        <p:xfrm>
          <a:off x="663575" y="4114800"/>
          <a:ext cx="2003425" cy="1185863"/>
        </p:xfrm>
        <a:graphic>
          <a:graphicData uri="http://schemas.openxmlformats.org/presentationml/2006/ole">
            <p:oleObj spid="_x0000_s215042" r:id="rId3" imgW="710891" imgH="418918" progId="Equation.3">
              <p:embed/>
            </p:oleObj>
          </a:graphicData>
        </a:graphic>
      </p:graphicFrame>
      <p:pic>
        <p:nvPicPr>
          <p:cNvPr id="17414" name="Picture 6" descr="laminar-turbulent"/>
          <p:cNvPicPr>
            <a:picLocks noChangeAspect="1" noChangeArrowheads="1"/>
          </p:cNvPicPr>
          <p:nvPr/>
        </p:nvPicPr>
        <p:blipFill>
          <a:blip r:embed="rId4"/>
          <a:srcRect/>
          <a:stretch>
            <a:fillRect/>
          </a:stretch>
        </p:blipFill>
        <p:spPr bwMode="auto">
          <a:xfrm>
            <a:off x="3908425" y="3559175"/>
            <a:ext cx="4625975" cy="3146425"/>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1752600" y="685800"/>
            <a:ext cx="6553200" cy="4981575"/>
          </a:xfrm>
          <a:prstGeom prst="rect">
            <a:avLst/>
          </a:prstGeom>
          <a:noFill/>
          <a:ln w="9525">
            <a:noFill/>
            <a:miter lim="800000"/>
            <a:headEnd/>
            <a:tailEnd/>
          </a:ln>
          <a:effectLst/>
        </p:spPr>
        <p:txBody>
          <a:bodyPr>
            <a:spAutoFit/>
          </a:bodyPr>
          <a:lstStyle/>
          <a:p>
            <a:pPr>
              <a:tabLst>
                <a:tab pos="685800" algn="ctr"/>
                <a:tab pos="2286000" algn="l"/>
              </a:tabLst>
            </a:pPr>
            <a:r>
              <a:rPr lang="en-US" sz="1600">
                <a:cs typeface="Times New Roman" pitchFamily="18" charset="0"/>
              </a:rPr>
              <a:t>Law of Laplace:</a:t>
            </a:r>
          </a:p>
          <a:p>
            <a:pPr eaLnBrk="0" hangingPunct="0">
              <a:tabLst>
                <a:tab pos="685800" algn="ctr"/>
                <a:tab pos="2286000" algn="l"/>
              </a:tabLst>
            </a:pPr>
            <a:r>
              <a:rPr lang="en-US" sz="1600">
                <a:cs typeface="Times New Roman" pitchFamily="18" charset="0"/>
              </a:rPr>
              <a:t>		</a:t>
            </a:r>
          </a:p>
          <a:p>
            <a:pPr eaLnBrk="0" hangingPunct="0">
              <a:tabLst>
                <a:tab pos="685800" algn="ctr"/>
                <a:tab pos="2286000" algn="l"/>
              </a:tabLst>
            </a:pPr>
            <a:r>
              <a:rPr lang="en-US" sz="1600">
                <a:cs typeface="Times New Roman" pitchFamily="18" charset="0"/>
              </a:rPr>
              <a:t>		</a:t>
            </a:r>
            <a:r>
              <a:rPr lang="en-US" sz="1600" i="1">
                <a:cs typeface="Times New Roman" pitchFamily="18" charset="0"/>
              </a:rPr>
              <a:t>T</a:t>
            </a:r>
            <a:r>
              <a:rPr lang="en-US" sz="1600">
                <a:cs typeface="Times New Roman" pitchFamily="18" charset="0"/>
              </a:rPr>
              <a:t> = tension in vessel wall, </a:t>
            </a:r>
          </a:p>
          <a:p>
            <a:pPr eaLnBrk="0" hangingPunct="0">
              <a:tabLst>
                <a:tab pos="685800" algn="ctr"/>
                <a:tab pos="2286000" algn="l"/>
              </a:tabLst>
            </a:pPr>
            <a:r>
              <a:rPr lang="en-US" sz="1600">
                <a:cs typeface="Times New Roman" pitchFamily="18" charset="0"/>
              </a:rPr>
              <a:t>		</a:t>
            </a:r>
            <a:r>
              <a:rPr lang="en-US" sz="1600" i="1">
                <a:cs typeface="Times New Roman" pitchFamily="18" charset="0"/>
              </a:rPr>
              <a:t>P</a:t>
            </a:r>
            <a:r>
              <a:rPr lang="en-US" sz="1600">
                <a:cs typeface="Times New Roman" pitchFamily="18" charset="0"/>
              </a:rPr>
              <a:t> = intraluminal pressure</a:t>
            </a:r>
          </a:p>
          <a:p>
            <a:pPr eaLnBrk="0" hangingPunct="0">
              <a:tabLst>
                <a:tab pos="685800" algn="ctr"/>
                <a:tab pos="2286000" algn="l"/>
              </a:tabLst>
            </a:pPr>
            <a:r>
              <a:rPr lang="en-US" sz="1600">
                <a:cs typeface="Times New Roman" pitchFamily="18" charset="0"/>
              </a:rPr>
              <a:t>		</a:t>
            </a:r>
            <a:r>
              <a:rPr lang="en-US" sz="1600" i="1">
                <a:cs typeface="Times New Roman" pitchFamily="18" charset="0"/>
              </a:rPr>
              <a:t>r </a:t>
            </a:r>
            <a:r>
              <a:rPr lang="en-US" sz="1600">
                <a:cs typeface="Times New Roman" pitchFamily="18" charset="0"/>
              </a:rPr>
              <a:t>= radius of vessel</a:t>
            </a:r>
          </a:p>
          <a:p>
            <a:pPr eaLnBrk="0" hangingPunct="0">
              <a:tabLst>
                <a:tab pos="685800" algn="ctr"/>
                <a:tab pos="2286000" algn="l"/>
              </a:tabLst>
            </a:pPr>
            <a:r>
              <a:rPr lang="en-US" sz="1600">
                <a:cs typeface="Times New Roman" pitchFamily="18" charset="0"/>
              </a:rPr>
              <a:t> </a:t>
            </a:r>
          </a:p>
          <a:p>
            <a:pPr eaLnBrk="0" hangingPunct="0">
              <a:tabLst>
                <a:tab pos="685800" algn="ctr"/>
                <a:tab pos="2286000" algn="l"/>
              </a:tabLst>
            </a:pPr>
            <a:r>
              <a:rPr lang="en-US" sz="1600">
                <a:cs typeface="Times New Roman" pitchFamily="18" charset="0"/>
              </a:rPr>
              <a:t>Implication </a:t>
            </a:r>
            <a:r>
              <a:rPr lang="en-US" sz="1600">
                <a:cs typeface="Times New Roman" pitchFamily="18" charset="0"/>
                <a:sym typeface="Wingdings" pitchFamily="2" charset="2"/>
              </a:rPr>
              <a:t></a:t>
            </a:r>
            <a:r>
              <a:rPr lang="en-US" sz="1600">
                <a:cs typeface="Times New Roman" pitchFamily="18" charset="0"/>
              </a:rPr>
              <a:t>  </a:t>
            </a:r>
            <a:r>
              <a:rPr lang="en-US" sz="1600">
                <a:cs typeface="Times New Roman" pitchFamily="18" charset="0"/>
                <a:sym typeface="Wingdings" pitchFamily="2" charset="2"/>
              </a:rPr>
              <a:t>thin walled capillaries can stand high internal pressures, because of their small lumen</a:t>
            </a:r>
          </a:p>
          <a:p>
            <a:pPr eaLnBrk="0" hangingPunct="0">
              <a:tabLst>
                <a:tab pos="685800" algn="ctr"/>
                <a:tab pos="2286000" algn="l"/>
              </a:tabLst>
            </a:pPr>
            <a:endParaRPr lang="en-US" sz="1600">
              <a:cs typeface="Times New Roman" pitchFamily="18" charset="0"/>
              <a:sym typeface="Wingdings" pitchFamily="2" charset="2"/>
            </a:endParaRPr>
          </a:p>
          <a:p>
            <a:pPr eaLnBrk="0" hangingPunct="0">
              <a:tabLst>
                <a:tab pos="685800" algn="ctr"/>
                <a:tab pos="2286000" algn="l"/>
              </a:tabLst>
            </a:pPr>
            <a:r>
              <a:rPr lang="en-US" sz="1600">
                <a:cs typeface="Times New Roman" pitchFamily="18" charset="0"/>
                <a:sym typeface="Wingdings" pitchFamily="2" charset="2"/>
              </a:rPr>
              <a:t>Stress : force per unit area on the vessel wall.  Strain is the resultant deformation. Stress in vessel wall</a:t>
            </a:r>
          </a:p>
          <a:p>
            <a:pPr eaLnBrk="0" hangingPunct="0">
              <a:tabLst>
                <a:tab pos="685800" algn="ctr"/>
                <a:tab pos="2286000" algn="l"/>
              </a:tabLst>
            </a:pPr>
            <a:endParaRPr lang="en-US" sz="1600">
              <a:cs typeface="Times New Roman" pitchFamily="18" charset="0"/>
              <a:sym typeface="Wingdings" pitchFamily="2" charset="2"/>
            </a:endParaRPr>
          </a:p>
          <a:p>
            <a:pPr eaLnBrk="0" hangingPunct="0">
              <a:tabLst>
                <a:tab pos="685800" algn="ctr"/>
                <a:tab pos="2286000" algn="l"/>
              </a:tabLst>
            </a:pPr>
            <a:r>
              <a:rPr lang="en-US" sz="1600">
                <a:cs typeface="Times New Roman" pitchFamily="18" charset="0"/>
                <a:sym typeface="Wingdings" pitchFamily="2" charset="2"/>
              </a:rPr>
              <a:t>.			</a:t>
            </a:r>
          </a:p>
          <a:p>
            <a:pPr eaLnBrk="0" hangingPunct="0">
              <a:tabLst>
                <a:tab pos="685800" algn="ctr"/>
                <a:tab pos="2286000" algn="l"/>
              </a:tabLst>
            </a:pPr>
            <a:r>
              <a:rPr lang="en-US" sz="1600">
                <a:cs typeface="Times New Roman" pitchFamily="18" charset="0"/>
                <a:sym typeface="Wingdings" pitchFamily="2" charset="2"/>
              </a:rPr>
              <a:t>			</a:t>
            </a:r>
            <a:r>
              <a:rPr lang="en-US" sz="1600" i="1">
                <a:latin typeface="Symbol" pitchFamily="18" charset="2"/>
                <a:cs typeface="Times New Roman" pitchFamily="18" charset="0"/>
                <a:sym typeface="Wingdings" pitchFamily="2" charset="2"/>
              </a:rPr>
              <a:t>s</a:t>
            </a:r>
            <a:r>
              <a:rPr lang="en-US" sz="1600">
                <a:cs typeface="Times New Roman" pitchFamily="18" charset="0"/>
                <a:sym typeface="Wingdings" pitchFamily="2" charset="2"/>
              </a:rPr>
              <a:t> = vessel wall stress</a:t>
            </a:r>
          </a:p>
          <a:p>
            <a:pPr eaLnBrk="0" hangingPunct="0">
              <a:tabLst>
                <a:tab pos="685800" algn="ctr"/>
                <a:tab pos="2286000" algn="l"/>
              </a:tabLst>
            </a:pPr>
            <a:r>
              <a:rPr lang="en-US" sz="1600">
                <a:cs typeface="Times New Roman" pitchFamily="18" charset="0"/>
                <a:sym typeface="Wingdings" pitchFamily="2" charset="2"/>
              </a:rPr>
              <a:t>			</a:t>
            </a:r>
            <a:r>
              <a:rPr lang="en-US" sz="1600" i="1">
                <a:cs typeface="Times New Roman" pitchFamily="18" charset="0"/>
                <a:sym typeface="Wingdings" pitchFamily="2" charset="2"/>
              </a:rPr>
              <a:t>w</a:t>
            </a:r>
            <a:r>
              <a:rPr lang="en-US" sz="1600">
                <a:cs typeface="Times New Roman" pitchFamily="18" charset="0"/>
                <a:sym typeface="Wingdings" pitchFamily="2" charset="2"/>
              </a:rPr>
              <a:t> = wall thickness</a:t>
            </a:r>
          </a:p>
          <a:p>
            <a:pPr eaLnBrk="0" hangingPunct="0">
              <a:tabLst>
                <a:tab pos="685800" algn="ctr"/>
                <a:tab pos="2286000" algn="l"/>
              </a:tabLst>
            </a:pPr>
            <a:r>
              <a:rPr lang="en-US" sz="1600">
                <a:cs typeface="Times New Roman" pitchFamily="18" charset="0"/>
                <a:sym typeface="Wingdings" pitchFamily="2" charset="2"/>
              </a:rPr>
              <a:t> </a:t>
            </a:r>
          </a:p>
          <a:p>
            <a:pPr eaLnBrk="0" hangingPunct="0">
              <a:tabLst>
                <a:tab pos="685800" algn="ctr"/>
                <a:tab pos="2286000" algn="l"/>
              </a:tabLst>
            </a:pPr>
            <a:r>
              <a:rPr lang="en-US" sz="1600">
                <a:cs typeface="Times New Roman" pitchFamily="18" charset="0"/>
                <a:sym typeface="Wingdings" pitchFamily="2" charset="2"/>
              </a:rPr>
              <a:t>BUT:   As the vessel gets stretched out, </a:t>
            </a:r>
            <a:r>
              <a:rPr lang="en-US" sz="1600" i="1">
                <a:cs typeface="Times New Roman" pitchFamily="18" charset="0"/>
                <a:sym typeface="Wingdings" pitchFamily="2" charset="2"/>
              </a:rPr>
              <a:t>the wall gets thinner</a:t>
            </a:r>
            <a:r>
              <a:rPr lang="en-US" sz="1600">
                <a:cs typeface="Times New Roman" pitchFamily="18" charset="0"/>
                <a:sym typeface="Wingdings" pitchFamily="2" charset="2"/>
              </a:rPr>
              <a:t>, more fragile (ie greater stress with the same pressure), less compliant.</a:t>
            </a:r>
          </a:p>
          <a:p>
            <a:pPr eaLnBrk="0" hangingPunct="0">
              <a:tabLst>
                <a:tab pos="685800" algn="ctr"/>
                <a:tab pos="2286000" algn="l"/>
              </a:tabLst>
            </a:pPr>
            <a:endParaRPr lang="en-US" sz="1600">
              <a:cs typeface="Times New Roman" pitchFamily="18" charset="0"/>
              <a:sym typeface="Wingdings" pitchFamily="2" charset="2"/>
            </a:endParaRPr>
          </a:p>
          <a:p>
            <a:pPr eaLnBrk="0" hangingPunct="0">
              <a:tabLst>
                <a:tab pos="685800" algn="ctr"/>
                <a:tab pos="2286000" algn="l"/>
              </a:tabLst>
            </a:pPr>
            <a:endParaRPr lang="en-US" sz="1600">
              <a:cs typeface="Times New Roman" pitchFamily="18" charset="0"/>
              <a:sym typeface="Wingdings" pitchFamily="2" charset="2"/>
            </a:endParaRPr>
          </a:p>
        </p:txBody>
      </p:sp>
      <p:graphicFrame>
        <p:nvGraphicFramePr>
          <p:cNvPr id="21507" name="Object 3"/>
          <p:cNvGraphicFramePr>
            <a:graphicFrameLocks noChangeAspect="1"/>
          </p:cNvGraphicFramePr>
          <p:nvPr/>
        </p:nvGraphicFramePr>
        <p:xfrm>
          <a:off x="2590800" y="1387475"/>
          <a:ext cx="990600" cy="365125"/>
        </p:xfrm>
        <a:graphic>
          <a:graphicData uri="http://schemas.openxmlformats.org/presentationml/2006/ole">
            <p:oleObj spid="_x0000_s216066" r:id="rId3" imgW="457002" imgH="165028" progId="Equation.3">
              <p:embed/>
            </p:oleObj>
          </a:graphicData>
        </a:graphic>
      </p:graphicFrame>
      <p:graphicFrame>
        <p:nvGraphicFramePr>
          <p:cNvPr id="21508" name="Object 4"/>
          <p:cNvGraphicFramePr>
            <a:graphicFrameLocks noChangeAspect="1"/>
          </p:cNvGraphicFramePr>
          <p:nvPr/>
        </p:nvGraphicFramePr>
        <p:xfrm>
          <a:off x="2667000" y="3473450"/>
          <a:ext cx="914400" cy="733425"/>
        </p:xfrm>
        <a:graphic>
          <a:graphicData uri="http://schemas.openxmlformats.org/presentationml/2006/ole">
            <p:oleObj spid="_x0000_s216067" r:id="rId4" imgW="495085" imgH="393529" progId="Equation.3">
              <p:embed/>
            </p:oleObj>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ижний колонтитул 4"/>
          <p:cNvSpPr>
            <a:spLocks noGrp="1"/>
          </p:cNvSpPr>
          <p:nvPr>
            <p:ph type="ftr" sz="quarter" idx="11"/>
          </p:nvPr>
        </p:nvSpPr>
        <p:spPr/>
        <p:txBody>
          <a:bodyPr/>
          <a:lstStyle/>
          <a:p>
            <a:r>
              <a:rPr lang="en-US"/>
              <a:t>Copyright 2009, John Wiley &amp; Sons, Inc.</a:t>
            </a:r>
          </a:p>
        </p:txBody>
      </p:sp>
      <p:sp>
        <p:nvSpPr>
          <p:cNvPr id="155650" name="Rectangle 2"/>
          <p:cNvSpPr>
            <a:spLocks noGrp="1" noChangeArrowheads="1"/>
          </p:cNvSpPr>
          <p:nvPr>
            <p:ph type="title"/>
          </p:nvPr>
        </p:nvSpPr>
        <p:spPr/>
        <p:txBody>
          <a:bodyPr/>
          <a:lstStyle/>
          <a:p>
            <a:r>
              <a:rPr lang="en-US"/>
              <a:t>Basic structure</a:t>
            </a:r>
          </a:p>
        </p:txBody>
      </p:sp>
      <p:sp>
        <p:nvSpPr>
          <p:cNvPr id="155651" name="Rectangle 3"/>
          <p:cNvSpPr>
            <a:spLocks noGrp="1" noChangeArrowheads="1"/>
          </p:cNvSpPr>
          <p:nvPr>
            <p:ph type="body" idx="1"/>
          </p:nvPr>
        </p:nvSpPr>
        <p:spPr/>
        <p:txBody>
          <a:bodyPr/>
          <a:lstStyle/>
          <a:p>
            <a:pPr marL="571500" indent="-571500"/>
            <a:endParaRPr lang="en-US"/>
          </a:p>
          <a:p>
            <a:pPr marL="839788" lvl="1" indent="-495300"/>
            <a:r>
              <a:rPr lang="en-US"/>
              <a:t>3 layers or tunics</a:t>
            </a:r>
          </a:p>
          <a:p>
            <a:pPr marL="1090613" lvl="2" indent="-419100">
              <a:buFont typeface="Wingdings" pitchFamily="2" charset="2"/>
              <a:buAutoNum type="arabicPeriod"/>
            </a:pPr>
            <a:r>
              <a:rPr lang="en-US"/>
              <a:t>Tunica interna (intima)</a:t>
            </a:r>
          </a:p>
          <a:p>
            <a:pPr marL="1090613" lvl="2" indent="-419100">
              <a:buFont typeface="Wingdings" pitchFamily="2" charset="2"/>
              <a:buAutoNum type="arabicPeriod"/>
            </a:pPr>
            <a:r>
              <a:rPr lang="en-US"/>
              <a:t>Tunica media</a:t>
            </a:r>
          </a:p>
          <a:p>
            <a:pPr marL="1090613" lvl="2" indent="-419100">
              <a:buFont typeface="Wingdings" pitchFamily="2" charset="2"/>
              <a:buAutoNum type="arabicPeriod"/>
            </a:pPr>
            <a:r>
              <a:rPr lang="en-US"/>
              <a:t>Tunica externa</a:t>
            </a:r>
          </a:p>
          <a:p>
            <a:pPr marL="839788" lvl="1" indent="-495300"/>
            <a:r>
              <a:rPr lang="en-US"/>
              <a:t>Modifications account for 5 types of blood vessels and their structural/ functional differences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3"/>
          <p:cNvSpPr>
            <a:spLocks noGrp="1" noChangeArrowheads="1"/>
          </p:cNvSpPr>
          <p:nvPr>
            <p:ph type="title"/>
          </p:nvPr>
        </p:nvSpPr>
        <p:spPr/>
        <p:txBody>
          <a:bodyPr/>
          <a:lstStyle/>
          <a:p>
            <a:r>
              <a:rPr kumimoji="1" lang="en-US" altLang="zh-CN" sz="5400">
                <a:solidFill>
                  <a:schemeClr val="tx1"/>
                </a:solidFill>
                <a:latin typeface="Times New Roman" pitchFamily="18" charset="0"/>
              </a:rPr>
              <a:t>3. Blood pressure</a:t>
            </a:r>
          </a:p>
        </p:txBody>
      </p:sp>
      <p:sp>
        <p:nvSpPr>
          <p:cNvPr id="55300" name="Rectangle 4"/>
          <p:cNvSpPr>
            <a:spLocks noGrp="1" noChangeArrowheads="1"/>
          </p:cNvSpPr>
          <p:nvPr>
            <p:ph type="body" idx="1"/>
          </p:nvPr>
        </p:nvSpPr>
        <p:spPr>
          <a:xfrm>
            <a:off x="0" y="1981200"/>
            <a:ext cx="8893175" cy="4114800"/>
          </a:xfrm>
        </p:spPr>
        <p:txBody>
          <a:bodyPr/>
          <a:lstStyle/>
          <a:p>
            <a:pPr marL="609600" indent="-609600">
              <a:buFont typeface="Wingdings" pitchFamily="2" charset="2"/>
              <a:buChar char="Ø"/>
            </a:pPr>
            <a:r>
              <a:rPr kumimoji="1" lang="en-US" altLang="zh-CN" sz="4000">
                <a:latin typeface="Times New Roman" pitchFamily="18" charset="0"/>
              </a:rPr>
              <a:t>the force exerted by the blood against the vessel wall</a:t>
            </a:r>
          </a:p>
          <a:p>
            <a:pPr marL="609600" indent="-609600">
              <a:buFont typeface="Wingdings" pitchFamily="2" charset="2"/>
              <a:buChar char="Ø"/>
            </a:pPr>
            <a:endParaRPr kumimoji="1" lang="en-US" altLang="zh-CN" sz="4000">
              <a:latin typeface="Times New Roman" pitchFamily="18" charset="0"/>
            </a:endParaRPr>
          </a:p>
          <a:p>
            <a:pPr marL="609600" indent="-609600">
              <a:buFont typeface="Wingdings" pitchFamily="2" charset="2"/>
              <a:buChar char="Ø"/>
            </a:pPr>
            <a:r>
              <a:rPr lang="en-US" altLang="zh-CN" sz="4000">
                <a:latin typeface="Times New Roman" pitchFamily="18" charset="0"/>
              </a:rPr>
              <a:t>stored energy (potential energy)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55300">
                                            <p:txEl>
                                              <p:pRg st="0" end="0"/>
                                            </p:txEl>
                                          </p:spTgt>
                                        </p:tgtEl>
                                        <p:attrNameLst>
                                          <p:attrName>style.visibility</p:attrName>
                                        </p:attrNameLst>
                                      </p:cBhvr>
                                      <p:to>
                                        <p:strVal val="visible"/>
                                      </p:to>
                                    </p:set>
                                    <p:animEffect transition="in" filter="fade">
                                      <p:cBhvr>
                                        <p:cTn id="7" dur="1000"/>
                                        <p:tgtEl>
                                          <p:spTgt spid="55300">
                                            <p:txEl>
                                              <p:pRg st="0" end="0"/>
                                            </p:txEl>
                                          </p:spTgt>
                                        </p:tgtEl>
                                      </p:cBhvr>
                                    </p:animEffect>
                                    <p:anim calcmode="lin" valueType="num">
                                      <p:cBhvr>
                                        <p:cTn id="8" dur="1000" fill="hold"/>
                                        <p:tgtEl>
                                          <p:spTgt spid="5530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530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55300">
                                            <p:txEl>
                                              <p:pRg st="2" end="2"/>
                                            </p:txEl>
                                          </p:spTgt>
                                        </p:tgtEl>
                                        <p:attrNameLst>
                                          <p:attrName>style.visibility</p:attrName>
                                        </p:attrNameLst>
                                      </p:cBhvr>
                                      <p:to>
                                        <p:strVal val="visible"/>
                                      </p:to>
                                    </p:set>
                                    <p:animEffect transition="in" filter="fade">
                                      <p:cBhvr>
                                        <p:cTn id="14" dur="1000"/>
                                        <p:tgtEl>
                                          <p:spTgt spid="55300">
                                            <p:txEl>
                                              <p:pRg st="2" end="2"/>
                                            </p:txEl>
                                          </p:spTgt>
                                        </p:tgtEl>
                                      </p:cBhvr>
                                    </p:animEffect>
                                    <p:anim calcmode="lin" valueType="num">
                                      <p:cBhvr>
                                        <p:cTn id="15" dur="1000" fill="hold"/>
                                        <p:tgtEl>
                                          <p:spTgt spid="55300">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5530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990600" y="685800"/>
            <a:ext cx="7312025" cy="519113"/>
          </a:xfrm>
          <a:prstGeom prst="rect">
            <a:avLst/>
          </a:prstGeom>
          <a:noFill/>
          <a:ln w="9525">
            <a:noFill/>
            <a:miter lim="800000"/>
            <a:headEnd/>
            <a:tailEnd/>
          </a:ln>
        </p:spPr>
        <p:txBody>
          <a:bodyPr wrap="none">
            <a:spAutoFit/>
          </a:bodyPr>
          <a:lstStyle/>
          <a:p>
            <a:pPr eaLnBrk="0" hangingPunct="0"/>
            <a:r>
              <a:rPr lang="en-US" sz="2800" b="1">
                <a:latin typeface="Times"/>
              </a:rPr>
              <a:t>MAP  =  diastolic pressure + 1/3 pulse pressure</a:t>
            </a:r>
          </a:p>
        </p:txBody>
      </p:sp>
      <p:pic>
        <p:nvPicPr>
          <p:cNvPr id="22531" name="Picture 3" descr="1007                                                           00064C94Chunga                         ABA78158:"/>
          <p:cNvPicPr>
            <a:picLocks noChangeAspect="1" noChangeArrowheads="1"/>
          </p:cNvPicPr>
          <p:nvPr/>
        </p:nvPicPr>
        <p:blipFill>
          <a:blip r:embed="rId3"/>
          <a:srcRect/>
          <a:stretch>
            <a:fillRect/>
          </a:stretch>
        </p:blipFill>
        <p:spPr bwMode="auto">
          <a:xfrm>
            <a:off x="1447800" y="1863725"/>
            <a:ext cx="6096000" cy="3165475"/>
          </a:xfrm>
          <a:prstGeom prst="rect">
            <a:avLst/>
          </a:prstGeom>
          <a:noFill/>
          <a:ln w="9525">
            <a:noFill/>
            <a:miter lim="800000"/>
            <a:headEnd/>
            <a:tailEnd/>
          </a:ln>
        </p:spPr>
      </p:pic>
      <p:sp>
        <p:nvSpPr>
          <p:cNvPr id="22532" name="Text Box 4"/>
          <p:cNvSpPr txBox="1">
            <a:spLocks noChangeArrowheads="1"/>
          </p:cNvSpPr>
          <p:nvPr/>
        </p:nvSpPr>
        <p:spPr bwMode="auto">
          <a:xfrm>
            <a:off x="4135438" y="1219200"/>
            <a:ext cx="1122362" cy="457200"/>
          </a:xfrm>
          <a:prstGeom prst="rect">
            <a:avLst/>
          </a:prstGeom>
          <a:noFill/>
          <a:ln w="9525">
            <a:noFill/>
            <a:miter lim="800000"/>
            <a:headEnd/>
            <a:tailEnd/>
          </a:ln>
        </p:spPr>
        <p:txBody>
          <a:bodyPr wrap="none">
            <a:spAutoFit/>
          </a:bodyPr>
          <a:lstStyle/>
          <a:p>
            <a:pPr eaLnBrk="0" hangingPunct="0"/>
            <a:r>
              <a:rPr lang="en-US">
                <a:latin typeface="Times"/>
              </a:rPr>
              <a:t>(at rest)</a:t>
            </a:r>
          </a:p>
        </p:txBody>
      </p:sp>
      <p:sp>
        <p:nvSpPr>
          <p:cNvPr id="16389" name="Text Box 5"/>
          <p:cNvSpPr txBox="1">
            <a:spLocks noChangeArrowheads="1"/>
          </p:cNvSpPr>
          <p:nvPr/>
        </p:nvSpPr>
        <p:spPr bwMode="auto">
          <a:xfrm>
            <a:off x="5114925" y="5105400"/>
            <a:ext cx="3038475" cy="946150"/>
          </a:xfrm>
          <a:prstGeom prst="rect">
            <a:avLst/>
          </a:prstGeom>
          <a:noFill/>
          <a:ln w="9525">
            <a:noFill/>
            <a:miter lim="800000"/>
            <a:headEnd/>
            <a:tailEnd/>
          </a:ln>
        </p:spPr>
        <p:txBody>
          <a:bodyPr wrap="none">
            <a:spAutoFit/>
          </a:bodyPr>
          <a:lstStyle/>
          <a:p>
            <a:pPr eaLnBrk="0" hangingPunct="0"/>
            <a:r>
              <a:rPr lang="en-US" sz="2800" b="1">
                <a:latin typeface="Times"/>
              </a:rPr>
              <a:t>2/3 time in diastole</a:t>
            </a:r>
          </a:p>
          <a:p>
            <a:pPr eaLnBrk="0" hangingPunct="0"/>
            <a:r>
              <a:rPr lang="en-US" sz="2800" b="1">
                <a:latin typeface="Times"/>
              </a:rPr>
              <a:t>1/3 time in systole</a:t>
            </a:r>
          </a:p>
        </p:txBody>
      </p:sp>
      <p:sp>
        <p:nvSpPr>
          <p:cNvPr id="16390" name="Text Box 6"/>
          <p:cNvSpPr txBox="1">
            <a:spLocks noChangeArrowheads="1"/>
          </p:cNvSpPr>
          <p:nvPr/>
        </p:nvSpPr>
        <p:spPr bwMode="auto">
          <a:xfrm>
            <a:off x="914400" y="5105400"/>
            <a:ext cx="3170238" cy="946150"/>
          </a:xfrm>
          <a:prstGeom prst="rect">
            <a:avLst/>
          </a:prstGeom>
          <a:noFill/>
          <a:ln w="9525">
            <a:noFill/>
            <a:miter lim="800000"/>
            <a:headEnd/>
            <a:tailEnd/>
          </a:ln>
        </p:spPr>
        <p:txBody>
          <a:bodyPr wrap="none">
            <a:spAutoFit/>
          </a:bodyPr>
          <a:lstStyle/>
          <a:p>
            <a:pPr eaLnBrk="0" hangingPunct="0"/>
            <a:r>
              <a:rPr lang="en-US" sz="2800" b="1">
                <a:latin typeface="Times"/>
              </a:rPr>
              <a:t>80 mph for 40 min</a:t>
            </a:r>
          </a:p>
          <a:p>
            <a:pPr eaLnBrk="0" hangingPunct="0"/>
            <a:r>
              <a:rPr lang="en-US" sz="2800" b="1">
                <a:latin typeface="Times"/>
              </a:rPr>
              <a:t>120 mph for 20 min</a:t>
            </a:r>
          </a:p>
        </p:txBody>
      </p:sp>
      <p:sp>
        <p:nvSpPr>
          <p:cNvPr id="22535" name="Text Box 7"/>
          <p:cNvSpPr txBox="1">
            <a:spLocks noChangeArrowheads="1"/>
          </p:cNvSpPr>
          <p:nvPr/>
        </p:nvSpPr>
        <p:spPr bwMode="auto">
          <a:xfrm>
            <a:off x="76200" y="6384925"/>
            <a:ext cx="2144713" cy="396875"/>
          </a:xfrm>
          <a:prstGeom prst="rect">
            <a:avLst/>
          </a:prstGeom>
          <a:noFill/>
          <a:ln w="9525">
            <a:noFill/>
            <a:miter lim="800000"/>
            <a:headEnd/>
            <a:tailEnd/>
          </a:ln>
        </p:spPr>
        <p:txBody>
          <a:bodyPr wrap="none">
            <a:spAutoFit/>
          </a:bodyPr>
          <a:lstStyle/>
          <a:p>
            <a:pPr eaLnBrk="0" hangingPunct="0"/>
            <a:r>
              <a:rPr lang="en-US" sz="2000" i="1">
                <a:latin typeface="Times"/>
              </a:rPr>
              <a:t>Sherwood Fig 10-7</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389"/>
                                        </p:tgtEl>
                                        <p:attrNameLst>
                                          <p:attrName>style.visibility</p:attrName>
                                        </p:attrNameLst>
                                      </p:cBhvr>
                                      <p:to>
                                        <p:strVal val="visible"/>
                                      </p:to>
                                    </p:set>
                                    <p:anim calcmode="lin" valueType="num">
                                      <p:cBhvr additive="base">
                                        <p:cTn id="7" dur="500" fill="hold"/>
                                        <p:tgtEl>
                                          <p:spTgt spid="16389"/>
                                        </p:tgtEl>
                                        <p:attrNameLst>
                                          <p:attrName>ppt_x</p:attrName>
                                        </p:attrNameLst>
                                      </p:cBhvr>
                                      <p:tavLst>
                                        <p:tav tm="0">
                                          <p:val>
                                            <p:strVal val="#ppt_x"/>
                                          </p:val>
                                        </p:tav>
                                        <p:tav tm="100000">
                                          <p:val>
                                            <p:strVal val="#ppt_x"/>
                                          </p:val>
                                        </p:tav>
                                      </p:tavLst>
                                    </p:anim>
                                    <p:anim calcmode="lin" valueType="num">
                                      <p:cBhvr additive="base">
                                        <p:cTn id="8" dur="500" fill="hold"/>
                                        <p:tgtEl>
                                          <p:spTgt spid="1638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390"/>
                                        </p:tgtEl>
                                        <p:attrNameLst>
                                          <p:attrName>style.visibility</p:attrName>
                                        </p:attrNameLst>
                                      </p:cBhvr>
                                      <p:to>
                                        <p:strVal val="visible"/>
                                      </p:to>
                                    </p:set>
                                    <p:anim calcmode="lin" valueType="num">
                                      <p:cBhvr additive="base">
                                        <p:cTn id="13" dur="500" fill="hold"/>
                                        <p:tgtEl>
                                          <p:spTgt spid="16390"/>
                                        </p:tgtEl>
                                        <p:attrNameLst>
                                          <p:attrName>ppt_x</p:attrName>
                                        </p:attrNameLst>
                                      </p:cBhvr>
                                      <p:tavLst>
                                        <p:tav tm="0">
                                          <p:val>
                                            <p:strVal val="#ppt_x"/>
                                          </p:val>
                                        </p:tav>
                                        <p:tav tm="100000">
                                          <p:val>
                                            <p:strVal val="#ppt_x"/>
                                          </p:val>
                                        </p:tav>
                                      </p:tavLst>
                                    </p:anim>
                                    <p:anim calcmode="lin" valueType="num">
                                      <p:cBhvr additive="base">
                                        <p:cTn id="14" dur="500" fill="hold"/>
                                        <p:tgtEl>
                                          <p:spTgt spid="1639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9" grpId="0" autoUpdateAnimBg="0"/>
      <p:bldP spid="16390" grpId="0"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2"/>
          <p:cNvSpPr txBox="1">
            <a:spLocks noChangeArrowheads="1"/>
          </p:cNvSpPr>
          <p:nvPr/>
        </p:nvSpPr>
        <p:spPr bwMode="auto">
          <a:xfrm>
            <a:off x="990600" y="1524000"/>
            <a:ext cx="4708525" cy="457200"/>
          </a:xfrm>
          <a:prstGeom prst="rect">
            <a:avLst/>
          </a:prstGeom>
          <a:noFill/>
          <a:ln w="9525">
            <a:noFill/>
            <a:miter lim="800000"/>
            <a:headEnd/>
            <a:tailEnd/>
          </a:ln>
        </p:spPr>
        <p:txBody>
          <a:bodyPr wrap="none">
            <a:spAutoFit/>
          </a:bodyPr>
          <a:lstStyle/>
          <a:p>
            <a:pPr eaLnBrk="0" hangingPunct="0"/>
            <a:r>
              <a:rPr lang="en-US">
                <a:latin typeface="Times"/>
              </a:rPr>
              <a:t>What does systolic pressure tell you?</a:t>
            </a:r>
          </a:p>
        </p:txBody>
      </p:sp>
      <p:sp>
        <p:nvSpPr>
          <p:cNvPr id="24579" name="Text Box 3"/>
          <p:cNvSpPr txBox="1">
            <a:spLocks noChangeArrowheads="1"/>
          </p:cNvSpPr>
          <p:nvPr/>
        </p:nvSpPr>
        <p:spPr bwMode="auto">
          <a:xfrm>
            <a:off x="990600" y="1981200"/>
            <a:ext cx="4808538" cy="457200"/>
          </a:xfrm>
          <a:prstGeom prst="rect">
            <a:avLst/>
          </a:prstGeom>
          <a:noFill/>
          <a:ln w="9525">
            <a:noFill/>
            <a:miter lim="800000"/>
            <a:headEnd/>
            <a:tailEnd/>
          </a:ln>
        </p:spPr>
        <p:txBody>
          <a:bodyPr wrap="none">
            <a:spAutoFit/>
          </a:bodyPr>
          <a:lstStyle/>
          <a:p>
            <a:pPr eaLnBrk="0" hangingPunct="0"/>
            <a:r>
              <a:rPr lang="en-US">
                <a:latin typeface="Times"/>
              </a:rPr>
              <a:t>What does diastolic pressure tell you?</a:t>
            </a:r>
          </a:p>
        </p:txBody>
      </p:sp>
      <p:sp>
        <p:nvSpPr>
          <p:cNvPr id="15364" name="Text Box 4"/>
          <p:cNvSpPr txBox="1">
            <a:spLocks noChangeArrowheads="1"/>
          </p:cNvSpPr>
          <p:nvPr/>
        </p:nvSpPr>
        <p:spPr bwMode="auto">
          <a:xfrm>
            <a:off x="6597650" y="1524000"/>
            <a:ext cx="1657350" cy="457200"/>
          </a:xfrm>
          <a:prstGeom prst="rect">
            <a:avLst/>
          </a:prstGeom>
          <a:noFill/>
          <a:ln w="9525">
            <a:noFill/>
            <a:miter lim="800000"/>
            <a:headEnd/>
            <a:tailEnd/>
          </a:ln>
        </p:spPr>
        <p:txBody>
          <a:bodyPr wrap="none">
            <a:spAutoFit/>
          </a:bodyPr>
          <a:lstStyle/>
          <a:p>
            <a:pPr eaLnBrk="0" hangingPunct="0"/>
            <a:r>
              <a:rPr lang="en-US" b="1">
                <a:latin typeface="Times"/>
              </a:rPr>
              <a:t>CO &amp; TPR</a:t>
            </a:r>
          </a:p>
        </p:txBody>
      </p:sp>
      <p:sp>
        <p:nvSpPr>
          <p:cNvPr id="15365" name="Text Box 5"/>
          <p:cNvSpPr txBox="1">
            <a:spLocks noChangeArrowheads="1"/>
          </p:cNvSpPr>
          <p:nvPr/>
        </p:nvSpPr>
        <p:spPr bwMode="auto">
          <a:xfrm>
            <a:off x="6705600" y="1981200"/>
            <a:ext cx="793750" cy="457200"/>
          </a:xfrm>
          <a:prstGeom prst="rect">
            <a:avLst/>
          </a:prstGeom>
          <a:noFill/>
          <a:ln w="9525">
            <a:noFill/>
            <a:miter lim="800000"/>
            <a:headEnd/>
            <a:tailEnd/>
          </a:ln>
        </p:spPr>
        <p:txBody>
          <a:bodyPr wrap="none">
            <a:spAutoFit/>
          </a:bodyPr>
          <a:lstStyle/>
          <a:p>
            <a:pPr eaLnBrk="0" hangingPunct="0"/>
            <a:r>
              <a:rPr lang="en-US" b="1">
                <a:latin typeface="Times"/>
              </a:rPr>
              <a:t>TPR</a:t>
            </a:r>
          </a:p>
        </p:txBody>
      </p:sp>
      <p:sp>
        <p:nvSpPr>
          <p:cNvPr id="24582" name="Text Box 7"/>
          <p:cNvSpPr txBox="1">
            <a:spLocks noChangeArrowheads="1"/>
          </p:cNvSpPr>
          <p:nvPr/>
        </p:nvSpPr>
        <p:spPr bwMode="auto">
          <a:xfrm>
            <a:off x="3581400" y="457200"/>
            <a:ext cx="4800600" cy="646331"/>
          </a:xfrm>
          <a:prstGeom prst="rect">
            <a:avLst/>
          </a:prstGeom>
          <a:noFill/>
          <a:ln w="9525">
            <a:noFill/>
            <a:miter lim="800000"/>
            <a:headEnd/>
            <a:tailEnd/>
          </a:ln>
        </p:spPr>
        <p:txBody>
          <a:bodyPr>
            <a:spAutoFit/>
          </a:bodyPr>
          <a:lstStyle/>
          <a:p>
            <a:pPr eaLnBrk="0" hangingPunct="0"/>
            <a:r>
              <a:rPr lang="en-US" b="1" dirty="0">
                <a:solidFill>
                  <a:schemeClr val="accent2"/>
                </a:solidFill>
                <a:latin typeface="Times"/>
              </a:rPr>
              <a:t>Cardiac Output (CO) =  </a:t>
            </a:r>
            <a:r>
              <a:rPr lang="en-US" b="1" u="sng" dirty="0">
                <a:solidFill>
                  <a:schemeClr val="accent2"/>
                </a:solidFill>
                <a:latin typeface="Times"/>
                <a:sym typeface="Symbol" pitchFamily="18" charset="2"/>
              </a:rPr>
              <a:t>MAP</a:t>
            </a:r>
            <a:r>
              <a:rPr lang="en-US" b="1" dirty="0">
                <a:solidFill>
                  <a:schemeClr val="accent2"/>
                </a:solidFill>
                <a:latin typeface="Times"/>
                <a:sym typeface="Symbol" pitchFamily="18" charset="2"/>
              </a:rPr>
              <a:t>  </a:t>
            </a:r>
          </a:p>
          <a:p>
            <a:pPr eaLnBrk="0" hangingPunct="0"/>
            <a:r>
              <a:rPr lang="en-US" b="1" dirty="0">
                <a:solidFill>
                  <a:schemeClr val="accent2"/>
                </a:solidFill>
                <a:latin typeface="Times"/>
                <a:sym typeface="Symbol" pitchFamily="18" charset="2"/>
              </a:rPr>
              <a:t>		</a:t>
            </a:r>
            <a:r>
              <a:rPr lang="en-US" b="1" dirty="0" smtClean="0">
                <a:solidFill>
                  <a:schemeClr val="accent2"/>
                </a:solidFill>
                <a:latin typeface="Times"/>
                <a:sym typeface="Symbol" pitchFamily="18" charset="2"/>
              </a:rPr>
              <a:t>           TPR</a:t>
            </a:r>
            <a:endParaRPr lang="en-US" b="1" dirty="0">
              <a:solidFill>
                <a:schemeClr val="accent2"/>
              </a:solidFill>
              <a:latin typeface="Times"/>
            </a:endParaRPr>
          </a:p>
        </p:txBody>
      </p:sp>
      <p:sp>
        <p:nvSpPr>
          <p:cNvPr id="24583" name="Line 8"/>
          <p:cNvSpPr>
            <a:spLocks noChangeShapeType="1"/>
          </p:cNvSpPr>
          <p:nvPr/>
        </p:nvSpPr>
        <p:spPr bwMode="auto">
          <a:xfrm>
            <a:off x="381000" y="1371600"/>
            <a:ext cx="8305800" cy="0"/>
          </a:xfrm>
          <a:prstGeom prst="line">
            <a:avLst/>
          </a:prstGeom>
          <a:noFill/>
          <a:ln w="28575">
            <a:solidFill>
              <a:schemeClr val="accent2"/>
            </a:solidFill>
            <a:round/>
            <a:headEnd/>
            <a:tailEnd/>
          </a:ln>
        </p:spPr>
        <p:txBody>
          <a:bodyPr/>
          <a:lstStyle/>
          <a:p>
            <a:endParaRPr lang="ru-RU"/>
          </a:p>
        </p:txBody>
      </p:sp>
      <p:pic>
        <p:nvPicPr>
          <p:cNvPr id="24584" name="Picture 9" descr="1009                                                           00064C94Chunga                         ABA78158:"/>
          <p:cNvPicPr>
            <a:picLocks noChangeAspect="1" noChangeArrowheads="1"/>
          </p:cNvPicPr>
          <p:nvPr/>
        </p:nvPicPr>
        <p:blipFill>
          <a:blip r:embed="rId3"/>
          <a:srcRect t="3033"/>
          <a:stretch>
            <a:fillRect/>
          </a:stretch>
        </p:blipFill>
        <p:spPr bwMode="auto">
          <a:xfrm>
            <a:off x="1752600" y="2438400"/>
            <a:ext cx="6248400" cy="4249738"/>
          </a:xfrm>
          <a:prstGeom prst="rect">
            <a:avLst/>
          </a:prstGeom>
          <a:noFill/>
          <a:ln w="9525">
            <a:noFill/>
            <a:miter lim="800000"/>
            <a:headEnd/>
            <a:tailEnd/>
          </a:ln>
        </p:spPr>
      </p:pic>
      <p:sp>
        <p:nvSpPr>
          <p:cNvPr id="24585" name="Text Box 10"/>
          <p:cNvSpPr txBox="1">
            <a:spLocks noChangeArrowheads="1"/>
          </p:cNvSpPr>
          <p:nvPr/>
        </p:nvSpPr>
        <p:spPr bwMode="auto">
          <a:xfrm>
            <a:off x="76200" y="6384925"/>
            <a:ext cx="2144713" cy="396875"/>
          </a:xfrm>
          <a:prstGeom prst="rect">
            <a:avLst/>
          </a:prstGeom>
          <a:noFill/>
          <a:ln w="9525">
            <a:noFill/>
            <a:miter lim="800000"/>
            <a:headEnd/>
            <a:tailEnd/>
          </a:ln>
        </p:spPr>
        <p:txBody>
          <a:bodyPr wrap="none">
            <a:spAutoFit/>
          </a:bodyPr>
          <a:lstStyle/>
          <a:p>
            <a:pPr eaLnBrk="0" hangingPunct="0"/>
            <a:r>
              <a:rPr lang="en-US" sz="2000" i="1">
                <a:latin typeface="Times"/>
              </a:rPr>
              <a:t>Sherwood Fig 10-9</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5364"/>
                                        </p:tgtEl>
                                        <p:attrNameLst>
                                          <p:attrName>style.visibility</p:attrName>
                                        </p:attrNameLst>
                                      </p:cBhvr>
                                      <p:to>
                                        <p:strVal val="visible"/>
                                      </p:to>
                                    </p:set>
                                    <p:anim calcmode="lin" valueType="num">
                                      <p:cBhvr additive="base">
                                        <p:cTn id="7" dur="500" fill="hold"/>
                                        <p:tgtEl>
                                          <p:spTgt spid="15364"/>
                                        </p:tgtEl>
                                        <p:attrNameLst>
                                          <p:attrName>ppt_x</p:attrName>
                                        </p:attrNameLst>
                                      </p:cBhvr>
                                      <p:tavLst>
                                        <p:tav tm="0">
                                          <p:val>
                                            <p:strVal val="1+#ppt_w/2"/>
                                          </p:val>
                                        </p:tav>
                                        <p:tav tm="100000">
                                          <p:val>
                                            <p:strVal val="#ppt_x"/>
                                          </p:val>
                                        </p:tav>
                                      </p:tavLst>
                                    </p:anim>
                                    <p:anim calcmode="lin" valueType="num">
                                      <p:cBhvr additive="base">
                                        <p:cTn id="8" dur="500" fill="hold"/>
                                        <p:tgtEl>
                                          <p:spTgt spid="1536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5365"/>
                                        </p:tgtEl>
                                        <p:attrNameLst>
                                          <p:attrName>style.visibility</p:attrName>
                                        </p:attrNameLst>
                                      </p:cBhvr>
                                      <p:to>
                                        <p:strVal val="visible"/>
                                      </p:to>
                                    </p:set>
                                    <p:anim calcmode="lin" valueType="num">
                                      <p:cBhvr additive="base">
                                        <p:cTn id="13" dur="500" fill="hold"/>
                                        <p:tgtEl>
                                          <p:spTgt spid="15365"/>
                                        </p:tgtEl>
                                        <p:attrNameLst>
                                          <p:attrName>ppt_x</p:attrName>
                                        </p:attrNameLst>
                                      </p:cBhvr>
                                      <p:tavLst>
                                        <p:tav tm="0">
                                          <p:val>
                                            <p:strVal val="1+#ppt_w/2"/>
                                          </p:val>
                                        </p:tav>
                                        <p:tav tm="100000">
                                          <p:val>
                                            <p:strVal val="#ppt_x"/>
                                          </p:val>
                                        </p:tav>
                                      </p:tavLst>
                                    </p:anim>
                                    <p:anim calcmode="lin" valueType="num">
                                      <p:cBhvr additive="base">
                                        <p:cTn id="14" dur="500" fill="hold"/>
                                        <p:tgtEl>
                                          <p:spTgt spid="1536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4" grpId="0" autoUpdateAnimBg="0"/>
      <p:bldP spid="15365" grpId="0"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C:\My Documents\DOCUMENT\TEACH\Images\G&amp;H-15-4.jpg"/>
          <p:cNvPicPr>
            <a:picLocks noChangeAspect="1" noChangeArrowheads="1"/>
          </p:cNvPicPr>
          <p:nvPr/>
        </p:nvPicPr>
        <p:blipFill>
          <a:blip r:embed="rId3"/>
          <a:srcRect b="61302"/>
          <a:stretch>
            <a:fillRect/>
          </a:stretch>
        </p:blipFill>
        <p:spPr bwMode="auto">
          <a:xfrm>
            <a:off x="1295400" y="736600"/>
            <a:ext cx="6553200" cy="2387600"/>
          </a:xfrm>
          <a:prstGeom prst="rect">
            <a:avLst/>
          </a:prstGeom>
          <a:noFill/>
          <a:ln w="9525">
            <a:noFill/>
            <a:miter lim="800000"/>
            <a:headEnd/>
            <a:tailEnd/>
          </a:ln>
        </p:spPr>
      </p:pic>
      <p:sp>
        <p:nvSpPr>
          <p:cNvPr id="25603" name="Text Box 3"/>
          <p:cNvSpPr txBox="1">
            <a:spLocks noChangeArrowheads="1"/>
          </p:cNvSpPr>
          <p:nvPr/>
        </p:nvSpPr>
        <p:spPr bwMode="auto">
          <a:xfrm>
            <a:off x="76200" y="6445250"/>
            <a:ext cx="2239963" cy="336550"/>
          </a:xfrm>
          <a:prstGeom prst="rect">
            <a:avLst/>
          </a:prstGeom>
          <a:noFill/>
          <a:ln w="9525">
            <a:noFill/>
            <a:miter lim="800000"/>
            <a:headEnd/>
            <a:tailEnd/>
          </a:ln>
        </p:spPr>
        <p:txBody>
          <a:bodyPr wrap="none">
            <a:spAutoFit/>
          </a:bodyPr>
          <a:lstStyle/>
          <a:p>
            <a:pPr eaLnBrk="0" hangingPunct="0"/>
            <a:r>
              <a:rPr lang="en-US" sz="1600" i="1">
                <a:latin typeface="Times"/>
              </a:rPr>
              <a:t>G&amp;H Fig 15-4 and B&amp;B </a:t>
            </a:r>
          </a:p>
        </p:txBody>
      </p:sp>
      <p:sp>
        <p:nvSpPr>
          <p:cNvPr id="25604" name="Text Box 4"/>
          <p:cNvSpPr txBox="1">
            <a:spLocks noChangeArrowheads="1"/>
          </p:cNvSpPr>
          <p:nvPr/>
        </p:nvSpPr>
        <p:spPr bwMode="auto">
          <a:xfrm>
            <a:off x="2641600" y="228600"/>
            <a:ext cx="3835400" cy="519113"/>
          </a:xfrm>
          <a:prstGeom prst="rect">
            <a:avLst/>
          </a:prstGeom>
          <a:noFill/>
          <a:ln w="9525">
            <a:noFill/>
            <a:miter lim="800000"/>
            <a:headEnd/>
            <a:tailEnd/>
          </a:ln>
        </p:spPr>
        <p:txBody>
          <a:bodyPr wrap="none">
            <a:spAutoFit/>
          </a:bodyPr>
          <a:lstStyle/>
          <a:p>
            <a:pPr eaLnBrk="0" hangingPunct="0"/>
            <a:r>
              <a:rPr lang="en-US" sz="2800" b="1">
                <a:latin typeface="Times"/>
              </a:rPr>
              <a:t>Aortic pressure changes</a:t>
            </a:r>
          </a:p>
        </p:txBody>
      </p:sp>
      <p:pic>
        <p:nvPicPr>
          <p:cNvPr id="70663" name="Picture 7" descr="C:\Documents and Settings\Administrator\Desktop\My Documents\DOCUMENT\TEACH\Images\B&amp;BFig21-4B.jpg"/>
          <p:cNvPicPr>
            <a:picLocks noChangeAspect="1" noChangeArrowheads="1"/>
          </p:cNvPicPr>
          <p:nvPr/>
        </p:nvPicPr>
        <p:blipFill>
          <a:blip r:embed="rId4"/>
          <a:srcRect l="4442" r="6725" b="14922"/>
          <a:stretch>
            <a:fillRect/>
          </a:stretch>
        </p:blipFill>
        <p:spPr bwMode="auto">
          <a:xfrm>
            <a:off x="4572000" y="2971800"/>
            <a:ext cx="4572000" cy="3276600"/>
          </a:xfrm>
          <a:prstGeom prst="rect">
            <a:avLst/>
          </a:prstGeom>
          <a:noFill/>
          <a:ln w="9525">
            <a:noFill/>
            <a:miter lim="800000"/>
            <a:headEnd/>
            <a:tailEnd/>
          </a:ln>
        </p:spPr>
      </p:pic>
      <p:pic>
        <p:nvPicPr>
          <p:cNvPr id="70664" name="Picture 8" descr="C:\Documents and Settings\Administrator\Desktop\My Documents\DOCUMENT\TEACH\Images\B&amp;BFig21-4A.jpg"/>
          <p:cNvPicPr>
            <a:picLocks noChangeAspect="1" noChangeArrowheads="1"/>
          </p:cNvPicPr>
          <p:nvPr/>
        </p:nvPicPr>
        <p:blipFill>
          <a:blip r:embed="rId5"/>
          <a:srcRect l="4538" t="4428" r="6209" b="2583"/>
          <a:stretch>
            <a:fillRect/>
          </a:stretch>
        </p:blipFill>
        <p:spPr bwMode="auto">
          <a:xfrm>
            <a:off x="76200" y="3048000"/>
            <a:ext cx="4495800" cy="3200400"/>
          </a:xfrm>
          <a:prstGeom prst="rect">
            <a:avLst/>
          </a:prstGeom>
          <a:noFill/>
          <a:ln w="9525">
            <a:noFill/>
            <a:miter lim="800000"/>
            <a:headEnd/>
            <a:tailEnd/>
          </a:ln>
        </p:spPr>
      </p:pic>
      <p:sp>
        <p:nvSpPr>
          <p:cNvPr id="25607" name="Text Box 9"/>
          <p:cNvSpPr txBox="1">
            <a:spLocks noChangeArrowheads="1"/>
          </p:cNvSpPr>
          <p:nvPr/>
        </p:nvSpPr>
        <p:spPr bwMode="auto">
          <a:xfrm>
            <a:off x="5943600" y="1066800"/>
            <a:ext cx="838200" cy="457200"/>
          </a:xfrm>
          <a:prstGeom prst="rect">
            <a:avLst/>
          </a:prstGeom>
          <a:noFill/>
          <a:ln w="9525">
            <a:noFill/>
            <a:miter lim="800000"/>
            <a:headEnd/>
            <a:tailEnd/>
          </a:ln>
        </p:spPr>
        <p:txBody>
          <a:bodyPr>
            <a:spAutoFit/>
          </a:bodyPr>
          <a:lstStyle/>
          <a:p>
            <a:pPr>
              <a:spcBef>
                <a:spcPct val="50000"/>
              </a:spcBef>
            </a:pPr>
            <a:r>
              <a:rPr lang="en-US">
                <a:solidFill>
                  <a:srgbClr val="FF0000"/>
                </a:solidFill>
              </a:rPr>
              <a:t>rigid</a:t>
            </a:r>
          </a:p>
        </p:txBody>
      </p:sp>
      <p:sp>
        <p:nvSpPr>
          <p:cNvPr id="25608" name="Line 10"/>
          <p:cNvSpPr>
            <a:spLocks noChangeShapeType="1"/>
          </p:cNvSpPr>
          <p:nvPr/>
        </p:nvSpPr>
        <p:spPr bwMode="auto">
          <a:xfrm flipH="1">
            <a:off x="5562600" y="1371600"/>
            <a:ext cx="457200" cy="152400"/>
          </a:xfrm>
          <a:prstGeom prst="line">
            <a:avLst/>
          </a:prstGeom>
          <a:noFill/>
          <a:ln w="9525">
            <a:solidFill>
              <a:srgbClr val="FF0000"/>
            </a:solidFill>
            <a:round/>
            <a:headEnd/>
            <a:tailEnd type="triangle" w="med" len="med"/>
          </a:ln>
        </p:spPr>
        <p:txBody>
          <a:bodyPr/>
          <a:lstStyle/>
          <a:p>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0664"/>
                                        </p:tgtEl>
                                        <p:attrNameLst>
                                          <p:attrName>style.visibility</p:attrName>
                                        </p:attrNameLst>
                                      </p:cBhvr>
                                      <p:to>
                                        <p:strVal val="visible"/>
                                      </p:to>
                                    </p:set>
                                    <p:animEffect transition="in" filter="dissolve">
                                      <p:cBhvr>
                                        <p:cTn id="7" dur="500"/>
                                        <p:tgtEl>
                                          <p:spTgt spid="7066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70663"/>
                                        </p:tgtEl>
                                        <p:attrNameLst>
                                          <p:attrName>style.visibility</p:attrName>
                                        </p:attrNameLst>
                                      </p:cBhvr>
                                      <p:to>
                                        <p:strVal val="visible"/>
                                      </p:to>
                                    </p:set>
                                    <p:animEffect transition="in" filter="dissolve">
                                      <p:cBhvr>
                                        <p:cTn id="12" dur="500"/>
                                        <p:tgtEl>
                                          <p:spTgt spid="706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C:\My Documents\DOCUMENT\TEACH\Images\G&amp;H-15-4.jpg"/>
          <p:cNvPicPr>
            <a:picLocks noChangeAspect="1" noChangeArrowheads="1"/>
          </p:cNvPicPr>
          <p:nvPr/>
        </p:nvPicPr>
        <p:blipFill>
          <a:blip r:embed="rId3"/>
          <a:srcRect b="5727"/>
          <a:stretch>
            <a:fillRect/>
          </a:stretch>
        </p:blipFill>
        <p:spPr bwMode="auto">
          <a:xfrm>
            <a:off x="1295400" y="736600"/>
            <a:ext cx="6553200" cy="5816600"/>
          </a:xfrm>
          <a:prstGeom prst="rect">
            <a:avLst/>
          </a:prstGeom>
          <a:noFill/>
          <a:ln w="9525">
            <a:noFill/>
            <a:miter lim="800000"/>
            <a:headEnd/>
            <a:tailEnd/>
          </a:ln>
        </p:spPr>
      </p:pic>
      <p:sp>
        <p:nvSpPr>
          <p:cNvPr id="26627" name="Text Box 3"/>
          <p:cNvSpPr txBox="1">
            <a:spLocks noChangeArrowheads="1"/>
          </p:cNvSpPr>
          <p:nvPr/>
        </p:nvSpPr>
        <p:spPr bwMode="auto">
          <a:xfrm>
            <a:off x="228600" y="6232525"/>
            <a:ext cx="1693863" cy="396875"/>
          </a:xfrm>
          <a:prstGeom prst="rect">
            <a:avLst/>
          </a:prstGeom>
          <a:noFill/>
          <a:ln w="9525">
            <a:noFill/>
            <a:miter lim="800000"/>
            <a:headEnd/>
            <a:tailEnd/>
          </a:ln>
        </p:spPr>
        <p:txBody>
          <a:bodyPr wrap="none">
            <a:spAutoFit/>
          </a:bodyPr>
          <a:lstStyle/>
          <a:p>
            <a:pPr eaLnBrk="0" hangingPunct="0"/>
            <a:r>
              <a:rPr lang="en-US" sz="2000" i="1">
                <a:latin typeface="Times"/>
              </a:rPr>
              <a:t>G&amp;H Fig 15-4</a:t>
            </a:r>
          </a:p>
        </p:txBody>
      </p:sp>
      <p:sp>
        <p:nvSpPr>
          <p:cNvPr id="26628" name="Text Box 4"/>
          <p:cNvSpPr txBox="1">
            <a:spLocks noChangeArrowheads="1"/>
          </p:cNvSpPr>
          <p:nvPr/>
        </p:nvSpPr>
        <p:spPr bwMode="auto">
          <a:xfrm>
            <a:off x="2641600" y="228600"/>
            <a:ext cx="3835400" cy="519113"/>
          </a:xfrm>
          <a:prstGeom prst="rect">
            <a:avLst/>
          </a:prstGeom>
          <a:noFill/>
          <a:ln w="9525">
            <a:noFill/>
            <a:miter lim="800000"/>
            <a:headEnd/>
            <a:tailEnd/>
          </a:ln>
        </p:spPr>
        <p:txBody>
          <a:bodyPr wrap="none">
            <a:spAutoFit/>
          </a:bodyPr>
          <a:lstStyle/>
          <a:p>
            <a:pPr eaLnBrk="0" hangingPunct="0"/>
            <a:r>
              <a:rPr lang="en-US" sz="2800" b="1">
                <a:latin typeface="Times"/>
              </a:rPr>
              <a:t>Aortic pressure changes</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ydrostatic"/>
          <p:cNvPicPr>
            <a:picLocks noChangeAspect="1" noChangeArrowheads="1"/>
          </p:cNvPicPr>
          <p:nvPr/>
        </p:nvPicPr>
        <p:blipFill>
          <a:blip r:embed="rId2"/>
          <a:srcRect/>
          <a:stretch>
            <a:fillRect/>
          </a:stretch>
        </p:blipFill>
        <p:spPr bwMode="auto">
          <a:xfrm>
            <a:off x="327025" y="777875"/>
            <a:ext cx="7521575" cy="5546725"/>
          </a:xfrm>
          <a:prstGeom prst="rect">
            <a:avLst/>
          </a:prstGeo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ижний колонтитул 4"/>
          <p:cNvSpPr>
            <a:spLocks noGrp="1"/>
          </p:cNvSpPr>
          <p:nvPr>
            <p:ph type="ftr" sz="quarter" idx="11"/>
          </p:nvPr>
        </p:nvSpPr>
        <p:spPr/>
        <p:txBody>
          <a:bodyPr/>
          <a:lstStyle/>
          <a:p>
            <a:r>
              <a:rPr lang="en-US"/>
              <a:t>Copyright 2009, John Wiley &amp; Sons, Inc.</a:t>
            </a:r>
          </a:p>
        </p:txBody>
      </p:sp>
      <p:sp>
        <p:nvSpPr>
          <p:cNvPr id="173058" name="Rectangle 2"/>
          <p:cNvSpPr>
            <a:spLocks noGrp="1" noChangeArrowheads="1"/>
          </p:cNvSpPr>
          <p:nvPr>
            <p:ph type="title"/>
          </p:nvPr>
        </p:nvSpPr>
        <p:spPr/>
        <p:txBody>
          <a:bodyPr/>
          <a:lstStyle/>
          <a:p>
            <a:r>
              <a:rPr lang="en-US"/>
              <a:t>Capillary exchange</a:t>
            </a:r>
          </a:p>
        </p:txBody>
      </p:sp>
      <p:sp>
        <p:nvSpPr>
          <p:cNvPr id="173059" name="Rectangle 3"/>
          <p:cNvSpPr>
            <a:spLocks noGrp="1" noChangeArrowheads="1"/>
          </p:cNvSpPr>
          <p:nvPr>
            <p:ph type="body" idx="1"/>
          </p:nvPr>
        </p:nvSpPr>
        <p:spPr/>
        <p:txBody>
          <a:bodyPr/>
          <a:lstStyle/>
          <a:p>
            <a:pPr marL="571500" indent="-571500"/>
            <a:r>
              <a:rPr lang="en-US"/>
              <a:t>Movement of substances between blood and interstitial fluid</a:t>
            </a:r>
          </a:p>
          <a:p>
            <a:pPr marL="571500" indent="-571500"/>
            <a:r>
              <a:rPr lang="en-US"/>
              <a:t>3 basic methods</a:t>
            </a:r>
          </a:p>
          <a:p>
            <a:pPr marL="839788" lvl="1" indent="-495300">
              <a:buFont typeface="Wingdings" pitchFamily="2" charset="2"/>
              <a:buAutoNum type="arabicPeriod"/>
            </a:pPr>
            <a:r>
              <a:rPr lang="en-US"/>
              <a:t>Diffusion</a:t>
            </a:r>
          </a:p>
          <a:p>
            <a:pPr marL="839788" lvl="1" indent="-495300">
              <a:buFont typeface="Wingdings" pitchFamily="2" charset="2"/>
              <a:buAutoNum type="arabicPeriod"/>
            </a:pPr>
            <a:r>
              <a:rPr lang="en-US"/>
              <a:t>Transcytosis</a:t>
            </a:r>
          </a:p>
          <a:p>
            <a:pPr marL="839788" lvl="1" indent="-495300">
              <a:buFont typeface="Wingdings" pitchFamily="2" charset="2"/>
              <a:buAutoNum type="arabicPeriod"/>
            </a:pPr>
            <a:r>
              <a:rPr lang="en-US"/>
              <a:t>Bulk flow </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ижний колонтитул 4"/>
          <p:cNvSpPr>
            <a:spLocks noGrp="1"/>
          </p:cNvSpPr>
          <p:nvPr>
            <p:ph type="ftr" sz="quarter" idx="11"/>
          </p:nvPr>
        </p:nvSpPr>
        <p:spPr/>
        <p:txBody>
          <a:bodyPr/>
          <a:lstStyle/>
          <a:p>
            <a:r>
              <a:rPr lang="en-US"/>
              <a:t>Copyright 2009, John Wiley &amp; Sons, Inc.</a:t>
            </a:r>
          </a:p>
        </p:txBody>
      </p:sp>
      <p:sp>
        <p:nvSpPr>
          <p:cNvPr id="174082" name="Rectangle 2"/>
          <p:cNvSpPr>
            <a:spLocks noGrp="1" noChangeArrowheads="1"/>
          </p:cNvSpPr>
          <p:nvPr>
            <p:ph type="title"/>
          </p:nvPr>
        </p:nvSpPr>
        <p:spPr/>
        <p:txBody>
          <a:bodyPr/>
          <a:lstStyle/>
          <a:p>
            <a:r>
              <a:rPr lang="en-US"/>
              <a:t>Diffusion</a:t>
            </a:r>
          </a:p>
        </p:txBody>
      </p:sp>
      <p:sp>
        <p:nvSpPr>
          <p:cNvPr id="174083" name="Rectangle 3"/>
          <p:cNvSpPr>
            <a:spLocks noGrp="1" noChangeArrowheads="1"/>
          </p:cNvSpPr>
          <p:nvPr>
            <p:ph type="body" idx="1"/>
          </p:nvPr>
        </p:nvSpPr>
        <p:spPr/>
        <p:txBody>
          <a:bodyPr/>
          <a:lstStyle/>
          <a:p>
            <a:pPr lvl="1"/>
            <a:r>
              <a:rPr lang="en-US" sz="2200"/>
              <a:t>Most important method</a:t>
            </a:r>
          </a:p>
          <a:p>
            <a:pPr lvl="1"/>
            <a:r>
              <a:rPr lang="en-US" sz="2200"/>
              <a:t>Substances move down their concentration gradient </a:t>
            </a:r>
          </a:p>
          <a:p>
            <a:pPr lvl="2"/>
            <a:r>
              <a:rPr lang="en-US" sz="2000"/>
              <a:t>O</a:t>
            </a:r>
            <a:r>
              <a:rPr lang="en-US" sz="2000" baseline="-25000"/>
              <a:t>2</a:t>
            </a:r>
            <a:r>
              <a:rPr lang="en-US" sz="2000"/>
              <a:t> and nutrients from blood to interstitial fluid to body cells</a:t>
            </a:r>
          </a:p>
          <a:p>
            <a:pPr lvl="2"/>
            <a:r>
              <a:rPr lang="en-US" sz="2000"/>
              <a:t>CO</a:t>
            </a:r>
            <a:r>
              <a:rPr lang="en-US" sz="2000" baseline="-25000"/>
              <a:t>2</a:t>
            </a:r>
            <a:r>
              <a:rPr lang="en-US" sz="2000"/>
              <a:t> and wastes move from body cells to interstitial fluid to blood</a:t>
            </a:r>
          </a:p>
          <a:p>
            <a:pPr lvl="1"/>
            <a:r>
              <a:rPr lang="en-US" sz="2200"/>
              <a:t>Can cross capillary wall through intracellular clefts, fenestrations or through endothelial cells</a:t>
            </a:r>
          </a:p>
          <a:p>
            <a:pPr lvl="2"/>
            <a:r>
              <a:rPr lang="en-US" sz="2000"/>
              <a:t>Most plasma proteins cannot cross</a:t>
            </a:r>
          </a:p>
          <a:p>
            <a:pPr lvl="2"/>
            <a:r>
              <a:rPr lang="en-US" sz="2000"/>
              <a:t>Except in sinusoids – proteins and even blood cells leave</a:t>
            </a:r>
          </a:p>
          <a:p>
            <a:pPr lvl="2"/>
            <a:r>
              <a:rPr lang="en-US" sz="2000"/>
              <a:t>Blood-brain barrier – tight junctions limit diffusion</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ижний колонтитул 4"/>
          <p:cNvSpPr>
            <a:spLocks noGrp="1"/>
          </p:cNvSpPr>
          <p:nvPr>
            <p:ph type="ftr" sz="quarter" idx="11"/>
          </p:nvPr>
        </p:nvSpPr>
        <p:spPr/>
        <p:txBody>
          <a:bodyPr/>
          <a:lstStyle/>
          <a:p>
            <a:r>
              <a:rPr lang="en-US"/>
              <a:t>Copyright 2009, John Wiley &amp; Sons, Inc.</a:t>
            </a:r>
          </a:p>
        </p:txBody>
      </p:sp>
      <p:sp>
        <p:nvSpPr>
          <p:cNvPr id="175106" name="Rectangle 2"/>
          <p:cNvSpPr>
            <a:spLocks noGrp="1" noChangeArrowheads="1"/>
          </p:cNvSpPr>
          <p:nvPr>
            <p:ph type="title"/>
          </p:nvPr>
        </p:nvSpPr>
        <p:spPr/>
        <p:txBody>
          <a:bodyPr/>
          <a:lstStyle/>
          <a:p>
            <a:r>
              <a:rPr lang="en-US"/>
              <a:t>Transcytosis</a:t>
            </a:r>
          </a:p>
        </p:txBody>
      </p:sp>
      <p:sp>
        <p:nvSpPr>
          <p:cNvPr id="175107" name="Rectangle 3"/>
          <p:cNvSpPr>
            <a:spLocks noGrp="1" noChangeArrowheads="1"/>
          </p:cNvSpPr>
          <p:nvPr>
            <p:ph type="body" idx="1"/>
          </p:nvPr>
        </p:nvSpPr>
        <p:spPr/>
        <p:txBody>
          <a:bodyPr/>
          <a:lstStyle/>
          <a:p>
            <a:pPr>
              <a:buFont typeface="Wingdings" pitchFamily="2" charset="2"/>
              <a:buNone/>
            </a:pPr>
            <a:endParaRPr lang="en-US"/>
          </a:p>
          <a:p>
            <a:pPr lvl="1"/>
            <a:r>
              <a:rPr lang="en-US"/>
              <a:t>Small quantity of material</a:t>
            </a:r>
          </a:p>
          <a:p>
            <a:pPr lvl="1"/>
            <a:r>
              <a:rPr lang="en-US"/>
              <a:t>Substances in blood plasma become enclosed within pinocytotic vessicles that enter endothelial cells by endocytosis and leave by exocytosis</a:t>
            </a:r>
          </a:p>
          <a:p>
            <a:pPr lvl="1"/>
            <a:r>
              <a:rPr lang="en-US"/>
              <a:t>Important mainly for large, lipid-insoluble molecules that cannot cross capillary walls any other way</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ижний колонтитул 4"/>
          <p:cNvSpPr>
            <a:spLocks noGrp="1"/>
          </p:cNvSpPr>
          <p:nvPr>
            <p:ph type="ftr" sz="quarter" idx="11"/>
          </p:nvPr>
        </p:nvSpPr>
        <p:spPr/>
        <p:txBody>
          <a:bodyPr/>
          <a:lstStyle/>
          <a:p>
            <a:r>
              <a:rPr lang="en-US"/>
              <a:t>Copyright 2009, John Wiley &amp; Sons, Inc.</a:t>
            </a:r>
          </a:p>
        </p:txBody>
      </p:sp>
      <p:sp>
        <p:nvSpPr>
          <p:cNvPr id="176130" name="Rectangle 2"/>
          <p:cNvSpPr>
            <a:spLocks noGrp="1" noChangeArrowheads="1"/>
          </p:cNvSpPr>
          <p:nvPr>
            <p:ph type="title"/>
          </p:nvPr>
        </p:nvSpPr>
        <p:spPr/>
        <p:txBody>
          <a:bodyPr/>
          <a:lstStyle/>
          <a:p>
            <a:r>
              <a:rPr lang="en-US"/>
              <a:t>Bulk Flow</a:t>
            </a:r>
          </a:p>
        </p:txBody>
      </p:sp>
      <p:sp>
        <p:nvSpPr>
          <p:cNvPr id="176131" name="Rectangle 3"/>
          <p:cNvSpPr>
            <a:spLocks noGrp="1" noChangeArrowheads="1"/>
          </p:cNvSpPr>
          <p:nvPr>
            <p:ph type="body" idx="1"/>
          </p:nvPr>
        </p:nvSpPr>
        <p:spPr/>
        <p:txBody>
          <a:bodyPr/>
          <a:lstStyle/>
          <a:p>
            <a:pPr lvl="1"/>
            <a:r>
              <a:rPr lang="en-US"/>
              <a:t>Passive process in which large numbers of ions, molecules, or particles in a fluid move together in the same direction</a:t>
            </a:r>
          </a:p>
          <a:p>
            <a:pPr lvl="1"/>
            <a:r>
              <a:rPr lang="en-US"/>
              <a:t>Based on pressure gradient</a:t>
            </a:r>
          </a:p>
          <a:p>
            <a:pPr lvl="1"/>
            <a:r>
              <a:rPr lang="en-US"/>
              <a:t>Diffusion is more important for solute exchange</a:t>
            </a:r>
          </a:p>
          <a:p>
            <a:pPr lvl="1"/>
            <a:r>
              <a:rPr lang="en-US"/>
              <a:t>Bulk flow more important for regulation of relative volumes of blood and interstitial fluid</a:t>
            </a:r>
          </a:p>
          <a:p>
            <a:pPr lvl="1"/>
            <a:r>
              <a:rPr lang="en-US"/>
              <a:t>Filtration – from capillaries into interstitial fluid</a:t>
            </a:r>
          </a:p>
          <a:p>
            <a:pPr lvl="1"/>
            <a:r>
              <a:rPr lang="en-US"/>
              <a:t>Reabsorption – from interstitial fluid into capillaries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ижний колонтитул 4"/>
          <p:cNvSpPr>
            <a:spLocks noGrp="1"/>
          </p:cNvSpPr>
          <p:nvPr>
            <p:ph type="ftr" sz="quarter" idx="11"/>
          </p:nvPr>
        </p:nvSpPr>
        <p:spPr/>
        <p:txBody>
          <a:bodyPr/>
          <a:lstStyle/>
          <a:p>
            <a:r>
              <a:rPr lang="en-US"/>
              <a:t>Copyright 2009, John Wiley &amp; Sons, Inc.</a:t>
            </a:r>
          </a:p>
        </p:txBody>
      </p:sp>
      <p:sp>
        <p:nvSpPr>
          <p:cNvPr id="156674" name="Rectangle 2"/>
          <p:cNvSpPr>
            <a:spLocks noGrp="1" noChangeArrowheads="1"/>
          </p:cNvSpPr>
          <p:nvPr>
            <p:ph type="title"/>
          </p:nvPr>
        </p:nvSpPr>
        <p:spPr/>
        <p:txBody>
          <a:bodyPr/>
          <a:lstStyle/>
          <a:p>
            <a:r>
              <a:rPr lang="en-US"/>
              <a:t>Structure </a:t>
            </a:r>
          </a:p>
        </p:txBody>
      </p:sp>
      <p:sp>
        <p:nvSpPr>
          <p:cNvPr id="156675" name="Rectangle 3"/>
          <p:cNvSpPr>
            <a:spLocks noGrp="1" noChangeArrowheads="1"/>
          </p:cNvSpPr>
          <p:nvPr>
            <p:ph type="body" idx="1"/>
          </p:nvPr>
        </p:nvSpPr>
        <p:spPr/>
        <p:txBody>
          <a:bodyPr/>
          <a:lstStyle/>
          <a:p>
            <a:pPr>
              <a:lnSpc>
                <a:spcPct val="80000"/>
              </a:lnSpc>
            </a:pPr>
            <a:r>
              <a:rPr lang="en-US" sz="2600"/>
              <a:t>Tunica interna (intima)</a:t>
            </a:r>
          </a:p>
          <a:p>
            <a:pPr lvl="1">
              <a:lnSpc>
                <a:spcPct val="80000"/>
              </a:lnSpc>
            </a:pPr>
            <a:r>
              <a:rPr lang="en-US" sz="2200"/>
              <a:t>Inner lining in direct contact with blood</a:t>
            </a:r>
          </a:p>
          <a:p>
            <a:pPr lvl="1">
              <a:lnSpc>
                <a:spcPct val="80000"/>
              </a:lnSpc>
            </a:pPr>
            <a:r>
              <a:rPr lang="en-US" sz="2200"/>
              <a:t>Endothelium continuous with endocardial lining of heart</a:t>
            </a:r>
          </a:p>
          <a:p>
            <a:pPr lvl="1">
              <a:lnSpc>
                <a:spcPct val="80000"/>
              </a:lnSpc>
            </a:pPr>
            <a:r>
              <a:rPr lang="en-US" sz="2200"/>
              <a:t>Active role in vessel-related activities</a:t>
            </a:r>
          </a:p>
          <a:p>
            <a:pPr>
              <a:lnSpc>
                <a:spcPct val="80000"/>
              </a:lnSpc>
            </a:pPr>
            <a:r>
              <a:rPr lang="en-US" sz="2600"/>
              <a:t>Tunica media</a:t>
            </a:r>
          </a:p>
          <a:p>
            <a:pPr lvl="1">
              <a:lnSpc>
                <a:spcPct val="80000"/>
              </a:lnSpc>
            </a:pPr>
            <a:r>
              <a:rPr lang="en-US" sz="2200"/>
              <a:t>Muscular and connective tissue layer</a:t>
            </a:r>
          </a:p>
          <a:p>
            <a:pPr lvl="1">
              <a:lnSpc>
                <a:spcPct val="80000"/>
              </a:lnSpc>
            </a:pPr>
            <a:r>
              <a:rPr lang="en-US" sz="2200"/>
              <a:t>Greatest variation among vessel types</a:t>
            </a:r>
          </a:p>
          <a:p>
            <a:pPr lvl="1">
              <a:lnSpc>
                <a:spcPct val="80000"/>
              </a:lnSpc>
            </a:pPr>
            <a:r>
              <a:rPr lang="en-US" sz="2200"/>
              <a:t>Smooth muscle regulates diameter of lumen</a:t>
            </a:r>
          </a:p>
          <a:p>
            <a:pPr>
              <a:lnSpc>
                <a:spcPct val="80000"/>
              </a:lnSpc>
            </a:pPr>
            <a:r>
              <a:rPr lang="en-US" sz="2600"/>
              <a:t>Tunica externa</a:t>
            </a:r>
          </a:p>
          <a:p>
            <a:pPr lvl="1">
              <a:lnSpc>
                <a:spcPct val="80000"/>
              </a:lnSpc>
            </a:pPr>
            <a:r>
              <a:rPr lang="en-US" sz="2200"/>
              <a:t>Elastic and collagen fibers</a:t>
            </a:r>
          </a:p>
          <a:p>
            <a:pPr lvl="1">
              <a:lnSpc>
                <a:spcPct val="80000"/>
              </a:lnSpc>
            </a:pPr>
            <a:r>
              <a:rPr lang="en-US" sz="2200"/>
              <a:t>Vasa vasorum</a:t>
            </a:r>
          </a:p>
          <a:p>
            <a:pPr lvl="1">
              <a:lnSpc>
                <a:spcPct val="80000"/>
              </a:lnSpc>
            </a:pPr>
            <a:r>
              <a:rPr lang="en-US" sz="2200"/>
              <a:t>Helps anchor vessel to surrounding tissue</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ижний колонтитул 4"/>
          <p:cNvSpPr>
            <a:spLocks noGrp="1"/>
          </p:cNvSpPr>
          <p:nvPr>
            <p:ph type="ftr" sz="quarter" idx="11"/>
          </p:nvPr>
        </p:nvSpPr>
        <p:spPr/>
        <p:txBody>
          <a:bodyPr/>
          <a:lstStyle/>
          <a:p>
            <a:r>
              <a:rPr lang="en-US"/>
              <a:t>Copyright 2009, John Wiley &amp; Sons, Inc.</a:t>
            </a:r>
          </a:p>
        </p:txBody>
      </p:sp>
      <p:sp>
        <p:nvSpPr>
          <p:cNvPr id="177154" name="Rectangle 2"/>
          <p:cNvSpPr>
            <a:spLocks noGrp="1" noChangeArrowheads="1"/>
          </p:cNvSpPr>
          <p:nvPr>
            <p:ph type="title"/>
          </p:nvPr>
        </p:nvSpPr>
        <p:spPr/>
        <p:txBody>
          <a:bodyPr/>
          <a:lstStyle/>
          <a:p>
            <a:r>
              <a:rPr lang="en-US" sz="3800"/>
              <a:t>NFP = (BHP + IFOP) – (BCOP + IFHP)</a:t>
            </a:r>
          </a:p>
        </p:txBody>
      </p:sp>
      <p:sp>
        <p:nvSpPr>
          <p:cNvPr id="177155" name="Rectangle 3"/>
          <p:cNvSpPr>
            <a:spLocks noGrp="1" noChangeArrowheads="1"/>
          </p:cNvSpPr>
          <p:nvPr>
            <p:ph type="body" idx="1"/>
          </p:nvPr>
        </p:nvSpPr>
        <p:spPr/>
        <p:txBody>
          <a:bodyPr/>
          <a:lstStyle/>
          <a:p>
            <a:pPr marL="400050" indent="-400050"/>
            <a:r>
              <a:rPr lang="en-US" dirty="0"/>
              <a:t>Net filtration pressure (NFP) balance of 2 pressures </a:t>
            </a:r>
          </a:p>
          <a:p>
            <a:pPr marL="400050" indent="-400050">
              <a:buFont typeface="Wingdings" pitchFamily="2" charset="2"/>
              <a:buAutoNum type="arabicPeriod"/>
            </a:pPr>
            <a:r>
              <a:rPr lang="en-US" dirty="0"/>
              <a:t>2 pressures promote filtration</a:t>
            </a:r>
          </a:p>
          <a:p>
            <a:pPr marL="725488" lvl="1" indent="-381000"/>
            <a:r>
              <a:rPr lang="en-US" dirty="0"/>
              <a:t>Blood hydrostatic pressure (BHP) generated by pumping action of heart</a:t>
            </a:r>
          </a:p>
          <a:p>
            <a:pPr lvl="2"/>
            <a:r>
              <a:rPr lang="en-US" dirty="0"/>
              <a:t>Falls over capillary bed from 35 to </a:t>
            </a:r>
            <a:r>
              <a:rPr lang="en-US" dirty="0" smtClean="0"/>
              <a:t>15 </a:t>
            </a:r>
            <a:r>
              <a:rPr lang="en-US" dirty="0"/>
              <a:t>mmHg</a:t>
            </a:r>
          </a:p>
          <a:p>
            <a:pPr marL="725488" lvl="1" indent="-381000"/>
            <a:r>
              <a:rPr lang="en-US" dirty="0"/>
              <a:t>Interstitial fluid osmotic pressure (IFOP)</a:t>
            </a:r>
          </a:p>
          <a:p>
            <a:pPr lvl="2"/>
            <a:r>
              <a:rPr lang="en-US" dirty="0" smtClean="0"/>
              <a:t>4 </a:t>
            </a:r>
            <a:r>
              <a:rPr lang="en-US" dirty="0"/>
              <a:t>mmHg</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ижний колонтитул 4"/>
          <p:cNvSpPr>
            <a:spLocks noGrp="1"/>
          </p:cNvSpPr>
          <p:nvPr>
            <p:ph type="ftr" sz="quarter" idx="11"/>
          </p:nvPr>
        </p:nvSpPr>
        <p:spPr/>
        <p:txBody>
          <a:bodyPr/>
          <a:lstStyle/>
          <a:p>
            <a:r>
              <a:rPr lang="en-US"/>
              <a:t>Copyright 2009, John Wiley &amp; Sons, Inc.</a:t>
            </a:r>
          </a:p>
        </p:txBody>
      </p:sp>
      <p:sp>
        <p:nvSpPr>
          <p:cNvPr id="203778" name="Rectangle 2"/>
          <p:cNvSpPr>
            <a:spLocks noGrp="1" noChangeArrowheads="1"/>
          </p:cNvSpPr>
          <p:nvPr>
            <p:ph type="title"/>
          </p:nvPr>
        </p:nvSpPr>
        <p:spPr/>
        <p:txBody>
          <a:bodyPr/>
          <a:lstStyle/>
          <a:p>
            <a:r>
              <a:rPr lang="en-US" sz="3800"/>
              <a:t>NFP = (BHP + IFOP) – (BCOP + IFHP)</a:t>
            </a:r>
          </a:p>
        </p:txBody>
      </p:sp>
      <p:sp>
        <p:nvSpPr>
          <p:cNvPr id="203779" name="Rectangle 3"/>
          <p:cNvSpPr>
            <a:spLocks noGrp="1" noChangeArrowheads="1"/>
          </p:cNvSpPr>
          <p:nvPr>
            <p:ph type="body" idx="1"/>
          </p:nvPr>
        </p:nvSpPr>
        <p:spPr/>
        <p:txBody>
          <a:bodyPr/>
          <a:lstStyle/>
          <a:p>
            <a:pPr marL="571500" indent="-571500">
              <a:buSzTx/>
              <a:buFont typeface="Wingdings" pitchFamily="2" charset="2"/>
              <a:buAutoNum type="arabicPeriod" startAt="2"/>
            </a:pPr>
            <a:r>
              <a:rPr lang="en-US" dirty="0"/>
              <a:t>2 pressures promote </a:t>
            </a:r>
            <a:r>
              <a:rPr lang="en-US" dirty="0" err="1"/>
              <a:t>reabsorption</a:t>
            </a:r>
            <a:endParaRPr lang="en-US" dirty="0"/>
          </a:p>
          <a:p>
            <a:pPr marL="839788" lvl="1" indent="-495300">
              <a:buSzTx/>
            </a:pPr>
            <a:r>
              <a:rPr lang="en-US" dirty="0"/>
              <a:t>Blood colloid osmotic pressure (BCOP) promotes </a:t>
            </a:r>
            <a:r>
              <a:rPr lang="en-US" dirty="0" err="1"/>
              <a:t>reabsorption</a:t>
            </a:r>
            <a:endParaRPr lang="en-US" dirty="0"/>
          </a:p>
          <a:p>
            <a:pPr marL="1090613" lvl="2" indent="-419100">
              <a:buSzTx/>
            </a:pPr>
            <a:r>
              <a:rPr lang="en-US" dirty="0"/>
              <a:t>Due to presence of blood plasma proteins to large to cross walls</a:t>
            </a:r>
          </a:p>
          <a:p>
            <a:pPr marL="1090613" lvl="2" indent="-419100">
              <a:buSzTx/>
            </a:pPr>
            <a:r>
              <a:rPr lang="en-US" dirty="0"/>
              <a:t>Averages </a:t>
            </a:r>
            <a:r>
              <a:rPr lang="en-US" dirty="0" smtClean="0"/>
              <a:t>25 </a:t>
            </a:r>
            <a:r>
              <a:rPr lang="en-US" dirty="0"/>
              <a:t>mmHg</a:t>
            </a:r>
          </a:p>
          <a:p>
            <a:pPr marL="839788" lvl="1" indent="-495300">
              <a:buSzTx/>
            </a:pPr>
            <a:r>
              <a:rPr lang="en-US" dirty="0"/>
              <a:t>Interstitial fluid hydrostatic pressure (IFHP)</a:t>
            </a:r>
          </a:p>
          <a:p>
            <a:pPr marL="1090613" lvl="2" indent="-419100">
              <a:buSzTx/>
            </a:pPr>
            <a:r>
              <a:rPr lang="en-US" dirty="0" smtClean="0"/>
              <a:t>About 3 mmHg</a:t>
            </a:r>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ижний колонтитул 4"/>
          <p:cNvSpPr>
            <a:spLocks noGrp="1"/>
          </p:cNvSpPr>
          <p:nvPr>
            <p:ph type="ftr" sz="quarter" idx="11"/>
          </p:nvPr>
        </p:nvSpPr>
        <p:spPr/>
        <p:txBody>
          <a:bodyPr/>
          <a:lstStyle/>
          <a:p>
            <a:r>
              <a:rPr lang="en-US"/>
              <a:t>Copyright 2009, John Wiley &amp; Sons, Inc.</a:t>
            </a:r>
          </a:p>
        </p:txBody>
      </p:sp>
      <p:sp>
        <p:nvSpPr>
          <p:cNvPr id="178178" name="Rectangle 2"/>
          <p:cNvSpPr>
            <a:spLocks noGrp="1" noChangeArrowheads="1"/>
          </p:cNvSpPr>
          <p:nvPr>
            <p:ph type="title"/>
          </p:nvPr>
        </p:nvSpPr>
        <p:spPr/>
        <p:txBody>
          <a:bodyPr/>
          <a:lstStyle/>
          <a:p>
            <a:r>
              <a:rPr lang="en-US"/>
              <a:t>Starling’s Law</a:t>
            </a:r>
          </a:p>
        </p:txBody>
      </p:sp>
      <p:sp>
        <p:nvSpPr>
          <p:cNvPr id="178179" name="Rectangle 3"/>
          <p:cNvSpPr>
            <a:spLocks noGrp="1" noChangeArrowheads="1"/>
          </p:cNvSpPr>
          <p:nvPr>
            <p:ph type="body" idx="1"/>
          </p:nvPr>
        </p:nvSpPr>
        <p:spPr/>
        <p:txBody>
          <a:bodyPr/>
          <a:lstStyle/>
          <a:p>
            <a:r>
              <a:rPr lang="en-US" dirty="0"/>
              <a:t> Nearly as much reabsorbed as filtered</a:t>
            </a:r>
          </a:p>
          <a:p>
            <a:pPr lvl="1"/>
            <a:r>
              <a:rPr lang="en-US" dirty="0"/>
              <a:t>At the arterial end, net outward pressure of </a:t>
            </a:r>
            <a:r>
              <a:rPr lang="en-US" dirty="0" smtClean="0"/>
              <a:t>+11 </a:t>
            </a:r>
            <a:r>
              <a:rPr lang="en-US" dirty="0"/>
              <a:t>mmHg and fluid leaves capillary (filtration)</a:t>
            </a:r>
          </a:p>
          <a:p>
            <a:pPr lvl="1"/>
            <a:r>
              <a:rPr lang="en-US" dirty="0"/>
              <a:t>At the venous end, fluid moves in (</a:t>
            </a:r>
            <a:r>
              <a:rPr lang="en-US" dirty="0" err="1" smtClean="0"/>
              <a:t>reabsorption</a:t>
            </a:r>
            <a:r>
              <a:rPr lang="en-US" dirty="0"/>
              <a:t>) due to </a:t>
            </a:r>
            <a:r>
              <a:rPr lang="en-US" dirty="0" smtClean="0"/>
              <a:t>-9 </a:t>
            </a:r>
            <a:r>
              <a:rPr lang="en-US" dirty="0"/>
              <a:t>mmHg</a:t>
            </a:r>
          </a:p>
          <a:p>
            <a:pPr lvl="1"/>
            <a:r>
              <a:rPr lang="en-US" dirty="0"/>
              <a:t>On average, about 85% of fluid filtered in </a:t>
            </a:r>
            <a:r>
              <a:rPr lang="en-US" dirty="0" err="1" smtClean="0"/>
              <a:t>reabsorped</a:t>
            </a:r>
            <a:endParaRPr lang="en-US" dirty="0"/>
          </a:p>
          <a:p>
            <a:pPr lvl="1"/>
            <a:r>
              <a:rPr lang="en-US" dirty="0"/>
              <a:t>Excess enters lymphatic capillaries (about 3L/ day) to be eventually returned to blood</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ижний колонтитул 4"/>
          <p:cNvSpPr>
            <a:spLocks noGrp="1"/>
          </p:cNvSpPr>
          <p:nvPr>
            <p:ph type="ftr" sz="quarter" idx="11"/>
          </p:nvPr>
        </p:nvSpPr>
        <p:spPr/>
        <p:txBody>
          <a:bodyPr/>
          <a:lstStyle/>
          <a:p>
            <a:r>
              <a:rPr lang="en-US"/>
              <a:t>Copyright 2009, John Wiley &amp; Sons, Inc.</a:t>
            </a:r>
          </a:p>
        </p:txBody>
      </p:sp>
      <p:sp>
        <p:nvSpPr>
          <p:cNvPr id="205826" name="Rectangle 2"/>
          <p:cNvSpPr>
            <a:spLocks noGrp="1" noChangeArrowheads="1"/>
          </p:cNvSpPr>
          <p:nvPr>
            <p:ph type="title"/>
          </p:nvPr>
        </p:nvSpPr>
        <p:spPr/>
        <p:txBody>
          <a:bodyPr/>
          <a:lstStyle/>
          <a:p>
            <a:r>
              <a:rPr lang="en-US"/>
              <a:t>Dynamics of Capillary Exchange</a:t>
            </a:r>
          </a:p>
        </p:txBody>
      </p:sp>
      <p:pic>
        <p:nvPicPr>
          <p:cNvPr id="205829" name="Picture 5" descr="21_07"/>
          <p:cNvPicPr>
            <a:picLocks noChangeAspect="1" noChangeArrowheads="1"/>
          </p:cNvPicPr>
          <p:nvPr/>
        </p:nvPicPr>
        <p:blipFill>
          <a:blip r:embed="rId2"/>
          <a:srcRect/>
          <a:stretch>
            <a:fillRect/>
          </a:stretch>
        </p:blipFill>
        <p:spPr bwMode="auto">
          <a:xfrm>
            <a:off x="1887538" y="1009650"/>
            <a:ext cx="5364162" cy="5046663"/>
          </a:xfrm>
          <a:prstGeom prst="rect">
            <a:avLst/>
          </a:prstGeom>
          <a:noFill/>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Нижний колонтитул 5"/>
          <p:cNvSpPr>
            <a:spLocks noGrp="1"/>
          </p:cNvSpPr>
          <p:nvPr>
            <p:ph type="ftr" sz="quarter" idx="11"/>
          </p:nvPr>
        </p:nvSpPr>
        <p:spPr/>
        <p:txBody>
          <a:bodyPr/>
          <a:lstStyle/>
          <a:p>
            <a:r>
              <a:rPr lang="en-US"/>
              <a:t>Copyright 2009, John Wiley &amp; Sons, Inc.</a:t>
            </a:r>
          </a:p>
        </p:txBody>
      </p:sp>
      <p:sp>
        <p:nvSpPr>
          <p:cNvPr id="181252" name="Rectangle 4"/>
          <p:cNvSpPr>
            <a:spLocks noGrp="1" noChangeArrowheads="1"/>
          </p:cNvSpPr>
          <p:nvPr>
            <p:ph type="title"/>
          </p:nvPr>
        </p:nvSpPr>
        <p:spPr/>
        <p:txBody>
          <a:bodyPr/>
          <a:lstStyle/>
          <a:p>
            <a:r>
              <a:rPr lang="en-US" dirty="0"/>
              <a:t>Blood </a:t>
            </a:r>
            <a:r>
              <a:rPr lang="en-US" dirty="0" smtClean="0"/>
              <a:t>Pressure and its control</a:t>
            </a:r>
            <a:endParaRPr lang="en-US" dirty="0"/>
          </a:p>
        </p:txBody>
      </p:sp>
      <p:sp>
        <p:nvSpPr>
          <p:cNvPr id="181253" name="Rectangle 5"/>
          <p:cNvSpPr>
            <a:spLocks noGrp="1" noChangeArrowheads="1"/>
          </p:cNvSpPr>
          <p:nvPr>
            <p:ph type="body" sz="half" idx="1"/>
          </p:nvPr>
        </p:nvSpPr>
        <p:spPr>
          <a:xfrm>
            <a:off x="457200" y="1600200"/>
            <a:ext cx="3657600" cy="4530725"/>
          </a:xfrm>
        </p:spPr>
        <p:txBody>
          <a:bodyPr/>
          <a:lstStyle/>
          <a:p>
            <a:pPr lvl="1"/>
            <a:r>
              <a:rPr lang="en-US" sz="1800"/>
              <a:t>Contraction of ventricles generates blood pressure</a:t>
            </a:r>
          </a:p>
          <a:p>
            <a:pPr lvl="1"/>
            <a:r>
              <a:rPr lang="en-US" sz="1800"/>
              <a:t>Systolic BP – highest pressure attained in arteries during systole</a:t>
            </a:r>
          </a:p>
          <a:p>
            <a:pPr lvl="1"/>
            <a:r>
              <a:rPr lang="en-US" sz="1800"/>
              <a:t>Diastolic BP – lowest arterial pressure during diastole</a:t>
            </a:r>
          </a:p>
          <a:p>
            <a:pPr lvl="1"/>
            <a:r>
              <a:rPr lang="en-US" sz="1800"/>
              <a:t>Pressure falls progressively with distance from left ventricle</a:t>
            </a:r>
          </a:p>
          <a:p>
            <a:pPr lvl="1"/>
            <a:r>
              <a:rPr lang="en-US" sz="1800"/>
              <a:t>Blood pressure also depends on total volume of blood</a:t>
            </a:r>
          </a:p>
        </p:txBody>
      </p:sp>
      <p:pic>
        <p:nvPicPr>
          <p:cNvPr id="181256" name="Picture 8" descr="21_08"/>
          <p:cNvPicPr>
            <a:picLocks noChangeAspect="1" noChangeArrowheads="1"/>
          </p:cNvPicPr>
          <p:nvPr/>
        </p:nvPicPr>
        <p:blipFill>
          <a:blip r:embed="rId2" cstate="print"/>
          <a:srcRect/>
          <a:stretch>
            <a:fillRect/>
          </a:stretch>
        </p:blipFill>
        <p:spPr bwMode="auto">
          <a:xfrm>
            <a:off x="4122738" y="1712913"/>
            <a:ext cx="4508500" cy="4300537"/>
          </a:xfrm>
          <a:prstGeom prst="rect">
            <a:avLst/>
          </a:prstGeom>
          <a:noFill/>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5" name="Rectangle 1029"/>
          <p:cNvSpPr>
            <a:spLocks noGrp="1" noChangeArrowheads="1"/>
          </p:cNvSpPr>
          <p:nvPr>
            <p:ph type="title"/>
          </p:nvPr>
        </p:nvSpPr>
        <p:spPr>
          <a:xfrm>
            <a:off x="395288" y="301625"/>
            <a:ext cx="8497887" cy="1111250"/>
          </a:xfrm>
        </p:spPr>
        <p:txBody>
          <a:bodyPr/>
          <a:lstStyle/>
          <a:p>
            <a:r>
              <a:rPr kumimoji="1" lang="en-US" altLang="zh-CN" sz="4000">
                <a:solidFill>
                  <a:schemeClr val="tx1"/>
                </a:solidFill>
                <a:latin typeface="Times New Roman" pitchFamily="18" charset="0"/>
              </a:rPr>
              <a:t>2. Normal Range of Arterial Pressure</a:t>
            </a:r>
          </a:p>
        </p:txBody>
      </p:sp>
      <p:sp>
        <p:nvSpPr>
          <p:cNvPr id="61446" name="Rectangle 1030"/>
          <p:cNvSpPr>
            <a:spLocks noGrp="1" noChangeArrowheads="1"/>
          </p:cNvSpPr>
          <p:nvPr>
            <p:ph type="body" idx="1"/>
          </p:nvPr>
        </p:nvSpPr>
        <p:spPr>
          <a:xfrm>
            <a:off x="250825" y="1557338"/>
            <a:ext cx="8893175" cy="5111750"/>
          </a:xfrm>
        </p:spPr>
        <p:txBody>
          <a:bodyPr/>
          <a:lstStyle/>
          <a:p>
            <a:pPr marL="609600" indent="-609600">
              <a:buFont typeface="Wingdings" pitchFamily="2" charset="2"/>
              <a:buChar char="Ø"/>
            </a:pPr>
            <a:r>
              <a:rPr kumimoji="1" lang="en-US" altLang="zh-CN">
                <a:latin typeface="Times New Roman" pitchFamily="18" charset="0"/>
              </a:rPr>
              <a:t>Systolic pressure (Ps) – the maximum of the pressure during systole</a:t>
            </a:r>
          </a:p>
          <a:p>
            <a:pPr marL="609600" indent="-609600">
              <a:buFont typeface="Wingdings" pitchFamily="2" charset="2"/>
              <a:buChar char="Ø"/>
            </a:pPr>
            <a:r>
              <a:rPr kumimoji="1" lang="en-US" altLang="zh-CN">
                <a:latin typeface="Times New Roman" pitchFamily="18" charset="0"/>
              </a:rPr>
              <a:t>Diastole pressure (Pd) – the minimum pressure during diastole </a:t>
            </a:r>
          </a:p>
          <a:p>
            <a:pPr marL="609600" indent="-609600">
              <a:buFont typeface="Wingdings" pitchFamily="2" charset="2"/>
              <a:buChar char="Ø"/>
            </a:pPr>
            <a:r>
              <a:rPr kumimoji="1" lang="en-US" altLang="zh-CN">
                <a:latin typeface="Times New Roman" pitchFamily="18" charset="0"/>
              </a:rPr>
              <a:t>Pulse pressure – the difference between Ps and Pd </a:t>
            </a:r>
          </a:p>
          <a:p>
            <a:pPr marL="609600" indent="-609600">
              <a:buFont typeface="Wingdings" pitchFamily="2" charset="2"/>
              <a:buChar char="Ø"/>
            </a:pPr>
            <a:r>
              <a:rPr kumimoji="1" lang="en-US" altLang="zh-CN">
                <a:latin typeface="Times New Roman" pitchFamily="18" charset="0"/>
              </a:rPr>
              <a:t>Mean arterial pressure – the average pressure throughout each cardiac cycle. </a:t>
            </a:r>
          </a:p>
          <a:p>
            <a:pPr marL="990600" lvl="1" indent="-533400">
              <a:buFont typeface="Wingdings" pitchFamily="2" charset="2"/>
              <a:buChar char="Ø"/>
            </a:pPr>
            <a:r>
              <a:rPr kumimoji="1" lang="en-US" altLang="zh-CN">
                <a:latin typeface="Times New Roman" pitchFamily="18" charset="0"/>
              </a:rPr>
              <a:t>Mean arterial pressure (Pm) = Pd + Pulse pressure / 3</a:t>
            </a:r>
            <a:endParaRPr lang="en-US" altLang="zh-CN">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61446">
                                            <p:txEl>
                                              <p:pRg st="0" end="0"/>
                                            </p:txEl>
                                          </p:spTgt>
                                        </p:tgtEl>
                                        <p:attrNameLst>
                                          <p:attrName>style.visibility</p:attrName>
                                        </p:attrNameLst>
                                      </p:cBhvr>
                                      <p:to>
                                        <p:strVal val="visible"/>
                                      </p:to>
                                    </p:set>
                                    <p:animEffect transition="in" filter="fade">
                                      <p:cBhvr>
                                        <p:cTn id="7" dur="500"/>
                                        <p:tgtEl>
                                          <p:spTgt spid="61446">
                                            <p:txEl>
                                              <p:pRg st="0" end="0"/>
                                            </p:txEl>
                                          </p:spTgt>
                                        </p:tgtEl>
                                      </p:cBhvr>
                                    </p:animEffect>
                                    <p:anim calcmode="lin" valueType="num">
                                      <p:cBhvr>
                                        <p:cTn id="8" dur="500" fill="hold"/>
                                        <p:tgtEl>
                                          <p:spTgt spid="61446">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6144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61446">
                                            <p:txEl>
                                              <p:pRg st="1" end="1"/>
                                            </p:txEl>
                                          </p:spTgt>
                                        </p:tgtEl>
                                        <p:attrNameLst>
                                          <p:attrName>style.visibility</p:attrName>
                                        </p:attrNameLst>
                                      </p:cBhvr>
                                      <p:to>
                                        <p:strVal val="visible"/>
                                      </p:to>
                                    </p:set>
                                    <p:animEffect transition="in" filter="fade">
                                      <p:cBhvr>
                                        <p:cTn id="14" dur="500"/>
                                        <p:tgtEl>
                                          <p:spTgt spid="61446">
                                            <p:txEl>
                                              <p:pRg st="1" end="1"/>
                                            </p:txEl>
                                          </p:spTgt>
                                        </p:tgtEl>
                                      </p:cBhvr>
                                    </p:animEffect>
                                    <p:anim calcmode="lin" valueType="num">
                                      <p:cBhvr>
                                        <p:cTn id="15" dur="500" fill="hold"/>
                                        <p:tgtEl>
                                          <p:spTgt spid="61446">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6144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61446">
                                            <p:txEl>
                                              <p:pRg st="2" end="2"/>
                                            </p:txEl>
                                          </p:spTgt>
                                        </p:tgtEl>
                                        <p:attrNameLst>
                                          <p:attrName>style.visibility</p:attrName>
                                        </p:attrNameLst>
                                      </p:cBhvr>
                                      <p:to>
                                        <p:strVal val="visible"/>
                                      </p:to>
                                    </p:set>
                                    <p:animEffect transition="in" filter="fade">
                                      <p:cBhvr>
                                        <p:cTn id="21" dur="500"/>
                                        <p:tgtEl>
                                          <p:spTgt spid="61446">
                                            <p:txEl>
                                              <p:pRg st="2" end="2"/>
                                            </p:txEl>
                                          </p:spTgt>
                                        </p:tgtEl>
                                      </p:cBhvr>
                                    </p:animEffect>
                                    <p:anim calcmode="lin" valueType="num">
                                      <p:cBhvr>
                                        <p:cTn id="22" dur="500" fill="hold"/>
                                        <p:tgtEl>
                                          <p:spTgt spid="61446">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6144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nodeType="clickEffect">
                                  <p:stCondLst>
                                    <p:cond delay="0"/>
                                  </p:stCondLst>
                                  <p:childTnLst>
                                    <p:set>
                                      <p:cBhvr>
                                        <p:cTn id="27" dur="1" fill="hold">
                                          <p:stCondLst>
                                            <p:cond delay="0"/>
                                          </p:stCondLst>
                                        </p:cTn>
                                        <p:tgtEl>
                                          <p:spTgt spid="61446">
                                            <p:txEl>
                                              <p:pRg st="3" end="3"/>
                                            </p:txEl>
                                          </p:spTgt>
                                        </p:tgtEl>
                                        <p:attrNameLst>
                                          <p:attrName>style.visibility</p:attrName>
                                        </p:attrNameLst>
                                      </p:cBhvr>
                                      <p:to>
                                        <p:strVal val="visible"/>
                                      </p:to>
                                    </p:set>
                                    <p:animEffect transition="in" filter="fade">
                                      <p:cBhvr>
                                        <p:cTn id="28" dur="500"/>
                                        <p:tgtEl>
                                          <p:spTgt spid="61446">
                                            <p:txEl>
                                              <p:pRg st="3" end="3"/>
                                            </p:txEl>
                                          </p:spTgt>
                                        </p:tgtEl>
                                      </p:cBhvr>
                                    </p:animEffect>
                                    <p:anim calcmode="lin" valueType="num">
                                      <p:cBhvr>
                                        <p:cTn id="29" dur="500" fill="hold"/>
                                        <p:tgtEl>
                                          <p:spTgt spid="61446">
                                            <p:txEl>
                                              <p:pRg st="3" end="3"/>
                                            </p:txEl>
                                          </p:spTgt>
                                        </p:tgtEl>
                                        <p:attrNameLst>
                                          <p:attrName>ppt_x</p:attrName>
                                        </p:attrNameLst>
                                      </p:cBhvr>
                                      <p:tavLst>
                                        <p:tav tm="0">
                                          <p:val>
                                            <p:strVal val="#ppt_x"/>
                                          </p:val>
                                        </p:tav>
                                        <p:tav tm="100000">
                                          <p:val>
                                            <p:strVal val="#ppt_x"/>
                                          </p:val>
                                        </p:tav>
                                      </p:tavLst>
                                    </p:anim>
                                    <p:anim calcmode="lin" valueType="num">
                                      <p:cBhvr>
                                        <p:cTn id="30" dur="500" fill="hold"/>
                                        <p:tgtEl>
                                          <p:spTgt spid="6144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nodeType="clickEffect">
                                  <p:stCondLst>
                                    <p:cond delay="0"/>
                                  </p:stCondLst>
                                  <p:childTnLst>
                                    <p:set>
                                      <p:cBhvr>
                                        <p:cTn id="34" dur="1" fill="hold">
                                          <p:stCondLst>
                                            <p:cond delay="0"/>
                                          </p:stCondLst>
                                        </p:cTn>
                                        <p:tgtEl>
                                          <p:spTgt spid="61446">
                                            <p:txEl>
                                              <p:pRg st="4" end="4"/>
                                            </p:txEl>
                                          </p:spTgt>
                                        </p:tgtEl>
                                        <p:attrNameLst>
                                          <p:attrName>style.visibility</p:attrName>
                                        </p:attrNameLst>
                                      </p:cBhvr>
                                      <p:to>
                                        <p:strVal val="visible"/>
                                      </p:to>
                                    </p:set>
                                    <p:animEffect transition="in" filter="fade">
                                      <p:cBhvr>
                                        <p:cTn id="35" dur="500"/>
                                        <p:tgtEl>
                                          <p:spTgt spid="61446">
                                            <p:txEl>
                                              <p:pRg st="4" end="4"/>
                                            </p:txEl>
                                          </p:spTgt>
                                        </p:tgtEl>
                                      </p:cBhvr>
                                    </p:animEffect>
                                    <p:anim calcmode="lin" valueType="num">
                                      <p:cBhvr>
                                        <p:cTn id="36" dur="500" fill="hold"/>
                                        <p:tgtEl>
                                          <p:spTgt spid="61446">
                                            <p:txEl>
                                              <p:pRg st="4" end="4"/>
                                            </p:txEl>
                                          </p:spTgt>
                                        </p:tgtEl>
                                        <p:attrNameLst>
                                          <p:attrName>ppt_x</p:attrName>
                                        </p:attrNameLst>
                                      </p:cBhvr>
                                      <p:tavLst>
                                        <p:tav tm="0">
                                          <p:val>
                                            <p:strVal val="#ppt_x"/>
                                          </p:val>
                                        </p:tav>
                                        <p:tav tm="100000">
                                          <p:val>
                                            <p:strVal val="#ppt_x"/>
                                          </p:val>
                                        </p:tav>
                                      </p:tavLst>
                                    </p:anim>
                                    <p:anim calcmode="lin" valueType="num">
                                      <p:cBhvr>
                                        <p:cTn id="37" dur="500" fill="hold"/>
                                        <p:tgtEl>
                                          <p:spTgt spid="6144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Image31"/>
          <p:cNvPicPr>
            <a:picLocks noChangeAspect="1" noChangeArrowheads="1"/>
          </p:cNvPicPr>
          <p:nvPr/>
        </p:nvPicPr>
        <p:blipFill>
          <a:blip r:embed="rId2"/>
          <a:srcRect/>
          <a:stretch>
            <a:fillRect/>
          </a:stretch>
        </p:blipFill>
        <p:spPr bwMode="auto">
          <a:xfrm>
            <a:off x="0" y="-14288"/>
            <a:ext cx="9144000" cy="6872288"/>
          </a:xfrm>
          <a:prstGeom prst="rect">
            <a:avLst/>
          </a:prstGeom>
          <a:noFill/>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6" name="Picture 4"/>
          <p:cNvPicPr>
            <a:picLocks noChangeAspect="1" noChangeArrowheads="1"/>
          </p:cNvPicPr>
          <p:nvPr/>
        </p:nvPicPr>
        <p:blipFill>
          <a:blip r:embed="rId2"/>
          <a:srcRect/>
          <a:stretch>
            <a:fillRect/>
          </a:stretch>
        </p:blipFill>
        <p:spPr bwMode="auto">
          <a:xfrm>
            <a:off x="539750" y="2060575"/>
            <a:ext cx="8064500" cy="4797425"/>
          </a:xfrm>
          <a:prstGeom prst="rect">
            <a:avLst/>
          </a:prstGeom>
          <a:noFill/>
        </p:spPr>
      </p:pic>
      <p:sp>
        <p:nvSpPr>
          <p:cNvPr id="64517" name="Rectangle 5"/>
          <p:cNvSpPr>
            <a:spLocks noGrp="1" noChangeArrowheads="1"/>
          </p:cNvSpPr>
          <p:nvPr>
            <p:ph type="title"/>
          </p:nvPr>
        </p:nvSpPr>
        <p:spPr>
          <a:xfrm>
            <a:off x="179388" y="301625"/>
            <a:ext cx="8713787" cy="750888"/>
          </a:xfrm>
        </p:spPr>
        <p:txBody>
          <a:bodyPr/>
          <a:lstStyle/>
          <a:p>
            <a:r>
              <a:rPr kumimoji="1" lang="en-US" altLang="zh-CN" sz="4000">
                <a:solidFill>
                  <a:schemeClr val="tx1"/>
                </a:solidFill>
                <a:latin typeface="Times New Roman" pitchFamily="18" charset="0"/>
              </a:rPr>
              <a:t>Measurement of the arterial pressure</a:t>
            </a:r>
          </a:p>
        </p:txBody>
      </p:sp>
      <p:sp>
        <p:nvSpPr>
          <p:cNvPr id="64518" name="Rectangle 6"/>
          <p:cNvSpPr>
            <a:spLocks noGrp="1" noChangeArrowheads="1"/>
          </p:cNvSpPr>
          <p:nvPr>
            <p:ph type="body" sz="half" idx="1"/>
          </p:nvPr>
        </p:nvSpPr>
        <p:spPr>
          <a:xfrm>
            <a:off x="179388" y="1196975"/>
            <a:ext cx="8964612" cy="719138"/>
          </a:xfrm>
        </p:spPr>
        <p:txBody>
          <a:bodyPr/>
          <a:lstStyle/>
          <a:p>
            <a:pPr>
              <a:buFont typeface="Wingdings" pitchFamily="2" charset="2"/>
              <a:buChar char="Ø"/>
            </a:pPr>
            <a:r>
              <a:rPr lang="en-US" altLang="zh-CN" sz="2800">
                <a:latin typeface="Times New Roman" pitchFamily="18" charset="0"/>
              </a:rPr>
              <a:t>Direct (inserting a cannula into the artery)</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5105400" y="0"/>
            <a:ext cx="4038600" cy="457200"/>
          </a:xfrm>
          <a:prstGeom prst="rect">
            <a:avLst/>
          </a:prstGeom>
          <a:noFill/>
          <a:ln w="9525">
            <a:noFill/>
            <a:miter lim="800000"/>
            <a:headEnd/>
            <a:tailEnd/>
          </a:ln>
          <a:effectLst/>
        </p:spPr>
        <p:txBody>
          <a:bodyPr>
            <a:spAutoFit/>
          </a:bodyPr>
          <a:lstStyle/>
          <a:p>
            <a:pPr>
              <a:spcBef>
                <a:spcPct val="50000"/>
              </a:spcBef>
            </a:pPr>
            <a:endParaRPr kumimoji="1" lang="ru-RU" sz="2400">
              <a:latin typeface="Times New Roman" pitchFamily="18" charset="0"/>
            </a:endParaRPr>
          </a:p>
        </p:txBody>
      </p:sp>
      <p:pic>
        <p:nvPicPr>
          <p:cNvPr id="19459" name="Picture 3" descr="Image9"/>
          <p:cNvPicPr>
            <a:picLocks noChangeAspect="1" noChangeArrowheads="1"/>
          </p:cNvPicPr>
          <p:nvPr/>
        </p:nvPicPr>
        <p:blipFill>
          <a:blip r:embed="rId2"/>
          <a:srcRect/>
          <a:stretch>
            <a:fillRect/>
          </a:stretch>
        </p:blipFill>
        <p:spPr bwMode="auto">
          <a:xfrm>
            <a:off x="4129088" y="1196975"/>
            <a:ext cx="5014912" cy="5661025"/>
          </a:xfrm>
          <a:prstGeom prst="rect">
            <a:avLst/>
          </a:prstGeom>
          <a:noFill/>
        </p:spPr>
      </p:pic>
      <p:sp>
        <p:nvSpPr>
          <p:cNvPr id="19464" name="Rectangle 8"/>
          <p:cNvSpPr>
            <a:spLocks noGrp="1" noChangeArrowheads="1"/>
          </p:cNvSpPr>
          <p:nvPr>
            <p:ph type="title"/>
          </p:nvPr>
        </p:nvSpPr>
        <p:spPr>
          <a:xfrm>
            <a:off x="0" y="0"/>
            <a:ext cx="8964613" cy="1462088"/>
          </a:xfrm>
        </p:spPr>
        <p:txBody>
          <a:bodyPr/>
          <a:lstStyle/>
          <a:p>
            <a:r>
              <a:rPr kumimoji="1" lang="en-US" altLang="zh-CN">
                <a:solidFill>
                  <a:schemeClr val="tx1"/>
                </a:solidFill>
                <a:latin typeface="Times New Roman" pitchFamily="18" charset="0"/>
              </a:rPr>
              <a:t>Measurement of the arterial pressure</a:t>
            </a:r>
          </a:p>
        </p:txBody>
      </p:sp>
      <p:sp>
        <p:nvSpPr>
          <p:cNvPr id="19465" name="Rectangle 9"/>
          <p:cNvSpPr>
            <a:spLocks noGrp="1" noChangeArrowheads="1"/>
          </p:cNvSpPr>
          <p:nvPr>
            <p:ph type="body" sz="half" idx="1"/>
          </p:nvPr>
        </p:nvSpPr>
        <p:spPr>
          <a:xfrm>
            <a:off x="179388" y="1484313"/>
            <a:ext cx="3094037" cy="4114800"/>
          </a:xfrm>
        </p:spPr>
        <p:txBody>
          <a:bodyPr/>
          <a:lstStyle/>
          <a:p>
            <a:pPr>
              <a:buFont typeface="Wingdings" pitchFamily="2" charset="2"/>
              <a:buChar char="Ø"/>
            </a:pPr>
            <a:r>
              <a:rPr kumimoji="1" lang="en-US" altLang="zh-CN">
                <a:latin typeface="Times New Roman" pitchFamily="18" charset="0"/>
              </a:rPr>
              <a:t>Indirect (auscultatory) method</a:t>
            </a:r>
          </a:p>
          <a:p>
            <a:pPr lvl="1">
              <a:buFont typeface="Wingdings" pitchFamily="2" charset="2"/>
              <a:buChar char="Ø"/>
            </a:pPr>
            <a:r>
              <a:rPr kumimoji="1" lang="en-US" altLang="zh-CN">
                <a:latin typeface="Times New Roman" pitchFamily="18" charset="0"/>
              </a:rPr>
              <a:t>Stethoscope</a:t>
            </a:r>
          </a:p>
          <a:p>
            <a:pPr>
              <a:buFont typeface="Wingdings" pitchFamily="2" charset="2"/>
              <a:buChar char="Ø"/>
            </a:pPr>
            <a:endParaRPr lang="en-US" altLang="zh-CN" sz="2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nodePh="1">
                                  <p:stCondLst>
                                    <p:cond delay="0"/>
                                  </p:stCondLst>
                                  <p:endCondLst>
                                    <p:cond evt="begin" delay="0">
                                      <p:tn val="5"/>
                                    </p:cond>
                                  </p:endCondLst>
                                  <p:childTnLst>
                                    <p:set>
                                      <p:cBhvr>
                                        <p:cTn id="6" dur="1" fill="hold">
                                          <p:stCondLst>
                                            <p:cond delay="0"/>
                                          </p:stCondLst>
                                        </p:cTn>
                                        <p:tgtEl>
                                          <p:spTgt spid="19458">
                                            <p:txEl>
                                              <p:pRg st="0" end="0"/>
                                            </p:txEl>
                                          </p:spTgt>
                                        </p:tgtEl>
                                        <p:attrNameLst>
                                          <p:attrName>style.visibility</p:attrName>
                                        </p:attrNameLst>
                                      </p:cBhvr>
                                      <p:to>
                                        <p:strVal val="visible"/>
                                      </p:to>
                                    </p:set>
                                    <p:animEffect transition="in" filter="wipe(left)">
                                      <p:cBhvr>
                                        <p:cTn id="7" dur="500"/>
                                        <p:tgtEl>
                                          <p:spTgt spid="1945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build="p"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ChangeArrowheads="1"/>
          </p:cNvSpPr>
          <p:nvPr/>
        </p:nvSpPr>
        <p:spPr bwMode="auto">
          <a:xfrm>
            <a:off x="1371600" y="228600"/>
            <a:ext cx="6759575" cy="639763"/>
          </a:xfrm>
          <a:prstGeom prst="rect">
            <a:avLst/>
          </a:prstGeom>
          <a:noFill/>
          <a:ln w="9525">
            <a:noFill/>
            <a:miter lim="800000"/>
            <a:headEnd/>
            <a:tailEnd/>
          </a:ln>
          <a:effectLst/>
        </p:spPr>
        <p:txBody>
          <a:bodyPr anchor="ctr"/>
          <a:lstStyle/>
          <a:p>
            <a:r>
              <a:rPr kumimoji="1" lang="en-US" altLang="zh-CN" sz="4400">
                <a:solidFill>
                  <a:schemeClr val="hlink"/>
                </a:solidFill>
                <a:effectLst>
                  <a:outerShdw blurRad="38100" dist="38100" dir="2700000" algn="tl">
                    <a:srgbClr val="FFFFFF"/>
                  </a:outerShdw>
                </a:effectLst>
                <a:latin typeface="Arial" pitchFamily="34" charset="0"/>
              </a:rPr>
              <a:t>Blood Pressure (BP):</a:t>
            </a:r>
          </a:p>
        </p:txBody>
      </p:sp>
      <p:pic>
        <p:nvPicPr>
          <p:cNvPr id="68611" name="Picture 3"/>
          <p:cNvPicPr>
            <a:picLocks noChangeAspect="1" noChangeArrowheads="1"/>
          </p:cNvPicPr>
          <p:nvPr/>
        </p:nvPicPr>
        <p:blipFill>
          <a:blip r:embed="rId2"/>
          <a:srcRect/>
          <a:stretch>
            <a:fillRect/>
          </a:stretch>
        </p:blipFill>
        <p:spPr bwMode="auto">
          <a:xfrm>
            <a:off x="0" y="1065213"/>
            <a:ext cx="9144000" cy="562610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ижний колонтитул 3"/>
          <p:cNvSpPr>
            <a:spLocks noGrp="1"/>
          </p:cNvSpPr>
          <p:nvPr>
            <p:ph type="ftr" sz="quarter" idx="11"/>
          </p:nvPr>
        </p:nvSpPr>
        <p:spPr/>
        <p:txBody>
          <a:bodyPr/>
          <a:lstStyle/>
          <a:p>
            <a:r>
              <a:rPr lang="en-US"/>
              <a:t>Copyright 2009, John Wiley &amp; Sons, Inc.</a:t>
            </a:r>
          </a:p>
        </p:txBody>
      </p:sp>
      <p:pic>
        <p:nvPicPr>
          <p:cNvPr id="23557" name="Picture 5" descr="21_01abc"/>
          <p:cNvPicPr>
            <a:picLocks noGrp="1" noChangeAspect="1" noChangeArrowheads="1"/>
          </p:cNvPicPr>
          <p:nvPr>
            <p:ph/>
          </p:nvPr>
        </p:nvPicPr>
        <p:blipFill>
          <a:blip r:embed="rId2"/>
          <a:srcRect/>
          <a:stretch>
            <a:fillRect/>
          </a:stretch>
        </p:blipFill>
        <p:spPr>
          <a:xfrm>
            <a:off x="1501775" y="433388"/>
            <a:ext cx="6137275" cy="5540375"/>
          </a:xfr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C:\Documents and Settings\Administrator\Desktop\My Documents\DOCUMENT\TEACH\Images\M&amp;H Fig 6-9.jpg"/>
          <p:cNvPicPr>
            <a:picLocks noChangeAspect="1" noChangeArrowheads="1"/>
          </p:cNvPicPr>
          <p:nvPr/>
        </p:nvPicPr>
        <p:blipFill>
          <a:blip r:embed="rId3"/>
          <a:srcRect l="3635" t="4994" b="15088"/>
          <a:stretch>
            <a:fillRect/>
          </a:stretch>
        </p:blipFill>
        <p:spPr bwMode="auto">
          <a:xfrm>
            <a:off x="85725" y="1066800"/>
            <a:ext cx="8991600" cy="5184775"/>
          </a:xfrm>
          <a:prstGeom prst="rect">
            <a:avLst/>
          </a:prstGeom>
          <a:noFill/>
          <a:ln w="9525">
            <a:noFill/>
            <a:miter lim="800000"/>
            <a:headEnd/>
            <a:tailEnd/>
          </a:ln>
        </p:spPr>
      </p:pic>
      <p:sp>
        <p:nvSpPr>
          <p:cNvPr id="29699" name="Text Box 3"/>
          <p:cNvSpPr txBox="1">
            <a:spLocks noChangeArrowheads="1"/>
          </p:cNvSpPr>
          <p:nvPr/>
        </p:nvSpPr>
        <p:spPr bwMode="auto">
          <a:xfrm>
            <a:off x="228600" y="76200"/>
            <a:ext cx="8763000" cy="976313"/>
          </a:xfrm>
          <a:prstGeom prst="rect">
            <a:avLst/>
          </a:prstGeom>
          <a:noFill/>
          <a:ln w="9525">
            <a:noFill/>
            <a:miter lim="800000"/>
            <a:headEnd/>
            <a:tailEnd/>
          </a:ln>
        </p:spPr>
        <p:txBody>
          <a:bodyPr>
            <a:spAutoFit/>
          </a:bodyPr>
          <a:lstStyle/>
          <a:p>
            <a:pPr algn="ctr" eaLnBrk="0" hangingPunct="0"/>
            <a:r>
              <a:rPr lang="en-US" sz="3000" b="1">
                <a:latin typeface="Times"/>
              </a:rPr>
              <a:t>Basis of auscultatory method for measuring BP</a:t>
            </a:r>
          </a:p>
          <a:p>
            <a:pPr algn="ctr" eaLnBrk="0" hangingPunct="0"/>
            <a:r>
              <a:rPr lang="en-US" sz="2800" b="1">
                <a:latin typeface="Times"/>
              </a:rPr>
              <a:t>(Sounds of Korotkoff)</a:t>
            </a:r>
          </a:p>
        </p:txBody>
      </p:sp>
      <p:sp>
        <p:nvSpPr>
          <p:cNvPr id="29700" name="Text Box 4"/>
          <p:cNvSpPr txBox="1">
            <a:spLocks noChangeArrowheads="1"/>
          </p:cNvSpPr>
          <p:nvPr/>
        </p:nvSpPr>
        <p:spPr bwMode="auto">
          <a:xfrm>
            <a:off x="6096000" y="6415088"/>
            <a:ext cx="2971800" cy="366712"/>
          </a:xfrm>
          <a:prstGeom prst="rect">
            <a:avLst/>
          </a:prstGeom>
          <a:noFill/>
          <a:ln w="9525">
            <a:noFill/>
            <a:miter lim="800000"/>
            <a:headEnd/>
            <a:tailEnd/>
          </a:ln>
        </p:spPr>
        <p:txBody>
          <a:bodyPr>
            <a:spAutoFit/>
          </a:bodyPr>
          <a:lstStyle/>
          <a:p>
            <a:pPr eaLnBrk="0" hangingPunct="0"/>
            <a:r>
              <a:rPr lang="en-US" sz="1800" i="1">
                <a:latin typeface="Times"/>
              </a:rPr>
              <a:t>Mohrman and Heller Fig 6-9</a:t>
            </a:r>
          </a:p>
        </p:txBody>
      </p:sp>
      <p:sp>
        <p:nvSpPr>
          <p:cNvPr id="29701" name="Text Box 5"/>
          <p:cNvSpPr txBox="1">
            <a:spLocks noChangeArrowheads="1"/>
          </p:cNvSpPr>
          <p:nvPr/>
        </p:nvSpPr>
        <p:spPr bwMode="auto">
          <a:xfrm>
            <a:off x="41275" y="6262688"/>
            <a:ext cx="3692525" cy="519112"/>
          </a:xfrm>
          <a:prstGeom prst="rect">
            <a:avLst/>
          </a:prstGeom>
          <a:noFill/>
          <a:ln w="9525">
            <a:noFill/>
            <a:miter lim="800000"/>
            <a:headEnd/>
            <a:tailEnd/>
          </a:ln>
        </p:spPr>
        <p:txBody>
          <a:bodyPr wrap="none">
            <a:spAutoFit/>
          </a:bodyPr>
          <a:lstStyle/>
          <a:p>
            <a:pPr eaLnBrk="0" hangingPunct="0"/>
            <a:r>
              <a:rPr lang="en-US" sz="2800" b="1">
                <a:latin typeface="Times"/>
              </a:rPr>
              <a:t>Turbulent flow is noisy</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ижний колонтитул 4"/>
          <p:cNvSpPr>
            <a:spLocks noGrp="1"/>
          </p:cNvSpPr>
          <p:nvPr>
            <p:ph type="ftr" sz="quarter" idx="11"/>
          </p:nvPr>
        </p:nvSpPr>
        <p:spPr/>
        <p:txBody>
          <a:bodyPr/>
          <a:lstStyle/>
          <a:p>
            <a:r>
              <a:rPr lang="en-US"/>
              <a:t>Copyright 2009, John Wiley &amp; Sons, Inc.</a:t>
            </a:r>
          </a:p>
        </p:txBody>
      </p:sp>
      <p:sp>
        <p:nvSpPr>
          <p:cNvPr id="183298" name="Rectangle 2"/>
          <p:cNvSpPr>
            <a:spLocks noGrp="1" noChangeArrowheads="1"/>
          </p:cNvSpPr>
          <p:nvPr>
            <p:ph type="title"/>
          </p:nvPr>
        </p:nvSpPr>
        <p:spPr/>
        <p:txBody>
          <a:bodyPr/>
          <a:lstStyle/>
          <a:p>
            <a:r>
              <a:rPr lang="en-US" sz="3800"/>
              <a:t>Vascular resistance</a:t>
            </a:r>
            <a:br>
              <a:rPr lang="en-US" sz="3800"/>
            </a:br>
            <a:endParaRPr lang="en-US" sz="3800"/>
          </a:p>
        </p:txBody>
      </p:sp>
      <p:sp>
        <p:nvSpPr>
          <p:cNvPr id="183299" name="Rectangle 3"/>
          <p:cNvSpPr>
            <a:spLocks noGrp="1" noChangeArrowheads="1"/>
          </p:cNvSpPr>
          <p:nvPr>
            <p:ph type="body" idx="1"/>
          </p:nvPr>
        </p:nvSpPr>
        <p:spPr/>
        <p:txBody>
          <a:bodyPr/>
          <a:lstStyle/>
          <a:p>
            <a:pPr marL="839788" lvl="1" indent="-495300"/>
            <a:r>
              <a:rPr lang="en-US"/>
              <a:t>Opposition to blood flow due to friction between blood and walls of blood vessels</a:t>
            </a:r>
          </a:p>
          <a:p>
            <a:pPr marL="839788" lvl="1" indent="-495300"/>
            <a:r>
              <a:rPr lang="en-US"/>
              <a:t>Depends on </a:t>
            </a:r>
          </a:p>
          <a:p>
            <a:pPr marL="1090613" lvl="2" indent="-419100">
              <a:buFont typeface="Wingdings" pitchFamily="2" charset="2"/>
              <a:buAutoNum type="arabicPeriod"/>
            </a:pPr>
            <a:r>
              <a:rPr lang="en-US"/>
              <a:t>Size of lumen – vasoconstriction males lumen smaller meaning greater resistance</a:t>
            </a:r>
          </a:p>
          <a:p>
            <a:pPr marL="1090613" lvl="2" indent="-419100">
              <a:buFont typeface="Wingdings" pitchFamily="2" charset="2"/>
              <a:buAutoNum type="arabicPeriod"/>
            </a:pPr>
            <a:r>
              <a:rPr lang="en-US"/>
              <a:t>Blood viscosity – ratio of RBCs to plasma and protein concentration, higher viscosity means higher resistance</a:t>
            </a:r>
          </a:p>
          <a:p>
            <a:pPr marL="1090613" lvl="2" indent="-419100">
              <a:buFont typeface="Wingdings" pitchFamily="2" charset="2"/>
              <a:buAutoNum type="arabicPeriod"/>
            </a:pPr>
            <a:r>
              <a:rPr lang="en-US"/>
              <a:t>Total blood vessel length – resistance directly proportional to length of vessel</a:t>
            </a:r>
          </a:p>
          <a:p>
            <a:pPr marL="1404938" lvl="3" indent="-381000"/>
            <a:r>
              <a:rPr lang="en-US"/>
              <a:t>400 miles of additional blood vessels for each 2.2lb. of fat</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ижний колонтитул 4"/>
          <p:cNvSpPr>
            <a:spLocks noGrp="1"/>
          </p:cNvSpPr>
          <p:nvPr>
            <p:ph type="ftr" sz="quarter" idx="11"/>
          </p:nvPr>
        </p:nvSpPr>
        <p:spPr/>
        <p:txBody>
          <a:bodyPr/>
          <a:lstStyle/>
          <a:p>
            <a:r>
              <a:rPr lang="en-US"/>
              <a:t>Copyright 2009, John Wiley &amp; Sons, Inc.</a:t>
            </a:r>
          </a:p>
        </p:txBody>
      </p:sp>
      <p:sp>
        <p:nvSpPr>
          <p:cNvPr id="184322" name="Rectangle 2"/>
          <p:cNvSpPr>
            <a:spLocks noGrp="1" noChangeArrowheads="1"/>
          </p:cNvSpPr>
          <p:nvPr>
            <p:ph type="title"/>
          </p:nvPr>
        </p:nvSpPr>
        <p:spPr/>
        <p:txBody>
          <a:bodyPr/>
          <a:lstStyle/>
          <a:p>
            <a:r>
              <a:rPr lang="en-US" sz="3800"/>
              <a:t>Venous return</a:t>
            </a:r>
            <a:br>
              <a:rPr lang="en-US" sz="3800"/>
            </a:br>
            <a:endParaRPr lang="en-US" sz="3800"/>
          </a:p>
        </p:txBody>
      </p:sp>
      <p:sp>
        <p:nvSpPr>
          <p:cNvPr id="184323" name="Rectangle 3"/>
          <p:cNvSpPr>
            <a:spLocks noGrp="1" noChangeArrowheads="1"/>
          </p:cNvSpPr>
          <p:nvPr>
            <p:ph type="body" idx="1"/>
          </p:nvPr>
        </p:nvSpPr>
        <p:spPr/>
        <p:txBody>
          <a:bodyPr/>
          <a:lstStyle/>
          <a:p>
            <a:pPr lvl="1"/>
            <a:r>
              <a:rPr lang="en-US"/>
              <a:t>Volume of blood flowing back to heart through systemic veins</a:t>
            </a:r>
          </a:p>
          <a:p>
            <a:pPr lvl="1"/>
            <a:r>
              <a:rPr lang="en-US"/>
              <a:t>Occurs due to pressure generated by constriction of left ventricle</a:t>
            </a:r>
          </a:p>
          <a:p>
            <a:pPr lvl="1"/>
            <a:r>
              <a:rPr lang="en-US"/>
              <a:t>Small pressure difference from venule (16 mmHg) to right ventricle (0 mmHg) sufficient</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ижний колонтитул 5"/>
          <p:cNvSpPr>
            <a:spLocks noGrp="1"/>
          </p:cNvSpPr>
          <p:nvPr>
            <p:ph type="ftr" sz="quarter" idx="11"/>
          </p:nvPr>
        </p:nvSpPr>
        <p:spPr/>
        <p:txBody>
          <a:bodyPr/>
          <a:lstStyle/>
          <a:p>
            <a:r>
              <a:rPr lang="en-US"/>
              <a:t>Copyright 2009, John Wiley &amp; Sons, Inc.</a:t>
            </a:r>
          </a:p>
        </p:txBody>
      </p:sp>
      <p:sp>
        <p:nvSpPr>
          <p:cNvPr id="185348" name="Rectangle 4"/>
          <p:cNvSpPr>
            <a:spLocks noGrp="1" noChangeArrowheads="1"/>
          </p:cNvSpPr>
          <p:nvPr>
            <p:ph type="title"/>
          </p:nvPr>
        </p:nvSpPr>
        <p:spPr/>
        <p:txBody>
          <a:bodyPr/>
          <a:lstStyle/>
          <a:p>
            <a:r>
              <a:rPr lang="en-US"/>
              <a:t>Skeletal Muscle Pump</a:t>
            </a:r>
          </a:p>
        </p:txBody>
      </p:sp>
      <p:sp>
        <p:nvSpPr>
          <p:cNvPr id="185347" name="Rectangle 3"/>
          <p:cNvSpPr>
            <a:spLocks noGrp="1" noChangeArrowheads="1"/>
          </p:cNvSpPr>
          <p:nvPr>
            <p:ph type="body" sz="half" idx="1"/>
          </p:nvPr>
        </p:nvSpPr>
        <p:spPr>
          <a:xfrm>
            <a:off x="457200" y="1600200"/>
            <a:ext cx="7010400" cy="4530725"/>
          </a:xfrm>
        </p:spPr>
        <p:txBody>
          <a:bodyPr/>
          <a:lstStyle/>
          <a:p>
            <a:r>
              <a:rPr lang="en-US" sz="2600"/>
              <a:t>2 other mechanisms</a:t>
            </a:r>
          </a:p>
          <a:p>
            <a:pPr lvl="1"/>
            <a:r>
              <a:rPr lang="en-US" sz="2200"/>
              <a:t>Skeletal muscle pump – milks blood in 1 direction due to valves</a:t>
            </a:r>
          </a:p>
          <a:p>
            <a:pPr lvl="1"/>
            <a:r>
              <a:rPr lang="en-US" sz="2200"/>
              <a:t>Respiratory pump – due to pressure changes in thoracic and abdominal cavities</a:t>
            </a:r>
          </a:p>
          <a:p>
            <a:endParaRPr lang="en-US" sz="260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11978" name="Group 10"/>
          <p:cNvGrpSpPr>
            <a:grpSpLocks/>
          </p:cNvGrpSpPr>
          <p:nvPr/>
        </p:nvGrpSpPr>
        <p:grpSpPr bwMode="auto">
          <a:xfrm>
            <a:off x="760413" y="-9525"/>
            <a:ext cx="7570787" cy="6786563"/>
            <a:chOff x="479" y="-6"/>
            <a:chExt cx="4769" cy="4275"/>
          </a:xfrm>
        </p:grpSpPr>
        <p:pic>
          <p:nvPicPr>
            <p:cNvPr id="211972" name="Picture 4" descr="pap12e_21_09_1"/>
            <p:cNvPicPr>
              <a:picLocks noChangeAspect="1" noChangeArrowheads="1"/>
            </p:cNvPicPr>
            <p:nvPr/>
          </p:nvPicPr>
          <p:blipFill>
            <a:blip r:embed="rId2"/>
            <a:srcRect/>
            <a:stretch>
              <a:fillRect/>
            </a:stretch>
          </p:blipFill>
          <p:spPr bwMode="auto">
            <a:xfrm>
              <a:off x="958" y="-6"/>
              <a:ext cx="4290" cy="4115"/>
            </a:xfrm>
            <a:prstGeom prst="rect">
              <a:avLst/>
            </a:prstGeom>
            <a:noFill/>
          </p:spPr>
        </p:pic>
        <p:sp>
          <p:nvSpPr>
            <p:cNvPr id="211973" name="Line 5"/>
            <p:cNvSpPr>
              <a:spLocks noChangeShapeType="1"/>
            </p:cNvSpPr>
            <p:nvPr/>
          </p:nvSpPr>
          <p:spPr bwMode="auto">
            <a:xfrm flipH="1">
              <a:off x="1044" y="1918"/>
              <a:ext cx="560" cy="1"/>
            </a:xfrm>
            <a:prstGeom prst="line">
              <a:avLst/>
            </a:prstGeom>
            <a:noFill/>
            <a:ln w="19050">
              <a:solidFill>
                <a:srgbClr val="000000"/>
              </a:solidFill>
              <a:round/>
              <a:headEnd/>
              <a:tailEnd/>
            </a:ln>
          </p:spPr>
          <p:txBody>
            <a:bodyPr/>
            <a:lstStyle/>
            <a:p>
              <a:endParaRPr lang="ru-RU"/>
            </a:p>
          </p:txBody>
        </p:sp>
        <p:sp>
          <p:nvSpPr>
            <p:cNvPr id="211974" name="Line 6"/>
            <p:cNvSpPr>
              <a:spLocks noChangeShapeType="1"/>
            </p:cNvSpPr>
            <p:nvPr/>
          </p:nvSpPr>
          <p:spPr bwMode="auto">
            <a:xfrm flipH="1">
              <a:off x="869" y="2920"/>
              <a:ext cx="745" cy="1"/>
            </a:xfrm>
            <a:prstGeom prst="line">
              <a:avLst/>
            </a:prstGeom>
            <a:noFill/>
            <a:ln w="19050">
              <a:solidFill>
                <a:srgbClr val="000000"/>
              </a:solidFill>
              <a:round/>
              <a:headEnd/>
              <a:tailEnd/>
            </a:ln>
          </p:spPr>
          <p:txBody>
            <a:bodyPr/>
            <a:lstStyle/>
            <a:p>
              <a:endParaRPr lang="ru-RU"/>
            </a:p>
          </p:txBody>
        </p:sp>
        <p:sp>
          <p:nvSpPr>
            <p:cNvPr id="211975" name="Rectangle 7"/>
            <p:cNvSpPr>
              <a:spLocks noChangeArrowheads="1"/>
            </p:cNvSpPr>
            <p:nvPr/>
          </p:nvSpPr>
          <p:spPr bwMode="auto">
            <a:xfrm>
              <a:off x="479" y="1841"/>
              <a:ext cx="541" cy="308"/>
            </a:xfrm>
            <a:prstGeom prst="rect">
              <a:avLst/>
            </a:prstGeom>
            <a:noFill/>
            <a:ln w="9525">
              <a:noFill/>
              <a:miter lim="800000"/>
              <a:headEnd/>
              <a:tailEnd/>
            </a:ln>
          </p:spPr>
          <p:txBody>
            <a:bodyPr wrap="none" lIns="0" tIns="0" rIns="0" bIns="0">
              <a:spAutoFit/>
            </a:bodyPr>
            <a:lstStyle/>
            <a:p>
              <a:pPr eaLnBrk="0" hangingPunct="0"/>
              <a:r>
                <a:rPr lang="en-US" sz="1600" b="1">
                  <a:solidFill>
                    <a:srgbClr val="000000"/>
                  </a:solidFill>
                  <a:ea typeface="MS PGothic" pitchFamily="34" charset="-128"/>
                </a:rPr>
                <a:t>Proximal</a:t>
              </a:r>
            </a:p>
            <a:p>
              <a:pPr eaLnBrk="0" hangingPunct="0"/>
              <a:r>
                <a:rPr lang="en-US" sz="1600" b="1">
                  <a:solidFill>
                    <a:srgbClr val="000000"/>
                  </a:solidFill>
                  <a:ea typeface="MS PGothic" pitchFamily="34" charset="-128"/>
                </a:rPr>
                <a:t>valve</a:t>
              </a:r>
              <a:endParaRPr lang="en-US" sz="1600" b="1">
                <a:ea typeface="MS PGothic" pitchFamily="34" charset="-128"/>
              </a:endParaRPr>
            </a:p>
          </p:txBody>
        </p:sp>
        <p:sp>
          <p:nvSpPr>
            <p:cNvPr id="211976" name="Rectangle 8"/>
            <p:cNvSpPr>
              <a:spLocks noChangeArrowheads="1"/>
            </p:cNvSpPr>
            <p:nvPr/>
          </p:nvSpPr>
          <p:spPr bwMode="auto">
            <a:xfrm>
              <a:off x="479" y="2835"/>
              <a:ext cx="349" cy="308"/>
            </a:xfrm>
            <a:prstGeom prst="rect">
              <a:avLst/>
            </a:prstGeom>
            <a:noFill/>
            <a:ln w="9525">
              <a:noFill/>
              <a:miter lim="800000"/>
              <a:headEnd/>
              <a:tailEnd/>
            </a:ln>
          </p:spPr>
          <p:txBody>
            <a:bodyPr wrap="none" lIns="0" tIns="0" rIns="0" bIns="0">
              <a:spAutoFit/>
            </a:bodyPr>
            <a:lstStyle/>
            <a:p>
              <a:pPr eaLnBrk="0" hangingPunct="0"/>
              <a:r>
                <a:rPr lang="en-US" sz="1600" b="1">
                  <a:solidFill>
                    <a:srgbClr val="000000"/>
                  </a:solidFill>
                  <a:ea typeface="MS PGothic" pitchFamily="34" charset="-128"/>
                </a:rPr>
                <a:t>Distal</a:t>
              </a:r>
            </a:p>
            <a:p>
              <a:pPr eaLnBrk="0" hangingPunct="0"/>
              <a:r>
                <a:rPr lang="en-US" sz="1600" b="1">
                  <a:solidFill>
                    <a:srgbClr val="000000"/>
                  </a:solidFill>
                  <a:ea typeface="MS PGothic" pitchFamily="34" charset="-128"/>
                </a:rPr>
                <a:t>valve</a:t>
              </a:r>
              <a:endParaRPr lang="en-US" sz="1600" b="1">
                <a:ea typeface="MS PGothic" pitchFamily="34" charset="-128"/>
              </a:endParaRPr>
            </a:p>
          </p:txBody>
        </p:sp>
        <p:sp>
          <p:nvSpPr>
            <p:cNvPr id="211977" name="Oval 9"/>
            <p:cNvSpPr>
              <a:spLocks noChangeArrowheads="1"/>
            </p:cNvSpPr>
            <p:nvPr/>
          </p:nvSpPr>
          <p:spPr bwMode="auto">
            <a:xfrm>
              <a:off x="1659" y="4091"/>
              <a:ext cx="178" cy="178"/>
            </a:xfrm>
            <a:prstGeom prst="ellipse">
              <a:avLst/>
            </a:prstGeom>
            <a:solidFill>
              <a:srgbClr val="0380B7"/>
            </a:solidFill>
            <a:ln w="9525">
              <a:noFill/>
              <a:round/>
              <a:headEnd/>
              <a:tailEnd/>
            </a:ln>
          </p:spPr>
          <p:txBody>
            <a:bodyPr wrap="none" anchor="ctr"/>
            <a:lstStyle/>
            <a:p>
              <a:pPr algn="ctr" eaLnBrk="0" hangingPunct="0"/>
              <a:r>
                <a:rPr lang="en-US" sz="1600" b="1">
                  <a:solidFill>
                    <a:schemeClr val="bg1"/>
                  </a:solidFill>
                  <a:ea typeface="MS PGothic" pitchFamily="34" charset="-128"/>
                </a:rPr>
                <a:t>1</a:t>
              </a:r>
            </a:p>
          </p:txBody>
        </p:sp>
      </p:grpSp>
      <p:grpSp>
        <p:nvGrpSpPr>
          <p:cNvPr id="211986" name="Group 18"/>
          <p:cNvGrpSpPr>
            <a:grpSpLocks/>
          </p:cNvGrpSpPr>
          <p:nvPr/>
        </p:nvGrpSpPr>
        <p:grpSpPr bwMode="auto">
          <a:xfrm>
            <a:off x="760413" y="4763"/>
            <a:ext cx="7566025" cy="6772275"/>
            <a:chOff x="479" y="3"/>
            <a:chExt cx="4766" cy="4266"/>
          </a:xfrm>
        </p:grpSpPr>
        <p:pic>
          <p:nvPicPr>
            <p:cNvPr id="211979" name="Picture 11" descr="pap12e_21_09_2"/>
            <p:cNvPicPr>
              <a:picLocks noChangeAspect="1" noChangeArrowheads="1"/>
            </p:cNvPicPr>
            <p:nvPr/>
          </p:nvPicPr>
          <p:blipFill>
            <a:blip r:embed="rId3"/>
            <a:srcRect/>
            <a:stretch>
              <a:fillRect/>
            </a:stretch>
          </p:blipFill>
          <p:spPr bwMode="auto">
            <a:xfrm>
              <a:off x="961" y="3"/>
              <a:ext cx="4284" cy="4109"/>
            </a:xfrm>
            <a:prstGeom prst="rect">
              <a:avLst/>
            </a:prstGeom>
            <a:noFill/>
          </p:spPr>
        </p:pic>
        <p:sp>
          <p:nvSpPr>
            <p:cNvPr id="211980" name="Line 12"/>
            <p:cNvSpPr>
              <a:spLocks noChangeShapeType="1"/>
            </p:cNvSpPr>
            <p:nvPr/>
          </p:nvSpPr>
          <p:spPr bwMode="auto">
            <a:xfrm flipH="1">
              <a:off x="1044" y="1918"/>
              <a:ext cx="560" cy="1"/>
            </a:xfrm>
            <a:prstGeom prst="line">
              <a:avLst/>
            </a:prstGeom>
            <a:noFill/>
            <a:ln w="19050">
              <a:solidFill>
                <a:srgbClr val="000000"/>
              </a:solidFill>
              <a:round/>
              <a:headEnd/>
              <a:tailEnd/>
            </a:ln>
          </p:spPr>
          <p:txBody>
            <a:bodyPr/>
            <a:lstStyle/>
            <a:p>
              <a:endParaRPr lang="ru-RU"/>
            </a:p>
          </p:txBody>
        </p:sp>
        <p:sp>
          <p:nvSpPr>
            <p:cNvPr id="211981" name="Line 13"/>
            <p:cNvSpPr>
              <a:spLocks noChangeShapeType="1"/>
            </p:cNvSpPr>
            <p:nvPr/>
          </p:nvSpPr>
          <p:spPr bwMode="auto">
            <a:xfrm flipH="1">
              <a:off x="869" y="2920"/>
              <a:ext cx="745" cy="1"/>
            </a:xfrm>
            <a:prstGeom prst="line">
              <a:avLst/>
            </a:prstGeom>
            <a:noFill/>
            <a:ln w="19050">
              <a:solidFill>
                <a:srgbClr val="000000"/>
              </a:solidFill>
              <a:round/>
              <a:headEnd/>
              <a:tailEnd/>
            </a:ln>
          </p:spPr>
          <p:txBody>
            <a:bodyPr/>
            <a:lstStyle/>
            <a:p>
              <a:endParaRPr lang="ru-RU"/>
            </a:p>
          </p:txBody>
        </p:sp>
        <p:sp>
          <p:nvSpPr>
            <p:cNvPr id="211982" name="Rectangle 14"/>
            <p:cNvSpPr>
              <a:spLocks noChangeArrowheads="1"/>
            </p:cNvSpPr>
            <p:nvPr/>
          </p:nvSpPr>
          <p:spPr bwMode="auto">
            <a:xfrm>
              <a:off x="479" y="1841"/>
              <a:ext cx="541" cy="308"/>
            </a:xfrm>
            <a:prstGeom prst="rect">
              <a:avLst/>
            </a:prstGeom>
            <a:noFill/>
            <a:ln w="9525">
              <a:noFill/>
              <a:miter lim="800000"/>
              <a:headEnd/>
              <a:tailEnd/>
            </a:ln>
          </p:spPr>
          <p:txBody>
            <a:bodyPr wrap="none" lIns="0" tIns="0" rIns="0" bIns="0">
              <a:spAutoFit/>
            </a:bodyPr>
            <a:lstStyle/>
            <a:p>
              <a:pPr eaLnBrk="0" hangingPunct="0"/>
              <a:r>
                <a:rPr lang="en-US" sz="1600" b="1">
                  <a:solidFill>
                    <a:srgbClr val="000000"/>
                  </a:solidFill>
                  <a:ea typeface="MS PGothic" pitchFamily="34" charset="-128"/>
                </a:rPr>
                <a:t>Proximal</a:t>
              </a:r>
            </a:p>
            <a:p>
              <a:pPr eaLnBrk="0" hangingPunct="0"/>
              <a:r>
                <a:rPr lang="en-US" sz="1600" b="1">
                  <a:solidFill>
                    <a:srgbClr val="000000"/>
                  </a:solidFill>
                  <a:ea typeface="MS PGothic" pitchFamily="34" charset="-128"/>
                </a:rPr>
                <a:t>valve</a:t>
              </a:r>
              <a:endParaRPr lang="en-US" sz="1600" b="1">
                <a:ea typeface="MS PGothic" pitchFamily="34" charset="-128"/>
              </a:endParaRPr>
            </a:p>
          </p:txBody>
        </p:sp>
        <p:sp>
          <p:nvSpPr>
            <p:cNvPr id="211983" name="Rectangle 15"/>
            <p:cNvSpPr>
              <a:spLocks noChangeArrowheads="1"/>
            </p:cNvSpPr>
            <p:nvPr/>
          </p:nvSpPr>
          <p:spPr bwMode="auto">
            <a:xfrm>
              <a:off x="479" y="2835"/>
              <a:ext cx="349" cy="308"/>
            </a:xfrm>
            <a:prstGeom prst="rect">
              <a:avLst/>
            </a:prstGeom>
            <a:noFill/>
            <a:ln w="9525">
              <a:noFill/>
              <a:miter lim="800000"/>
              <a:headEnd/>
              <a:tailEnd/>
            </a:ln>
          </p:spPr>
          <p:txBody>
            <a:bodyPr wrap="none" lIns="0" tIns="0" rIns="0" bIns="0">
              <a:spAutoFit/>
            </a:bodyPr>
            <a:lstStyle/>
            <a:p>
              <a:pPr eaLnBrk="0" hangingPunct="0"/>
              <a:r>
                <a:rPr lang="en-US" sz="1600" b="1">
                  <a:solidFill>
                    <a:srgbClr val="000000"/>
                  </a:solidFill>
                  <a:ea typeface="MS PGothic" pitchFamily="34" charset="-128"/>
                </a:rPr>
                <a:t>Distal</a:t>
              </a:r>
            </a:p>
            <a:p>
              <a:pPr eaLnBrk="0" hangingPunct="0"/>
              <a:r>
                <a:rPr lang="en-US" sz="1600" b="1">
                  <a:solidFill>
                    <a:srgbClr val="000000"/>
                  </a:solidFill>
                  <a:ea typeface="MS PGothic" pitchFamily="34" charset="-128"/>
                </a:rPr>
                <a:t>valve</a:t>
              </a:r>
              <a:endParaRPr lang="en-US" sz="1600" b="1">
                <a:ea typeface="MS PGothic" pitchFamily="34" charset="-128"/>
              </a:endParaRPr>
            </a:p>
          </p:txBody>
        </p:sp>
        <p:sp>
          <p:nvSpPr>
            <p:cNvPr id="211984" name="Oval 16"/>
            <p:cNvSpPr>
              <a:spLocks noChangeArrowheads="1"/>
            </p:cNvSpPr>
            <p:nvPr/>
          </p:nvSpPr>
          <p:spPr bwMode="auto">
            <a:xfrm>
              <a:off x="1659" y="4091"/>
              <a:ext cx="178" cy="178"/>
            </a:xfrm>
            <a:prstGeom prst="ellipse">
              <a:avLst/>
            </a:prstGeom>
            <a:solidFill>
              <a:srgbClr val="0380B7"/>
            </a:solidFill>
            <a:ln w="9525">
              <a:noFill/>
              <a:round/>
              <a:headEnd/>
              <a:tailEnd/>
            </a:ln>
          </p:spPr>
          <p:txBody>
            <a:bodyPr wrap="none" anchor="ctr"/>
            <a:lstStyle/>
            <a:p>
              <a:pPr algn="ctr" eaLnBrk="0" hangingPunct="0"/>
              <a:r>
                <a:rPr lang="en-US" sz="1600" b="1">
                  <a:solidFill>
                    <a:schemeClr val="bg1"/>
                  </a:solidFill>
                  <a:ea typeface="MS PGothic" pitchFamily="34" charset="-128"/>
                </a:rPr>
                <a:t>1</a:t>
              </a:r>
            </a:p>
          </p:txBody>
        </p:sp>
        <p:sp>
          <p:nvSpPr>
            <p:cNvPr id="211985" name="Oval 17"/>
            <p:cNvSpPr>
              <a:spLocks noChangeArrowheads="1"/>
            </p:cNvSpPr>
            <p:nvPr/>
          </p:nvSpPr>
          <p:spPr bwMode="auto">
            <a:xfrm>
              <a:off x="2848" y="4091"/>
              <a:ext cx="178" cy="178"/>
            </a:xfrm>
            <a:prstGeom prst="ellipse">
              <a:avLst/>
            </a:prstGeom>
            <a:solidFill>
              <a:srgbClr val="0380B7"/>
            </a:solidFill>
            <a:ln w="9525">
              <a:noFill/>
              <a:round/>
              <a:headEnd/>
              <a:tailEnd/>
            </a:ln>
          </p:spPr>
          <p:txBody>
            <a:bodyPr wrap="none" anchor="ctr"/>
            <a:lstStyle/>
            <a:p>
              <a:pPr algn="ctr" eaLnBrk="0" hangingPunct="0"/>
              <a:r>
                <a:rPr lang="en-US" sz="1600" b="1">
                  <a:solidFill>
                    <a:schemeClr val="bg1"/>
                  </a:solidFill>
                  <a:ea typeface="MS PGothic" pitchFamily="34" charset="-128"/>
                </a:rPr>
                <a:t>2</a:t>
              </a:r>
            </a:p>
          </p:txBody>
        </p:sp>
      </p:grpSp>
      <p:grpSp>
        <p:nvGrpSpPr>
          <p:cNvPr id="211995" name="Group 27"/>
          <p:cNvGrpSpPr>
            <a:grpSpLocks/>
          </p:cNvGrpSpPr>
          <p:nvPr/>
        </p:nvGrpSpPr>
        <p:grpSpPr bwMode="auto">
          <a:xfrm>
            <a:off x="760413" y="0"/>
            <a:ext cx="7575550" cy="6777038"/>
            <a:chOff x="479" y="0"/>
            <a:chExt cx="4772" cy="4269"/>
          </a:xfrm>
        </p:grpSpPr>
        <p:pic>
          <p:nvPicPr>
            <p:cNvPr id="211987" name="Picture 19" descr="pap12e_21_09_3"/>
            <p:cNvPicPr>
              <a:picLocks noChangeAspect="1" noChangeArrowheads="1"/>
            </p:cNvPicPr>
            <p:nvPr/>
          </p:nvPicPr>
          <p:blipFill>
            <a:blip r:embed="rId4"/>
            <a:srcRect/>
            <a:stretch>
              <a:fillRect/>
            </a:stretch>
          </p:blipFill>
          <p:spPr bwMode="auto">
            <a:xfrm>
              <a:off x="963" y="0"/>
              <a:ext cx="4288" cy="4113"/>
            </a:xfrm>
            <a:prstGeom prst="rect">
              <a:avLst/>
            </a:prstGeom>
            <a:noFill/>
          </p:spPr>
        </p:pic>
        <p:sp>
          <p:nvSpPr>
            <p:cNvPr id="211988" name="Line 20"/>
            <p:cNvSpPr>
              <a:spLocks noChangeShapeType="1"/>
            </p:cNvSpPr>
            <p:nvPr/>
          </p:nvSpPr>
          <p:spPr bwMode="auto">
            <a:xfrm flipH="1">
              <a:off x="1044" y="1918"/>
              <a:ext cx="560" cy="1"/>
            </a:xfrm>
            <a:prstGeom prst="line">
              <a:avLst/>
            </a:prstGeom>
            <a:noFill/>
            <a:ln w="19050">
              <a:solidFill>
                <a:srgbClr val="000000"/>
              </a:solidFill>
              <a:round/>
              <a:headEnd/>
              <a:tailEnd/>
            </a:ln>
          </p:spPr>
          <p:txBody>
            <a:bodyPr/>
            <a:lstStyle/>
            <a:p>
              <a:endParaRPr lang="ru-RU"/>
            </a:p>
          </p:txBody>
        </p:sp>
        <p:sp>
          <p:nvSpPr>
            <p:cNvPr id="211989" name="Line 21"/>
            <p:cNvSpPr>
              <a:spLocks noChangeShapeType="1"/>
            </p:cNvSpPr>
            <p:nvPr/>
          </p:nvSpPr>
          <p:spPr bwMode="auto">
            <a:xfrm flipH="1">
              <a:off x="869" y="2920"/>
              <a:ext cx="745" cy="1"/>
            </a:xfrm>
            <a:prstGeom prst="line">
              <a:avLst/>
            </a:prstGeom>
            <a:noFill/>
            <a:ln w="19050">
              <a:solidFill>
                <a:srgbClr val="000000"/>
              </a:solidFill>
              <a:round/>
              <a:headEnd/>
              <a:tailEnd/>
            </a:ln>
          </p:spPr>
          <p:txBody>
            <a:bodyPr/>
            <a:lstStyle/>
            <a:p>
              <a:endParaRPr lang="ru-RU"/>
            </a:p>
          </p:txBody>
        </p:sp>
        <p:sp>
          <p:nvSpPr>
            <p:cNvPr id="211990" name="Rectangle 22"/>
            <p:cNvSpPr>
              <a:spLocks noChangeArrowheads="1"/>
            </p:cNvSpPr>
            <p:nvPr/>
          </p:nvSpPr>
          <p:spPr bwMode="auto">
            <a:xfrm>
              <a:off x="479" y="1841"/>
              <a:ext cx="541" cy="308"/>
            </a:xfrm>
            <a:prstGeom prst="rect">
              <a:avLst/>
            </a:prstGeom>
            <a:noFill/>
            <a:ln w="9525">
              <a:noFill/>
              <a:miter lim="800000"/>
              <a:headEnd/>
              <a:tailEnd/>
            </a:ln>
          </p:spPr>
          <p:txBody>
            <a:bodyPr wrap="none" lIns="0" tIns="0" rIns="0" bIns="0">
              <a:spAutoFit/>
            </a:bodyPr>
            <a:lstStyle/>
            <a:p>
              <a:pPr eaLnBrk="0" hangingPunct="0"/>
              <a:r>
                <a:rPr lang="en-US" sz="1600" b="1">
                  <a:solidFill>
                    <a:srgbClr val="000000"/>
                  </a:solidFill>
                  <a:ea typeface="MS PGothic" pitchFamily="34" charset="-128"/>
                </a:rPr>
                <a:t>Proximal</a:t>
              </a:r>
            </a:p>
            <a:p>
              <a:pPr eaLnBrk="0" hangingPunct="0"/>
              <a:r>
                <a:rPr lang="en-US" sz="1600" b="1">
                  <a:solidFill>
                    <a:srgbClr val="000000"/>
                  </a:solidFill>
                  <a:ea typeface="MS PGothic" pitchFamily="34" charset="-128"/>
                </a:rPr>
                <a:t>valve</a:t>
              </a:r>
              <a:endParaRPr lang="en-US" sz="1600" b="1">
                <a:ea typeface="MS PGothic" pitchFamily="34" charset="-128"/>
              </a:endParaRPr>
            </a:p>
          </p:txBody>
        </p:sp>
        <p:sp>
          <p:nvSpPr>
            <p:cNvPr id="211991" name="Rectangle 23"/>
            <p:cNvSpPr>
              <a:spLocks noChangeArrowheads="1"/>
            </p:cNvSpPr>
            <p:nvPr/>
          </p:nvSpPr>
          <p:spPr bwMode="auto">
            <a:xfrm>
              <a:off x="479" y="2835"/>
              <a:ext cx="349" cy="308"/>
            </a:xfrm>
            <a:prstGeom prst="rect">
              <a:avLst/>
            </a:prstGeom>
            <a:noFill/>
            <a:ln w="9525">
              <a:noFill/>
              <a:miter lim="800000"/>
              <a:headEnd/>
              <a:tailEnd/>
            </a:ln>
          </p:spPr>
          <p:txBody>
            <a:bodyPr wrap="none" lIns="0" tIns="0" rIns="0" bIns="0">
              <a:spAutoFit/>
            </a:bodyPr>
            <a:lstStyle/>
            <a:p>
              <a:pPr eaLnBrk="0" hangingPunct="0"/>
              <a:r>
                <a:rPr lang="en-US" sz="1600" b="1">
                  <a:solidFill>
                    <a:srgbClr val="000000"/>
                  </a:solidFill>
                  <a:ea typeface="MS PGothic" pitchFamily="34" charset="-128"/>
                </a:rPr>
                <a:t>Distal</a:t>
              </a:r>
            </a:p>
            <a:p>
              <a:pPr eaLnBrk="0" hangingPunct="0"/>
              <a:r>
                <a:rPr lang="en-US" sz="1600" b="1">
                  <a:solidFill>
                    <a:srgbClr val="000000"/>
                  </a:solidFill>
                  <a:ea typeface="MS PGothic" pitchFamily="34" charset="-128"/>
                </a:rPr>
                <a:t>valve</a:t>
              </a:r>
              <a:endParaRPr lang="en-US" sz="1600" b="1">
                <a:ea typeface="MS PGothic" pitchFamily="34" charset="-128"/>
              </a:endParaRPr>
            </a:p>
          </p:txBody>
        </p:sp>
        <p:sp>
          <p:nvSpPr>
            <p:cNvPr id="211992" name="Oval 24"/>
            <p:cNvSpPr>
              <a:spLocks noChangeArrowheads="1"/>
            </p:cNvSpPr>
            <p:nvPr/>
          </p:nvSpPr>
          <p:spPr bwMode="auto">
            <a:xfrm>
              <a:off x="1659" y="4091"/>
              <a:ext cx="178" cy="178"/>
            </a:xfrm>
            <a:prstGeom prst="ellipse">
              <a:avLst/>
            </a:prstGeom>
            <a:solidFill>
              <a:srgbClr val="0380B7"/>
            </a:solidFill>
            <a:ln w="9525">
              <a:noFill/>
              <a:round/>
              <a:headEnd/>
              <a:tailEnd/>
            </a:ln>
          </p:spPr>
          <p:txBody>
            <a:bodyPr wrap="none" anchor="ctr"/>
            <a:lstStyle/>
            <a:p>
              <a:pPr algn="ctr" eaLnBrk="0" hangingPunct="0"/>
              <a:r>
                <a:rPr lang="en-US" sz="1600" b="1">
                  <a:solidFill>
                    <a:schemeClr val="bg1"/>
                  </a:solidFill>
                  <a:ea typeface="MS PGothic" pitchFamily="34" charset="-128"/>
                </a:rPr>
                <a:t>1</a:t>
              </a:r>
            </a:p>
          </p:txBody>
        </p:sp>
        <p:sp>
          <p:nvSpPr>
            <p:cNvPr id="211993" name="Oval 25"/>
            <p:cNvSpPr>
              <a:spLocks noChangeArrowheads="1"/>
            </p:cNvSpPr>
            <p:nvPr/>
          </p:nvSpPr>
          <p:spPr bwMode="auto">
            <a:xfrm>
              <a:off x="2848" y="4091"/>
              <a:ext cx="178" cy="178"/>
            </a:xfrm>
            <a:prstGeom prst="ellipse">
              <a:avLst/>
            </a:prstGeom>
            <a:solidFill>
              <a:srgbClr val="0380B7"/>
            </a:solidFill>
            <a:ln w="9525">
              <a:noFill/>
              <a:round/>
              <a:headEnd/>
              <a:tailEnd/>
            </a:ln>
          </p:spPr>
          <p:txBody>
            <a:bodyPr wrap="none" anchor="ctr"/>
            <a:lstStyle/>
            <a:p>
              <a:pPr algn="ctr" eaLnBrk="0" hangingPunct="0"/>
              <a:r>
                <a:rPr lang="en-US" sz="1600" b="1">
                  <a:solidFill>
                    <a:schemeClr val="bg1"/>
                  </a:solidFill>
                  <a:ea typeface="MS PGothic" pitchFamily="34" charset="-128"/>
                </a:rPr>
                <a:t>2</a:t>
              </a:r>
            </a:p>
          </p:txBody>
        </p:sp>
        <p:sp>
          <p:nvSpPr>
            <p:cNvPr id="211994" name="Oval 26"/>
            <p:cNvSpPr>
              <a:spLocks noChangeArrowheads="1"/>
            </p:cNvSpPr>
            <p:nvPr/>
          </p:nvSpPr>
          <p:spPr bwMode="auto">
            <a:xfrm>
              <a:off x="4060" y="4091"/>
              <a:ext cx="178" cy="178"/>
            </a:xfrm>
            <a:prstGeom prst="ellipse">
              <a:avLst/>
            </a:prstGeom>
            <a:solidFill>
              <a:srgbClr val="0380B7"/>
            </a:solidFill>
            <a:ln w="9525">
              <a:noFill/>
              <a:round/>
              <a:headEnd/>
              <a:tailEnd/>
            </a:ln>
          </p:spPr>
          <p:txBody>
            <a:bodyPr wrap="none" anchor="ctr"/>
            <a:lstStyle/>
            <a:p>
              <a:pPr algn="ctr" eaLnBrk="0" hangingPunct="0"/>
              <a:r>
                <a:rPr lang="en-US" sz="1600" b="1">
                  <a:solidFill>
                    <a:schemeClr val="bg1"/>
                  </a:solidFill>
                  <a:ea typeface="MS PGothic" pitchFamily="34" charset="-128"/>
                </a:rPr>
                <a:t>3</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198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19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ижний колонтитул 3"/>
          <p:cNvSpPr>
            <a:spLocks noGrp="1"/>
          </p:cNvSpPr>
          <p:nvPr>
            <p:ph type="ftr" sz="quarter" idx="11"/>
          </p:nvPr>
        </p:nvSpPr>
        <p:spPr/>
        <p:txBody>
          <a:bodyPr/>
          <a:lstStyle/>
          <a:p>
            <a:r>
              <a:rPr lang="en-US"/>
              <a:t>Copyright 2009, John Wiley &amp; Sons, Inc.</a:t>
            </a:r>
          </a:p>
        </p:txBody>
      </p:sp>
      <p:pic>
        <p:nvPicPr>
          <p:cNvPr id="188421" name="Picture 5" descr="21_10"/>
          <p:cNvPicPr>
            <a:picLocks noGrp="1" noChangeAspect="1" noChangeArrowheads="1"/>
          </p:cNvPicPr>
          <p:nvPr>
            <p:ph/>
          </p:nvPr>
        </p:nvPicPr>
        <p:blipFill>
          <a:blip r:embed="rId2"/>
          <a:srcRect/>
          <a:stretch>
            <a:fillRect/>
          </a:stretch>
        </p:blipFill>
        <p:spPr>
          <a:xfrm>
            <a:off x="457200" y="638175"/>
            <a:ext cx="8229600" cy="5132388"/>
          </a:xfrm>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ижний колонтитул 4"/>
          <p:cNvSpPr>
            <a:spLocks noGrp="1"/>
          </p:cNvSpPr>
          <p:nvPr>
            <p:ph type="ftr" sz="quarter" idx="11"/>
          </p:nvPr>
        </p:nvSpPr>
        <p:spPr/>
        <p:txBody>
          <a:bodyPr/>
          <a:lstStyle/>
          <a:p>
            <a:r>
              <a:rPr lang="en-US"/>
              <a:t>Copyright 2009, John Wiley &amp; Sons, Inc.</a:t>
            </a:r>
          </a:p>
        </p:txBody>
      </p:sp>
      <p:sp>
        <p:nvSpPr>
          <p:cNvPr id="191490" name="Rectangle 2"/>
          <p:cNvSpPr>
            <a:spLocks noGrp="1" noChangeArrowheads="1"/>
          </p:cNvSpPr>
          <p:nvPr>
            <p:ph type="title"/>
          </p:nvPr>
        </p:nvSpPr>
        <p:spPr/>
        <p:txBody>
          <a:bodyPr/>
          <a:lstStyle/>
          <a:p>
            <a:r>
              <a:rPr lang="en-US" sz="3800"/>
              <a:t>Role of cardiovascular center (CV)</a:t>
            </a:r>
            <a:br>
              <a:rPr lang="en-US" sz="3800"/>
            </a:br>
            <a:endParaRPr lang="en-US" sz="3800"/>
          </a:p>
        </p:txBody>
      </p:sp>
      <p:sp>
        <p:nvSpPr>
          <p:cNvPr id="191491" name="Rectangle 3"/>
          <p:cNvSpPr>
            <a:spLocks noGrp="1" noChangeArrowheads="1"/>
          </p:cNvSpPr>
          <p:nvPr>
            <p:ph type="body" idx="1"/>
          </p:nvPr>
        </p:nvSpPr>
        <p:spPr/>
        <p:txBody>
          <a:bodyPr/>
          <a:lstStyle/>
          <a:p>
            <a:pPr lvl="1">
              <a:lnSpc>
                <a:spcPct val="90000"/>
              </a:lnSpc>
            </a:pPr>
            <a:r>
              <a:rPr lang="en-US"/>
              <a:t>In medulla oblongata</a:t>
            </a:r>
          </a:p>
          <a:p>
            <a:pPr lvl="1">
              <a:lnSpc>
                <a:spcPct val="90000"/>
              </a:lnSpc>
            </a:pPr>
            <a:r>
              <a:rPr lang="en-US"/>
              <a:t>Helps regulate heart rate and stroke volume</a:t>
            </a:r>
          </a:p>
          <a:p>
            <a:pPr lvl="1">
              <a:lnSpc>
                <a:spcPct val="90000"/>
              </a:lnSpc>
            </a:pPr>
            <a:r>
              <a:rPr lang="en-US"/>
              <a:t>Also controls neural, hormonal, and local negative feedback systems that regulate blood pressure and blood flow to specific tissues</a:t>
            </a:r>
          </a:p>
          <a:p>
            <a:pPr lvl="1">
              <a:lnSpc>
                <a:spcPct val="90000"/>
              </a:lnSpc>
            </a:pPr>
            <a:r>
              <a:rPr lang="en-US"/>
              <a:t>Groups of neurons regulate heart rate, contractility of ventricles, and blood vessel diameter</a:t>
            </a:r>
          </a:p>
          <a:p>
            <a:pPr lvl="1">
              <a:lnSpc>
                <a:spcPct val="90000"/>
              </a:lnSpc>
            </a:pPr>
            <a:r>
              <a:rPr lang="en-US"/>
              <a:t>Cardiostimulatory and cardioinhibitory centers</a:t>
            </a:r>
          </a:p>
          <a:p>
            <a:pPr lvl="1">
              <a:lnSpc>
                <a:spcPct val="90000"/>
              </a:lnSpc>
            </a:pPr>
            <a:r>
              <a:rPr lang="en-US"/>
              <a:t>Vasomotor center control blood vessel diameter</a:t>
            </a:r>
          </a:p>
          <a:p>
            <a:pPr lvl="1">
              <a:lnSpc>
                <a:spcPct val="90000"/>
              </a:lnSpc>
            </a:pPr>
            <a:r>
              <a:rPr lang="en-US"/>
              <a:t>Receives input from both higher brain regions and sensory receptors</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ижний колонтитул 4"/>
          <p:cNvSpPr>
            <a:spLocks noGrp="1"/>
          </p:cNvSpPr>
          <p:nvPr>
            <p:ph type="ftr" sz="quarter" idx="11"/>
          </p:nvPr>
        </p:nvSpPr>
        <p:spPr/>
        <p:txBody>
          <a:bodyPr/>
          <a:lstStyle/>
          <a:p>
            <a:r>
              <a:rPr lang="en-US"/>
              <a:t>Copyright 2009, John Wiley &amp; Sons, Inc.</a:t>
            </a:r>
          </a:p>
        </p:txBody>
      </p:sp>
      <p:sp>
        <p:nvSpPr>
          <p:cNvPr id="192514" name="Rectangle 2"/>
          <p:cNvSpPr>
            <a:spLocks noGrp="1" noChangeArrowheads="1"/>
          </p:cNvSpPr>
          <p:nvPr>
            <p:ph type="title"/>
          </p:nvPr>
        </p:nvSpPr>
        <p:spPr/>
        <p:txBody>
          <a:bodyPr/>
          <a:lstStyle/>
          <a:p>
            <a:r>
              <a:rPr lang="en-US"/>
              <a:t>CV Center</a:t>
            </a:r>
          </a:p>
        </p:txBody>
      </p:sp>
      <p:pic>
        <p:nvPicPr>
          <p:cNvPr id="192517" name="Picture 5" descr="21_12"/>
          <p:cNvPicPr>
            <a:picLocks noChangeAspect="1" noChangeArrowheads="1"/>
          </p:cNvPicPr>
          <p:nvPr/>
        </p:nvPicPr>
        <p:blipFill>
          <a:blip r:embed="rId2"/>
          <a:srcRect/>
          <a:stretch>
            <a:fillRect/>
          </a:stretch>
        </p:blipFill>
        <p:spPr bwMode="auto">
          <a:xfrm>
            <a:off x="454025" y="1379538"/>
            <a:ext cx="8232775" cy="4095750"/>
          </a:xfrm>
          <a:prstGeom prst="rect">
            <a:avLst/>
          </a:prstGeom>
          <a:noFill/>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ижний колонтитул 4"/>
          <p:cNvSpPr>
            <a:spLocks noGrp="1"/>
          </p:cNvSpPr>
          <p:nvPr>
            <p:ph type="ftr" sz="quarter" idx="11"/>
          </p:nvPr>
        </p:nvSpPr>
        <p:spPr/>
        <p:txBody>
          <a:bodyPr/>
          <a:lstStyle/>
          <a:p>
            <a:r>
              <a:rPr lang="en-US"/>
              <a:t>Copyright 2009, John Wiley &amp; Sons, Inc.</a:t>
            </a:r>
          </a:p>
        </p:txBody>
      </p:sp>
      <p:sp>
        <p:nvSpPr>
          <p:cNvPr id="193538" name="Rectangle 2"/>
          <p:cNvSpPr>
            <a:spLocks noGrp="1" noChangeArrowheads="1"/>
          </p:cNvSpPr>
          <p:nvPr>
            <p:ph type="title"/>
          </p:nvPr>
        </p:nvSpPr>
        <p:spPr/>
        <p:txBody>
          <a:bodyPr/>
          <a:lstStyle/>
          <a:p>
            <a:r>
              <a:rPr lang="en-US" sz="3800"/>
              <a:t>3 main types of sensory receptors</a:t>
            </a:r>
            <a:br>
              <a:rPr lang="en-US" sz="3800"/>
            </a:br>
            <a:endParaRPr lang="en-US" sz="3800"/>
          </a:p>
        </p:txBody>
      </p:sp>
      <p:sp>
        <p:nvSpPr>
          <p:cNvPr id="193539" name="Rectangle 3"/>
          <p:cNvSpPr>
            <a:spLocks noGrp="1" noChangeArrowheads="1"/>
          </p:cNvSpPr>
          <p:nvPr>
            <p:ph type="body" idx="1"/>
          </p:nvPr>
        </p:nvSpPr>
        <p:spPr/>
        <p:txBody>
          <a:bodyPr/>
          <a:lstStyle/>
          <a:p>
            <a:pPr lvl="1"/>
            <a:r>
              <a:rPr lang="en-US"/>
              <a:t>Proprioceptors – monitor movements of joints and muscles to provide input during physical activity</a:t>
            </a:r>
          </a:p>
          <a:p>
            <a:pPr lvl="1"/>
            <a:r>
              <a:rPr lang="en-US"/>
              <a:t>Baroreceptors – monitor pressure changes and stretch in blood vessel walls</a:t>
            </a:r>
          </a:p>
          <a:p>
            <a:pPr lvl="1"/>
            <a:r>
              <a:rPr lang="en-US"/>
              <a:t>Chemoreceptors – monitor concentration of various chemicals in the blood</a:t>
            </a:r>
          </a:p>
          <a:p>
            <a:r>
              <a:rPr lang="en-US"/>
              <a:t>Output from CV flows along neurons of ANS</a:t>
            </a:r>
          </a:p>
          <a:p>
            <a:pPr lvl="1"/>
            <a:r>
              <a:rPr lang="en-US"/>
              <a:t>Sympathetic (stimulatory) opposes parasympathetic (inhibitory)</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ижний колонтитул 4"/>
          <p:cNvSpPr>
            <a:spLocks noGrp="1"/>
          </p:cNvSpPr>
          <p:nvPr>
            <p:ph type="ftr" sz="quarter" idx="11"/>
          </p:nvPr>
        </p:nvSpPr>
        <p:spPr/>
        <p:txBody>
          <a:bodyPr/>
          <a:lstStyle/>
          <a:p>
            <a:r>
              <a:rPr lang="en-US"/>
              <a:t>Copyright 2009, John Wiley &amp; Sons, Inc.</a:t>
            </a:r>
          </a:p>
        </p:txBody>
      </p:sp>
      <p:sp>
        <p:nvSpPr>
          <p:cNvPr id="194562" name="Rectangle 2"/>
          <p:cNvSpPr>
            <a:spLocks noGrp="1" noChangeArrowheads="1"/>
          </p:cNvSpPr>
          <p:nvPr>
            <p:ph type="title"/>
          </p:nvPr>
        </p:nvSpPr>
        <p:spPr/>
        <p:txBody>
          <a:bodyPr/>
          <a:lstStyle/>
          <a:p>
            <a:r>
              <a:rPr lang="en-US" sz="3800"/>
              <a:t>Neural regulation of blood pressure</a:t>
            </a:r>
            <a:br>
              <a:rPr lang="en-US" sz="3800"/>
            </a:br>
            <a:endParaRPr lang="en-US" sz="3800"/>
          </a:p>
        </p:txBody>
      </p:sp>
      <p:sp>
        <p:nvSpPr>
          <p:cNvPr id="194563" name="Rectangle 3"/>
          <p:cNvSpPr>
            <a:spLocks noGrp="1" noChangeArrowheads="1"/>
          </p:cNvSpPr>
          <p:nvPr>
            <p:ph type="body" idx="1"/>
          </p:nvPr>
        </p:nvSpPr>
        <p:spPr/>
        <p:txBody>
          <a:bodyPr/>
          <a:lstStyle/>
          <a:p>
            <a:pPr marL="839788" lvl="1" indent="-495300"/>
            <a:r>
              <a:rPr lang="en-US"/>
              <a:t>Negative feedback loops from 2 types of reflexes</a:t>
            </a:r>
          </a:p>
          <a:p>
            <a:pPr marL="839788" lvl="1" indent="-495300">
              <a:buFont typeface="Wingdings" pitchFamily="2" charset="2"/>
              <a:buAutoNum type="arabicPeriod"/>
            </a:pPr>
            <a:r>
              <a:rPr lang="en-US"/>
              <a:t>Baroreceptor reflexes</a:t>
            </a:r>
          </a:p>
          <a:p>
            <a:pPr marL="1090613" lvl="2" indent="-419100"/>
            <a:r>
              <a:rPr lang="en-US"/>
              <a:t>Pressure-sensitive receptors in internal carotid arteries and other large arteries in neck and chest</a:t>
            </a:r>
          </a:p>
          <a:p>
            <a:pPr marL="1404938" lvl="3" indent="-381000"/>
            <a:r>
              <a:rPr lang="en-US"/>
              <a:t>Carotid sinus reflex helps regulate blood pressure in brain</a:t>
            </a:r>
          </a:p>
          <a:p>
            <a:pPr marL="1404938" lvl="3" indent="-381000"/>
            <a:r>
              <a:rPr lang="en-US"/>
              <a:t>Aortic reflex regulates systemic blood pressure</a:t>
            </a:r>
          </a:p>
          <a:p>
            <a:pPr marL="1090613" lvl="2" indent="-419100"/>
            <a:r>
              <a:rPr lang="en-US"/>
              <a:t>When blood pressure falls, baroreceptors stretched less, slower rate of impulses to CV</a:t>
            </a:r>
          </a:p>
          <a:p>
            <a:pPr marL="1090613" lvl="2" indent="-419100"/>
            <a:r>
              <a:rPr lang="en-US"/>
              <a:t>CV decreases parasympathetic stimulation and increases sympathetic stimulation</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ижний колонтитул 4"/>
          <p:cNvSpPr>
            <a:spLocks noGrp="1"/>
          </p:cNvSpPr>
          <p:nvPr>
            <p:ph type="ftr" sz="quarter" idx="11"/>
          </p:nvPr>
        </p:nvSpPr>
        <p:spPr/>
        <p:txBody>
          <a:bodyPr/>
          <a:lstStyle/>
          <a:p>
            <a:r>
              <a:rPr lang="en-US"/>
              <a:t>Copyright 2009, John Wiley &amp; Sons, Inc.</a:t>
            </a:r>
          </a:p>
        </p:txBody>
      </p:sp>
      <p:sp>
        <p:nvSpPr>
          <p:cNvPr id="157698" name="Rectangle 2"/>
          <p:cNvSpPr>
            <a:spLocks noGrp="1" noChangeArrowheads="1"/>
          </p:cNvSpPr>
          <p:nvPr>
            <p:ph type="title"/>
          </p:nvPr>
        </p:nvSpPr>
        <p:spPr/>
        <p:txBody>
          <a:bodyPr/>
          <a:lstStyle/>
          <a:p>
            <a:r>
              <a:rPr lang="en-US"/>
              <a:t>Arteries</a:t>
            </a:r>
          </a:p>
        </p:txBody>
      </p:sp>
      <p:sp>
        <p:nvSpPr>
          <p:cNvPr id="157699" name="Rectangle 3"/>
          <p:cNvSpPr>
            <a:spLocks noGrp="1" noChangeArrowheads="1"/>
          </p:cNvSpPr>
          <p:nvPr>
            <p:ph type="body" idx="1"/>
          </p:nvPr>
        </p:nvSpPr>
        <p:spPr/>
        <p:txBody>
          <a:bodyPr/>
          <a:lstStyle/>
          <a:p>
            <a:pPr lvl="1"/>
            <a:r>
              <a:rPr lang="en-US"/>
              <a:t>3 layers of typical blood vessel</a:t>
            </a:r>
          </a:p>
          <a:p>
            <a:pPr lvl="1"/>
            <a:r>
              <a:rPr lang="en-US"/>
              <a:t>Thick muscular-to-elastic tunica media</a:t>
            </a:r>
          </a:p>
          <a:p>
            <a:pPr lvl="1"/>
            <a:r>
              <a:rPr lang="en-US"/>
              <a:t>High compliance – walls stretch and expand in response to pressure without tearing</a:t>
            </a:r>
          </a:p>
          <a:p>
            <a:pPr lvl="1"/>
            <a:r>
              <a:rPr lang="en-US"/>
              <a:t>Vasoconstriction – decrease in lumen diameter</a:t>
            </a:r>
          </a:p>
          <a:p>
            <a:pPr lvl="2"/>
            <a:r>
              <a:rPr lang="en-US"/>
              <a:t>Vasodilation – increase in lumen diameter</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ижний колонтитул 4"/>
          <p:cNvSpPr>
            <a:spLocks noGrp="1"/>
          </p:cNvSpPr>
          <p:nvPr>
            <p:ph type="ftr" sz="quarter" idx="11"/>
          </p:nvPr>
        </p:nvSpPr>
        <p:spPr/>
        <p:txBody>
          <a:bodyPr/>
          <a:lstStyle/>
          <a:p>
            <a:r>
              <a:rPr lang="en-US"/>
              <a:t>Copyright 2009, John Wiley &amp; Sons, Inc.</a:t>
            </a:r>
          </a:p>
        </p:txBody>
      </p:sp>
      <p:sp>
        <p:nvSpPr>
          <p:cNvPr id="196610" name="Rectangle 2"/>
          <p:cNvSpPr>
            <a:spLocks noGrp="1" noChangeArrowheads="1"/>
          </p:cNvSpPr>
          <p:nvPr>
            <p:ph type="title"/>
          </p:nvPr>
        </p:nvSpPr>
        <p:spPr/>
        <p:txBody>
          <a:bodyPr/>
          <a:lstStyle/>
          <a:p>
            <a:r>
              <a:rPr lang="en-US"/>
              <a:t>Neural regulation of blood pressure</a:t>
            </a:r>
          </a:p>
        </p:txBody>
      </p:sp>
      <p:sp>
        <p:nvSpPr>
          <p:cNvPr id="196611" name="Rectangle 3"/>
          <p:cNvSpPr>
            <a:spLocks noGrp="1" noChangeArrowheads="1"/>
          </p:cNvSpPr>
          <p:nvPr>
            <p:ph type="body" idx="1"/>
          </p:nvPr>
        </p:nvSpPr>
        <p:spPr/>
        <p:txBody>
          <a:bodyPr/>
          <a:lstStyle/>
          <a:p>
            <a:pPr marL="839788" lvl="1" indent="-495300">
              <a:buFont typeface="Wingdings" pitchFamily="2" charset="2"/>
              <a:buAutoNum type="arabicPeriod" startAt="2"/>
            </a:pPr>
            <a:r>
              <a:rPr lang="en-US"/>
              <a:t>Chemoreceptor reflexes</a:t>
            </a:r>
          </a:p>
          <a:p>
            <a:pPr marL="1090613" lvl="2" indent="-419100"/>
            <a:r>
              <a:rPr lang="en-US"/>
              <a:t>Receptors located close to baroreceptors of carotid sinus (carotid bodies) and aortic arch (aortic bodies)</a:t>
            </a:r>
          </a:p>
          <a:p>
            <a:pPr marL="1090613" lvl="2" indent="-419100"/>
            <a:r>
              <a:rPr lang="en-US"/>
              <a:t>Detect hypoxia (low O</a:t>
            </a:r>
            <a:r>
              <a:rPr lang="en-US" baseline="-25000"/>
              <a:t>2</a:t>
            </a:r>
            <a:r>
              <a:rPr lang="en-US"/>
              <a:t>), hypercapnia (high CO</a:t>
            </a:r>
            <a:r>
              <a:rPr lang="en-US" baseline="-25000"/>
              <a:t>2</a:t>
            </a:r>
            <a:r>
              <a:rPr lang="en-US"/>
              <a:t>), acidosis (high H</a:t>
            </a:r>
            <a:r>
              <a:rPr lang="en-US" baseline="30000"/>
              <a:t>+</a:t>
            </a:r>
            <a:r>
              <a:rPr lang="en-US"/>
              <a:t>) and send signals to CV</a:t>
            </a:r>
          </a:p>
          <a:p>
            <a:pPr marL="1090613" lvl="2" indent="-419100"/>
            <a:r>
              <a:rPr lang="en-US"/>
              <a:t>CV increases sympathetic stimulation to arterioles and veins, producing vasoconstriction and an increase in blood pressure</a:t>
            </a:r>
          </a:p>
          <a:p>
            <a:pPr marL="1090613" lvl="2" indent="-419100"/>
            <a:r>
              <a:rPr lang="en-US"/>
              <a:t>Receptors also provide input to respiratory center to adjust breathing rate</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ижний колонтитул 3"/>
          <p:cNvSpPr>
            <a:spLocks noGrp="1"/>
          </p:cNvSpPr>
          <p:nvPr>
            <p:ph type="ftr" sz="quarter" idx="11"/>
          </p:nvPr>
        </p:nvSpPr>
        <p:spPr/>
        <p:txBody>
          <a:bodyPr/>
          <a:lstStyle/>
          <a:p>
            <a:r>
              <a:rPr lang="en-US"/>
              <a:t>Copyright 2009, John Wiley &amp; Sons, Inc.</a:t>
            </a:r>
          </a:p>
        </p:txBody>
      </p:sp>
      <p:pic>
        <p:nvPicPr>
          <p:cNvPr id="195589" name="Picture 5" descr="21_13"/>
          <p:cNvPicPr>
            <a:picLocks noGrp="1" noChangeAspect="1" noChangeArrowheads="1"/>
          </p:cNvPicPr>
          <p:nvPr>
            <p:ph/>
          </p:nvPr>
        </p:nvPicPr>
        <p:blipFill>
          <a:blip r:embed="rId2"/>
          <a:srcRect/>
          <a:stretch>
            <a:fillRect/>
          </a:stretch>
        </p:blipFill>
        <p:spPr>
          <a:xfrm>
            <a:off x="630238" y="735013"/>
            <a:ext cx="7883525" cy="4937125"/>
          </a:xfrm>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ижний колонтитул 4"/>
          <p:cNvSpPr>
            <a:spLocks noGrp="1"/>
          </p:cNvSpPr>
          <p:nvPr>
            <p:ph type="ftr" sz="quarter" idx="11"/>
          </p:nvPr>
        </p:nvSpPr>
        <p:spPr/>
        <p:txBody>
          <a:bodyPr/>
          <a:lstStyle/>
          <a:p>
            <a:r>
              <a:rPr lang="en-US"/>
              <a:t>Copyright 2009, John Wiley &amp; Sons, Inc.</a:t>
            </a:r>
          </a:p>
        </p:txBody>
      </p:sp>
      <p:sp>
        <p:nvSpPr>
          <p:cNvPr id="198658" name="Rectangle 2"/>
          <p:cNvSpPr>
            <a:spLocks noGrp="1" noChangeArrowheads="1"/>
          </p:cNvSpPr>
          <p:nvPr>
            <p:ph type="title"/>
          </p:nvPr>
        </p:nvSpPr>
        <p:spPr/>
        <p:txBody>
          <a:bodyPr/>
          <a:lstStyle/>
          <a:p>
            <a:r>
              <a:rPr lang="en-US"/>
              <a:t>Hormonal regulation of blood pressure</a:t>
            </a:r>
            <a:br>
              <a:rPr lang="en-US"/>
            </a:br>
            <a:endParaRPr lang="en-US"/>
          </a:p>
        </p:txBody>
      </p:sp>
      <p:sp>
        <p:nvSpPr>
          <p:cNvPr id="198659" name="Rectangle 3"/>
          <p:cNvSpPr>
            <a:spLocks noGrp="1" noChangeArrowheads="1"/>
          </p:cNvSpPr>
          <p:nvPr>
            <p:ph type="body" idx="1"/>
          </p:nvPr>
        </p:nvSpPr>
        <p:spPr>
          <a:xfrm>
            <a:off x="457200" y="1524000"/>
            <a:ext cx="8229600" cy="4530725"/>
          </a:xfrm>
        </p:spPr>
        <p:txBody>
          <a:bodyPr/>
          <a:lstStyle/>
          <a:p>
            <a:pPr lvl="1"/>
            <a:r>
              <a:rPr lang="en-US" sz="3000"/>
              <a:t>Renin-angiotensin-aldosterone (RAA) system</a:t>
            </a:r>
          </a:p>
          <a:p>
            <a:pPr lvl="2"/>
            <a:r>
              <a:rPr lang="en-US" sz="2600"/>
              <a:t>Renin (released by kidney when blood volume falls or blood flow decreases) and angiotensin converting enzyme (ACE) act on substrates to produce active hormone angiotensin II</a:t>
            </a:r>
          </a:p>
          <a:p>
            <a:pPr lvl="3"/>
            <a:r>
              <a:rPr lang="en-US" sz="2400"/>
              <a:t>Raises BP by vasoconstriction and secretion of aldosterone (increases water reabsorption in kidneys to raise blood volume and pressure)</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ижний колонтитул 4"/>
          <p:cNvSpPr>
            <a:spLocks noGrp="1"/>
          </p:cNvSpPr>
          <p:nvPr>
            <p:ph type="ftr" sz="quarter" idx="11"/>
          </p:nvPr>
        </p:nvSpPr>
        <p:spPr/>
        <p:txBody>
          <a:bodyPr/>
          <a:lstStyle/>
          <a:p>
            <a:r>
              <a:rPr lang="en-US"/>
              <a:t>Copyright 2009, John Wiley &amp; Sons, Inc.</a:t>
            </a:r>
          </a:p>
        </p:txBody>
      </p:sp>
      <p:sp>
        <p:nvSpPr>
          <p:cNvPr id="202754" name="Rectangle 2"/>
          <p:cNvSpPr>
            <a:spLocks noGrp="1" noChangeArrowheads="1"/>
          </p:cNvSpPr>
          <p:nvPr>
            <p:ph type="title"/>
          </p:nvPr>
        </p:nvSpPr>
        <p:spPr/>
        <p:txBody>
          <a:bodyPr/>
          <a:lstStyle/>
          <a:p>
            <a:r>
              <a:rPr lang="en-US"/>
              <a:t>Hormonal regulation of blood pressure</a:t>
            </a:r>
            <a:br>
              <a:rPr lang="en-US"/>
            </a:br>
            <a:endParaRPr lang="en-US"/>
          </a:p>
        </p:txBody>
      </p:sp>
      <p:sp>
        <p:nvSpPr>
          <p:cNvPr id="202755" name="Rectangle 3"/>
          <p:cNvSpPr>
            <a:spLocks noGrp="1" noChangeArrowheads="1"/>
          </p:cNvSpPr>
          <p:nvPr>
            <p:ph type="body" idx="1"/>
          </p:nvPr>
        </p:nvSpPr>
        <p:spPr/>
        <p:txBody>
          <a:bodyPr/>
          <a:lstStyle/>
          <a:p>
            <a:pPr lvl="1"/>
            <a:r>
              <a:rPr lang="en-US"/>
              <a:t>Epinephrine and norepinephrine</a:t>
            </a:r>
          </a:p>
          <a:p>
            <a:pPr lvl="2"/>
            <a:r>
              <a:rPr lang="en-US"/>
              <a:t>Adrenal medulla releases in response to sympathetic stimulation</a:t>
            </a:r>
          </a:p>
          <a:p>
            <a:pPr lvl="2"/>
            <a:r>
              <a:rPr lang="en-US"/>
              <a:t>Increase cardiac output by increasing rate and force of heart contractions</a:t>
            </a:r>
          </a:p>
          <a:p>
            <a:pPr lvl="1"/>
            <a:r>
              <a:rPr lang="en-US"/>
              <a:t>Antidiuretic hormone (ADH) or vasopressin</a:t>
            </a:r>
          </a:p>
          <a:p>
            <a:pPr lvl="2"/>
            <a:r>
              <a:rPr lang="en-US"/>
              <a:t>Produced by hypothalamus, released by posterior pituitary</a:t>
            </a:r>
          </a:p>
          <a:p>
            <a:pPr lvl="2"/>
            <a:r>
              <a:rPr lang="en-US"/>
              <a:t>Response to dehydration or decreased blood volume</a:t>
            </a:r>
          </a:p>
          <a:p>
            <a:pPr lvl="2"/>
            <a:r>
              <a:rPr lang="en-US"/>
              <a:t>Causes vasoconstriction which increases blood pressure</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ижний колонтитул 4"/>
          <p:cNvSpPr>
            <a:spLocks noGrp="1"/>
          </p:cNvSpPr>
          <p:nvPr>
            <p:ph type="ftr" sz="quarter" idx="11"/>
          </p:nvPr>
        </p:nvSpPr>
        <p:spPr/>
        <p:txBody>
          <a:bodyPr/>
          <a:lstStyle/>
          <a:p>
            <a:r>
              <a:rPr lang="en-US"/>
              <a:t>Copyright 2009, John Wiley &amp; Sons, Inc.</a:t>
            </a:r>
          </a:p>
        </p:txBody>
      </p:sp>
      <p:sp>
        <p:nvSpPr>
          <p:cNvPr id="199682" name="Rectangle 2"/>
          <p:cNvSpPr>
            <a:spLocks noGrp="1" noChangeArrowheads="1"/>
          </p:cNvSpPr>
          <p:nvPr>
            <p:ph type="title"/>
          </p:nvPr>
        </p:nvSpPr>
        <p:spPr/>
        <p:txBody>
          <a:bodyPr/>
          <a:lstStyle/>
          <a:p>
            <a:r>
              <a:rPr lang="en-US"/>
              <a:t>Atrial natriuretic peptide (ANP)</a:t>
            </a:r>
            <a:br>
              <a:rPr lang="en-US"/>
            </a:br>
            <a:endParaRPr lang="en-US"/>
          </a:p>
        </p:txBody>
      </p:sp>
      <p:sp>
        <p:nvSpPr>
          <p:cNvPr id="199683" name="Rectangle 3"/>
          <p:cNvSpPr>
            <a:spLocks noGrp="1" noChangeArrowheads="1"/>
          </p:cNvSpPr>
          <p:nvPr>
            <p:ph type="body" idx="1"/>
          </p:nvPr>
        </p:nvSpPr>
        <p:spPr/>
        <p:txBody>
          <a:bodyPr/>
          <a:lstStyle/>
          <a:p>
            <a:pPr lvl="2"/>
            <a:r>
              <a:rPr lang="en-US" sz="2600"/>
              <a:t>Released by cells of atria</a:t>
            </a:r>
          </a:p>
          <a:p>
            <a:pPr lvl="2"/>
            <a:r>
              <a:rPr lang="en-US" sz="2600"/>
              <a:t>Lowers blood pressure by causing vasodilation and promoting loss of salt and water in urine</a:t>
            </a:r>
          </a:p>
          <a:p>
            <a:pPr lvl="2"/>
            <a:r>
              <a:rPr lang="en-US" sz="2600"/>
              <a:t>Reduces blood volume</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ижний колонтитул 4"/>
          <p:cNvSpPr>
            <a:spLocks noGrp="1"/>
          </p:cNvSpPr>
          <p:nvPr>
            <p:ph type="ftr" sz="quarter" idx="11"/>
          </p:nvPr>
        </p:nvSpPr>
        <p:spPr/>
        <p:txBody>
          <a:bodyPr/>
          <a:lstStyle/>
          <a:p>
            <a:r>
              <a:rPr lang="en-US"/>
              <a:t>Copyright 2009, John Wiley &amp; Sons, Inc.</a:t>
            </a:r>
          </a:p>
        </p:txBody>
      </p:sp>
      <p:sp>
        <p:nvSpPr>
          <p:cNvPr id="200706" name="Rectangle 2"/>
          <p:cNvSpPr>
            <a:spLocks noGrp="1" noChangeArrowheads="1"/>
          </p:cNvSpPr>
          <p:nvPr>
            <p:ph type="title"/>
          </p:nvPr>
        </p:nvSpPr>
        <p:spPr/>
        <p:txBody>
          <a:bodyPr/>
          <a:lstStyle/>
          <a:p>
            <a:r>
              <a:rPr lang="en-US" sz="3800"/>
              <a:t>Autoregulation of blood pressure</a:t>
            </a:r>
            <a:br>
              <a:rPr lang="en-US" sz="3800"/>
            </a:br>
            <a:endParaRPr lang="en-US" sz="3800"/>
          </a:p>
        </p:txBody>
      </p:sp>
      <p:sp>
        <p:nvSpPr>
          <p:cNvPr id="200707" name="Rectangle 3"/>
          <p:cNvSpPr>
            <a:spLocks noGrp="1" noChangeArrowheads="1"/>
          </p:cNvSpPr>
          <p:nvPr>
            <p:ph type="body" idx="1"/>
          </p:nvPr>
        </p:nvSpPr>
        <p:spPr/>
        <p:txBody>
          <a:bodyPr/>
          <a:lstStyle/>
          <a:p>
            <a:pPr marL="763588" lvl="1" indent="-419100"/>
            <a:r>
              <a:rPr lang="en-US"/>
              <a:t>Ability of tissue to automatically adjust its blood flow to match metabolic demands</a:t>
            </a:r>
          </a:p>
          <a:p>
            <a:pPr marL="763588" lvl="1" indent="-419100"/>
            <a:r>
              <a:rPr lang="en-US"/>
              <a:t>Demand of O</a:t>
            </a:r>
            <a:r>
              <a:rPr lang="en-US" baseline="-25000"/>
              <a:t>2</a:t>
            </a:r>
            <a:r>
              <a:rPr lang="en-US"/>
              <a:t> and nutrients can rise tenfold during exercise in heart and skeletal muscles</a:t>
            </a:r>
          </a:p>
          <a:p>
            <a:pPr marL="763588" lvl="1" indent="-419100"/>
            <a:r>
              <a:rPr lang="en-US"/>
              <a:t>Also controls regional blood flow in the brain during different mental and physical activities</a:t>
            </a:r>
          </a:p>
          <a:p>
            <a:pPr marL="763588" lvl="1" indent="-419100"/>
            <a:r>
              <a:rPr lang="en-US"/>
              <a:t>2 general types of stimuli</a:t>
            </a:r>
          </a:p>
          <a:p>
            <a:pPr marL="1052513" lvl="2" indent="-381000">
              <a:buFont typeface="Wingdings" pitchFamily="2" charset="2"/>
              <a:buAutoNum type="arabicPeriod"/>
            </a:pPr>
            <a:r>
              <a:rPr lang="en-US"/>
              <a:t>Physical – temperature changes, myogenic response</a:t>
            </a:r>
          </a:p>
          <a:p>
            <a:pPr marL="1052513" lvl="2" indent="-381000">
              <a:buFont typeface="Wingdings" pitchFamily="2" charset="2"/>
              <a:buAutoNum type="arabicPeriod"/>
            </a:pPr>
            <a:r>
              <a:rPr lang="en-US"/>
              <a:t>Vasodilating and vasoconstricting chemicals alter blood vessel diameter</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ижний колонтитул 4"/>
          <p:cNvSpPr>
            <a:spLocks noGrp="1"/>
          </p:cNvSpPr>
          <p:nvPr>
            <p:ph type="ftr" sz="quarter" idx="11"/>
          </p:nvPr>
        </p:nvSpPr>
        <p:spPr/>
        <p:txBody>
          <a:bodyPr/>
          <a:lstStyle/>
          <a:p>
            <a:r>
              <a:rPr lang="en-US"/>
              <a:t>Copyright 2009, John Wiley &amp; Sons, Inc.</a:t>
            </a:r>
          </a:p>
        </p:txBody>
      </p:sp>
      <p:sp>
        <p:nvSpPr>
          <p:cNvPr id="201730" name="Rectangle 2"/>
          <p:cNvSpPr>
            <a:spLocks noGrp="1" noChangeArrowheads="1"/>
          </p:cNvSpPr>
          <p:nvPr>
            <p:ph type="title"/>
          </p:nvPr>
        </p:nvSpPr>
        <p:spPr/>
        <p:txBody>
          <a:bodyPr/>
          <a:lstStyle/>
          <a:p>
            <a:r>
              <a:rPr lang="en-US"/>
              <a:t>Circulation</a:t>
            </a:r>
          </a:p>
        </p:txBody>
      </p:sp>
      <p:sp>
        <p:nvSpPr>
          <p:cNvPr id="201731" name="Rectangle 3"/>
          <p:cNvSpPr>
            <a:spLocks noGrp="1" noChangeArrowheads="1"/>
          </p:cNvSpPr>
          <p:nvPr>
            <p:ph type="body" idx="1"/>
          </p:nvPr>
        </p:nvSpPr>
        <p:spPr/>
        <p:txBody>
          <a:bodyPr/>
          <a:lstStyle/>
          <a:p>
            <a:r>
              <a:rPr lang="en-US"/>
              <a:t>Important difference between pulmonary and systemic circulation in autoregulatory response</a:t>
            </a:r>
          </a:p>
          <a:p>
            <a:pPr lvl="1"/>
            <a:r>
              <a:rPr lang="en-US"/>
              <a:t>Systemic blood vessel walls dilate in response to low O</a:t>
            </a:r>
            <a:r>
              <a:rPr lang="en-US" baseline="-25000"/>
              <a:t>2</a:t>
            </a:r>
            <a:r>
              <a:rPr lang="en-US"/>
              <a:t> to increase O</a:t>
            </a:r>
            <a:r>
              <a:rPr lang="en-US" baseline="-25000"/>
              <a:t>2</a:t>
            </a:r>
            <a:r>
              <a:rPr lang="en-US"/>
              <a:t> delivery</a:t>
            </a:r>
          </a:p>
          <a:p>
            <a:pPr lvl="1"/>
            <a:r>
              <a:rPr lang="en-US"/>
              <a:t>Walls of pulmonary blood vessels constrict under low O</a:t>
            </a:r>
            <a:r>
              <a:rPr lang="en-US" baseline="-25000"/>
              <a:t>2</a:t>
            </a:r>
            <a:r>
              <a:rPr lang="en-US"/>
              <a:t> to ensure most blood flows to better ventilated areas of lung</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Нижний колонтитул 5"/>
          <p:cNvSpPr>
            <a:spLocks noGrp="1"/>
          </p:cNvSpPr>
          <p:nvPr>
            <p:ph type="ftr" sz="quarter" idx="11"/>
          </p:nvPr>
        </p:nvSpPr>
        <p:spPr/>
        <p:txBody>
          <a:bodyPr/>
          <a:lstStyle/>
          <a:p>
            <a:r>
              <a:rPr lang="en-US"/>
              <a:t>Copyright 2009, John Wiley &amp; Sons, Inc.</a:t>
            </a:r>
          </a:p>
        </p:txBody>
      </p:sp>
      <p:sp>
        <p:nvSpPr>
          <p:cNvPr id="158724" name="Rectangle 4"/>
          <p:cNvSpPr>
            <a:spLocks noGrp="1" noChangeArrowheads="1"/>
          </p:cNvSpPr>
          <p:nvPr>
            <p:ph type="title"/>
          </p:nvPr>
        </p:nvSpPr>
        <p:spPr/>
        <p:txBody>
          <a:bodyPr/>
          <a:lstStyle/>
          <a:p>
            <a:r>
              <a:rPr lang="en-US"/>
              <a:t>Elastic Arteries</a:t>
            </a:r>
          </a:p>
        </p:txBody>
      </p:sp>
      <p:sp>
        <p:nvSpPr>
          <p:cNvPr id="158725" name="Rectangle 5"/>
          <p:cNvSpPr>
            <a:spLocks noGrp="1" noChangeArrowheads="1"/>
          </p:cNvSpPr>
          <p:nvPr>
            <p:ph type="body" sz="half" idx="1"/>
          </p:nvPr>
        </p:nvSpPr>
        <p:spPr/>
        <p:txBody>
          <a:bodyPr/>
          <a:lstStyle/>
          <a:p>
            <a:pPr>
              <a:lnSpc>
                <a:spcPct val="90000"/>
              </a:lnSpc>
              <a:buFont typeface="Wingdings" pitchFamily="2" charset="2"/>
              <a:buNone/>
            </a:pPr>
            <a:endParaRPr lang="en-US" sz="2600"/>
          </a:p>
          <a:p>
            <a:pPr lvl="1">
              <a:lnSpc>
                <a:spcPct val="90000"/>
              </a:lnSpc>
            </a:pPr>
            <a:r>
              <a:rPr lang="en-US" sz="2200"/>
              <a:t>Largest arteries</a:t>
            </a:r>
          </a:p>
          <a:p>
            <a:pPr lvl="1">
              <a:lnSpc>
                <a:spcPct val="90000"/>
              </a:lnSpc>
            </a:pPr>
            <a:r>
              <a:rPr lang="en-US" sz="2200"/>
              <a:t>Largest diameter but walls relatively thin</a:t>
            </a:r>
          </a:p>
          <a:p>
            <a:pPr lvl="1">
              <a:lnSpc>
                <a:spcPct val="90000"/>
              </a:lnSpc>
            </a:pPr>
            <a:r>
              <a:rPr lang="en-US" sz="2200"/>
              <a:t>Function as pressure reservoir</a:t>
            </a:r>
          </a:p>
          <a:p>
            <a:pPr lvl="1">
              <a:lnSpc>
                <a:spcPct val="90000"/>
              </a:lnSpc>
            </a:pPr>
            <a:r>
              <a:rPr lang="en-US" sz="2200"/>
              <a:t>Help propel blood forward while ventricles relaxing</a:t>
            </a:r>
          </a:p>
          <a:p>
            <a:pPr lvl="1">
              <a:lnSpc>
                <a:spcPct val="90000"/>
              </a:lnSpc>
            </a:pPr>
            <a:r>
              <a:rPr lang="en-US" sz="2200"/>
              <a:t>Also known as conducting arteries – conduct blood to medium-sized arteries</a:t>
            </a:r>
          </a:p>
        </p:txBody>
      </p:sp>
      <p:pic>
        <p:nvPicPr>
          <p:cNvPr id="158728" name="Picture 8" descr="21_02"/>
          <p:cNvPicPr>
            <a:picLocks noChangeAspect="1" noChangeArrowheads="1"/>
          </p:cNvPicPr>
          <p:nvPr/>
        </p:nvPicPr>
        <p:blipFill>
          <a:blip r:embed="rId2"/>
          <a:srcRect/>
          <a:stretch>
            <a:fillRect/>
          </a:stretch>
        </p:blipFill>
        <p:spPr bwMode="auto">
          <a:xfrm>
            <a:off x="5346700" y="901700"/>
            <a:ext cx="2832100" cy="5051425"/>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ижний колонтитул 4"/>
          <p:cNvSpPr>
            <a:spLocks noGrp="1"/>
          </p:cNvSpPr>
          <p:nvPr>
            <p:ph type="ftr" sz="quarter" idx="11"/>
          </p:nvPr>
        </p:nvSpPr>
        <p:spPr/>
        <p:txBody>
          <a:bodyPr/>
          <a:lstStyle/>
          <a:p>
            <a:r>
              <a:rPr lang="en-US"/>
              <a:t>Copyright 2009, John Wiley &amp; Sons, Inc.</a:t>
            </a:r>
          </a:p>
        </p:txBody>
      </p:sp>
      <p:sp>
        <p:nvSpPr>
          <p:cNvPr id="160770" name="Rectangle 2"/>
          <p:cNvSpPr>
            <a:spLocks noGrp="1" noChangeArrowheads="1"/>
          </p:cNvSpPr>
          <p:nvPr>
            <p:ph type="title"/>
          </p:nvPr>
        </p:nvSpPr>
        <p:spPr/>
        <p:txBody>
          <a:bodyPr/>
          <a:lstStyle/>
          <a:p>
            <a:r>
              <a:rPr lang="en-US"/>
              <a:t>Arteries</a:t>
            </a:r>
          </a:p>
        </p:txBody>
      </p:sp>
      <p:sp>
        <p:nvSpPr>
          <p:cNvPr id="160771" name="Rectangle 3"/>
          <p:cNvSpPr>
            <a:spLocks noGrp="1" noChangeArrowheads="1"/>
          </p:cNvSpPr>
          <p:nvPr>
            <p:ph type="body" idx="1"/>
          </p:nvPr>
        </p:nvSpPr>
        <p:spPr/>
        <p:txBody>
          <a:bodyPr/>
          <a:lstStyle/>
          <a:p>
            <a:r>
              <a:rPr lang="en-US" sz="2600"/>
              <a:t>Muscular arteries</a:t>
            </a:r>
          </a:p>
          <a:p>
            <a:pPr lvl="1"/>
            <a:r>
              <a:rPr lang="en-US" sz="2200"/>
              <a:t>Tunica media contains more smooth muscle and fewer elastic fibers than elastic arteries</a:t>
            </a:r>
          </a:p>
          <a:p>
            <a:pPr lvl="1"/>
            <a:r>
              <a:rPr lang="en-US" sz="2200"/>
              <a:t>Walls relatively thick</a:t>
            </a:r>
          </a:p>
          <a:p>
            <a:pPr lvl="1"/>
            <a:r>
              <a:rPr lang="en-US" sz="2200"/>
              <a:t>Capable of great vasoconstriction/ vasodilatation to adjust rate of blood flow</a:t>
            </a:r>
          </a:p>
          <a:p>
            <a:pPr lvl="1"/>
            <a:r>
              <a:rPr lang="en-US" sz="2200"/>
              <a:t>Also called distributing arteries</a:t>
            </a:r>
          </a:p>
          <a:p>
            <a:r>
              <a:rPr lang="en-US" sz="2600"/>
              <a:t>Anastomoses</a:t>
            </a:r>
          </a:p>
          <a:p>
            <a:pPr lvl="1"/>
            <a:r>
              <a:rPr lang="en-US" sz="2200"/>
              <a:t>Union of the branches of 2 or more arteries supplying the same body region</a:t>
            </a:r>
          </a:p>
          <a:p>
            <a:pPr lvl="1"/>
            <a:r>
              <a:rPr lang="en-US" sz="2200"/>
              <a:t>Provide alternate routes – collateral circulation</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ижний колонтитул 4"/>
          <p:cNvSpPr>
            <a:spLocks noGrp="1"/>
          </p:cNvSpPr>
          <p:nvPr>
            <p:ph type="ftr" sz="quarter" idx="11"/>
          </p:nvPr>
        </p:nvSpPr>
        <p:spPr/>
        <p:txBody>
          <a:bodyPr/>
          <a:lstStyle/>
          <a:p>
            <a:r>
              <a:rPr lang="en-US"/>
              <a:t>Copyright 2009, John Wiley &amp; Sons, Inc.</a:t>
            </a:r>
          </a:p>
        </p:txBody>
      </p:sp>
      <p:sp>
        <p:nvSpPr>
          <p:cNvPr id="161794" name="Rectangle 2"/>
          <p:cNvSpPr>
            <a:spLocks noGrp="1" noChangeArrowheads="1"/>
          </p:cNvSpPr>
          <p:nvPr>
            <p:ph type="title"/>
          </p:nvPr>
        </p:nvSpPr>
        <p:spPr/>
        <p:txBody>
          <a:bodyPr/>
          <a:lstStyle/>
          <a:p>
            <a:r>
              <a:rPr lang="en-US"/>
              <a:t>Arterioles</a:t>
            </a:r>
          </a:p>
        </p:txBody>
      </p:sp>
      <p:sp>
        <p:nvSpPr>
          <p:cNvPr id="161795" name="Rectangle 3"/>
          <p:cNvSpPr>
            <a:spLocks noGrp="1" noChangeArrowheads="1"/>
          </p:cNvSpPr>
          <p:nvPr>
            <p:ph type="body" idx="1"/>
          </p:nvPr>
        </p:nvSpPr>
        <p:spPr/>
        <p:txBody>
          <a:bodyPr/>
          <a:lstStyle/>
          <a:p>
            <a:pPr lvl="1"/>
            <a:r>
              <a:rPr lang="en-US"/>
              <a:t>Abundant microscopic vessels </a:t>
            </a:r>
          </a:p>
          <a:p>
            <a:pPr lvl="1"/>
            <a:r>
              <a:rPr lang="en-US"/>
              <a:t>Metarteriole has precapillary sphincter which monitors blood flow into capillary</a:t>
            </a:r>
          </a:p>
          <a:p>
            <a:pPr lvl="1"/>
            <a:r>
              <a:rPr lang="en-US"/>
              <a:t>Sympathetic innervation and local chemical mediators can alter diameter and thus blood flow and resistance</a:t>
            </a:r>
          </a:p>
          <a:p>
            <a:pPr lvl="1"/>
            <a:r>
              <a:rPr lang="en-US"/>
              <a:t>Resistance vessels – resistance is opposition to blood flow</a:t>
            </a:r>
          </a:p>
          <a:p>
            <a:pPr lvl="1"/>
            <a:r>
              <a:rPr lang="en-US"/>
              <a:t>Vasoconstriction can raise blood pressure</a:t>
            </a:r>
          </a:p>
        </p:txBody>
      </p:sp>
    </p:spTree>
  </p:cSld>
  <p:clrMapOvr>
    <a:masterClrMapping/>
  </p:clrMapOvr>
</p:sld>
</file>

<file path=ppt/theme/theme1.xml><?xml version="1.0" encoding="utf-8"?>
<a:theme xmlns:a="http://schemas.openxmlformats.org/drawingml/2006/main" name="Edge">
  <a:themeElements>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fontScheme name="Edge">
      <a:majorFont>
        <a:latin typeface="Garamond"/>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Edge</Template>
  <TotalTime>8686</TotalTime>
  <Words>3128</Words>
  <Application>Microsoft PowerPoint</Application>
  <PresentationFormat>Экран (4:3)</PresentationFormat>
  <Paragraphs>451</Paragraphs>
  <Slides>66</Slides>
  <Notes>11</Notes>
  <HiddenSlides>0</HiddenSlides>
  <MMClips>0</MMClips>
  <ScaleCrop>false</ScaleCrop>
  <HeadingPairs>
    <vt:vector size="8" baseType="variant">
      <vt:variant>
        <vt:lpstr>Использованные шрифты</vt:lpstr>
      </vt:variant>
      <vt:variant>
        <vt:i4>5</vt:i4>
      </vt:variant>
      <vt:variant>
        <vt:lpstr>Тема</vt:lpstr>
      </vt:variant>
      <vt:variant>
        <vt:i4>1</vt:i4>
      </vt:variant>
      <vt:variant>
        <vt:lpstr>Внедренные серверы OLE</vt:lpstr>
      </vt:variant>
      <vt:variant>
        <vt:i4>1</vt:i4>
      </vt:variant>
      <vt:variant>
        <vt:lpstr>Заголовки слайдов</vt:lpstr>
      </vt:variant>
      <vt:variant>
        <vt:i4>66</vt:i4>
      </vt:variant>
    </vt:vector>
  </HeadingPairs>
  <TitlesOfParts>
    <vt:vector size="73" baseType="lpstr">
      <vt:lpstr>Arial</vt:lpstr>
      <vt:lpstr>Garamond</vt:lpstr>
      <vt:lpstr>Times New Roman</vt:lpstr>
      <vt:lpstr>Wingdings</vt:lpstr>
      <vt:lpstr>MS PGothic</vt:lpstr>
      <vt:lpstr>Edge</vt:lpstr>
      <vt:lpstr>Microsoft Equation 3.0</vt:lpstr>
      <vt:lpstr>                                                                               Lecture 15  Blood Vessels and  Hemodynamics  Plan.</vt:lpstr>
      <vt:lpstr>Structure and function of blood vessels</vt:lpstr>
      <vt:lpstr>Basic structure</vt:lpstr>
      <vt:lpstr>Structure </vt:lpstr>
      <vt:lpstr>Слайд 5</vt:lpstr>
      <vt:lpstr>Arteries</vt:lpstr>
      <vt:lpstr>Elastic Arteries</vt:lpstr>
      <vt:lpstr>Arteries</vt:lpstr>
      <vt:lpstr>Arterioles</vt:lpstr>
      <vt:lpstr>Capillaries</vt:lpstr>
      <vt:lpstr>Arteries, Capillaries, and Venule</vt:lpstr>
      <vt:lpstr>Types of Capillaries</vt:lpstr>
      <vt:lpstr>Слайд 13</vt:lpstr>
      <vt:lpstr>Veins</vt:lpstr>
      <vt:lpstr>Venous Valves</vt:lpstr>
      <vt:lpstr>Blood Distribution</vt:lpstr>
      <vt:lpstr>II Basic Concept of Hemodynamics:  </vt:lpstr>
      <vt:lpstr>1. Blood Flow (Q)</vt:lpstr>
      <vt:lpstr>(2) Factors determining blood flow       (interrelationships among blood flow, pressure and resistance.)</vt:lpstr>
      <vt:lpstr>Слайд 20</vt:lpstr>
      <vt:lpstr>Слайд 21</vt:lpstr>
      <vt:lpstr>Слайд 22</vt:lpstr>
      <vt:lpstr>Слайд 23</vt:lpstr>
      <vt:lpstr>Velocity of blood flow </vt:lpstr>
      <vt:lpstr>Relationship between Velocity of Blood Flow and Total Cross-sectioned area in Different Types of Blood Vessels</vt:lpstr>
      <vt:lpstr>Слайд 26</vt:lpstr>
      <vt:lpstr>Слайд 27</vt:lpstr>
      <vt:lpstr>Слайд 28</vt:lpstr>
      <vt:lpstr>Слайд 29</vt:lpstr>
      <vt:lpstr>3. Blood pressure</vt:lpstr>
      <vt:lpstr>Слайд 31</vt:lpstr>
      <vt:lpstr>Слайд 32</vt:lpstr>
      <vt:lpstr>Слайд 33</vt:lpstr>
      <vt:lpstr>Слайд 34</vt:lpstr>
      <vt:lpstr>Слайд 35</vt:lpstr>
      <vt:lpstr>Capillary exchange</vt:lpstr>
      <vt:lpstr>Diffusion</vt:lpstr>
      <vt:lpstr>Transcytosis</vt:lpstr>
      <vt:lpstr>Bulk Flow</vt:lpstr>
      <vt:lpstr>NFP = (BHP + IFOP) – (BCOP + IFHP)</vt:lpstr>
      <vt:lpstr>NFP = (BHP + IFOP) – (BCOP + IFHP)</vt:lpstr>
      <vt:lpstr>Starling’s Law</vt:lpstr>
      <vt:lpstr>Dynamics of Capillary Exchange</vt:lpstr>
      <vt:lpstr>Blood Pressure and its control</vt:lpstr>
      <vt:lpstr>2. Normal Range of Arterial Pressure</vt:lpstr>
      <vt:lpstr>Слайд 46</vt:lpstr>
      <vt:lpstr>Measurement of the arterial pressure</vt:lpstr>
      <vt:lpstr>Measurement of the arterial pressure</vt:lpstr>
      <vt:lpstr>Слайд 49</vt:lpstr>
      <vt:lpstr>Слайд 50</vt:lpstr>
      <vt:lpstr>Vascular resistance </vt:lpstr>
      <vt:lpstr>Venous return </vt:lpstr>
      <vt:lpstr>Skeletal Muscle Pump</vt:lpstr>
      <vt:lpstr>Слайд 54</vt:lpstr>
      <vt:lpstr>Слайд 55</vt:lpstr>
      <vt:lpstr>Role of cardiovascular center (CV) </vt:lpstr>
      <vt:lpstr>CV Center</vt:lpstr>
      <vt:lpstr>3 main types of sensory receptors </vt:lpstr>
      <vt:lpstr>Neural regulation of blood pressure </vt:lpstr>
      <vt:lpstr>Neural regulation of blood pressure</vt:lpstr>
      <vt:lpstr>Слайд 61</vt:lpstr>
      <vt:lpstr>Hormonal regulation of blood pressure </vt:lpstr>
      <vt:lpstr>Hormonal regulation of blood pressure </vt:lpstr>
      <vt:lpstr>Atrial natriuretic peptide (ANP) </vt:lpstr>
      <vt:lpstr>Autoregulation of blood pressure </vt:lpstr>
      <vt:lpstr>Circulation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TATO_HOME</dc:creator>
  <cp:lastModifiedBy>TATO_HOME</cp:lastModifiedBy>
  <cp:revision>40</cp:revision>
  <cp:lastPrinted>2009-04-22T19:24:48Z</cp:lastPrinted>
  <dcterms:created xsi:type="dcterms:W3CDTF">2009-04-22T19:24:48Z</dcterms:created>
  <dcterms:modified xsi:type="dcterms:W3CDTF">2017-03-20T20:22:26Z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