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Lst>
  <p:notesMasterIdLst>
    <p:notesMasterId r:id="rId96"/>
  </p:notesMasterIdLst>
  <p:sldIdLst>
    <p:sldId id="480" r:id="rId3"/>
    <p:sldId id="454" r:id="rId4"/>
    <p:sldId id="455" r:id="rId5"/>
    <p:sldId id="456" r:id="rId6"/>
    <p:sldId id="481" r:id="rId7"/>
    <p:sldId id="380" r:id="rId8"/>
    <p:sldId id="415" r:id="rId9"/>
    <p:sldId id="483" r:id="rId10"/>
    <p:sldId id="457" r:id="rId11"/>
    <p:sldId id="484" r:id="rId12"/>
    <p:sldId id="409" r:id="rId13"/>
    <p:sldId id="383" r:id="rId14"/>
    <p:sldId id="482" r:id="rId15"/>
    <p:sldId id="386" r:id="rId16"/>
    <p:sldId id="466" r:id="rId17"/>
    <p:sldId id="421" r:id="rId18"/>
    <p:sldId id="418" r:id="rId19"/>
    <p:sldId id="387" r:id="rId20"/>
    <p:sldId id="469" r:id="rId21"/>
    <p:sldId id="468" r:id="rId22"/>
    <p:sldId id="385" r:id="rId23"/>
    <p:sldId id="485" r:id="rId24"/>
    <p:sldId id="486" r:id="rId25"/>
    <p:sldId id="487" r:id="rId26"/>
    <p:sldId id="488" r:id="rId27"/>
    <p:sldId id="489" r:id="rId28"/>
    <p:sldId id="490" r:id="rId29"/>
    <p:sldId id="491" r:id="rId30"/>
    <p:sldId id="492" r:id="rId31"/>
    <p:sldId id="493" r:id="rId32"/>
    <p:sldId id="494" r:id="rId33"/>
    <p:sldId id="495" r:id="rId34"/>
    <p:sldId id="496" r:id="rId35"/>
    <p:sldId id="497" r:id="rId36"/>
    <p:sldId id="498" r:id="rId37"/>
    <p:sldId id="499" r:id="rId38"/>
    <p:sldId id="500" r:id="rId39"/>
    <p:sldId id="501" r:id="rId40"/>
    <p:sldId id="502" r:id="rId41"/>
    <p:sldId id="503" r:id="rId42"/>
    <p:sldId id="504" r:id="rId43"/>
    <p:sldId id="505" r:id="rId44"/>
    <p:sldId id="393" r:id="rId45"/>
    <p:sldId id="426" r:id="rId46"/>
    <p:sldId id="473" r:id="rId47"/>
    <p:sldId id="474" r:id="rId48"/>
    <p:sldId id="506" r:id="rId49"/>
    <p:sldId id="507" r:id="rId50"/>
    <p:sldId id="508" r:id="rId51"/>
    <p:sldId id="509" r:id="rId52"/>
    <p:sldId id="510" r:id="rId53"/>
    <p:sldId id="511" r:id="rId54"/>
    <p:sldId id="512" r:id="rId55"/>
    <p:sldId id="513" r:id="rId56"/>
    <p:sldId id="514" r:id="rId57"/>
    <p:sldId id="515" r:id="rId58"/>
    <p:sldId id="516" r:id="rId59"/>
    <p:sldId id="517" r:id="rId60"/>
    <p:sldId id="518" r:id="rId61"/>
    <p:sldId id="519" r:id="rId62"/>
    <p:sldId id="520" r:id="rId63"/>
    <p:sldId id="521" r:id="rId64"/>
    <p:sldId id="522" r:id="rId65"/>
    <p:sldId id="523" r:id="rId66"/>
    <p:sldId id="524" r:id="rId67"/>
    <p:sldId id="525" r:id="rId68"/>
    <p:sldId id="526" r:id="rId69"/>
    <p:sldId id="527" r:id="rId70"/>
    <p:sldId id="528" r:id="rId71"/>
    <p:sldId id="529" r:id="rId72"/>
    <p:sldId id="530" r:id="rId73"/>
    <p:sldId id="531" r:id="rId74"/>
    <p:sldId id="532" r:id="rId75"/>
    <p:sldId id="533" r:id="rId76"/>
    <p:sldId id="434" r:id="rId77"/>
    <p:sldId id="430" r:id="rId78"/>
    <p:sldId id="452" r:id="rId79"/>
    <p:sldId id="433" r:id="rId80"/>
    <p:sldId id="462" r:id="rId81"/>
    <p:sldId id="437" r:id="rId82"/>
    <p:sldId id="475" r:id="rId83"/>
    <p:sldId id="438" r:id="rId84"/>
    <p:sldId id="440" r:id="rId85"/>
    <p:sldId id="442" r:id="rId86"/>
    <p:sldId id="471" r:id="rId87"/>
    <p:sldId id="477" r:id="rId88"/>
    <p:sldId id="463" r:id="rId89"/>
    <p:sldId id="472" r:id="rId90"/>
    <p:sldId id="470" r:id="rId91"/>
    <p:sldId id="464" r:id="rId92"/>
    <p:sldId id="447" r:id="rId93"/>
    <p:sldId id="448" r:id="rId94"/>
    <p:sldId id="478" r:id="rId95"/>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Arial" pitchFamily="34" charset="0"/>
        <a:ea typeface="+mn-ea"/>
        <a:cs typeface="+mn-cs"/>
      </a:defRPr>
    </a:lvl2pPr>
    <a:lvl3pPr marL="914400" algn="l" rtl="0" fontAlgn="base">
      <a:spcBef>
        <a:spcPct val="0"/>
      </a:spcBef>
      <a:spcAft>
        <a:spcPct val="0"/>
      </a:spcAft>
      <a:defRPr sz="1600" kern="1200">
        <a:solidFill>
          <a:schemeClr val="tx1"/>
        </a:solidFill>
        <a:latin typeface="Arial" pitchFamily="34" charset="0"/>
        <a:ea typeface="+mn-ea"/>
        <a:cs typeface="+mn-cs"/>
      </a:defRPr>
    </a:lvl3pPr>
    <a:lvl4pPr marL="1371600" algn="l" rtl="0" fontAlgn="base">
      <a:spcBef>
        <a:spcPct val="0"/>
      </a:spcBef>
      <a:spcAft>
        <a:spcPct val="0"/>
      </a:spcAft>
      <a:defRPr sz="1600" kern="1200">
        <a:solidFill>
          <a:schemeClr val="tx1"/>
        </a:solidFill>
        <a:latin typeface="Arial" pitchFamily="34" charset="0"/>
        <a:ea typeface="+mn-ea"/>
        <a:cs typeface="+mn-cs"/>
      </a:defRPr>
    </a:lvl4pPr>
    <a:lvl5pPr marL="1828800" algn="l" rtl="0" fontAlgn="base">
      <a:spcBef>
        <a:spcPct val="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337"/>
    <a:srgbClr val="FF3300"/>
    <a:srgbClr val="66FF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7" autoAdjust="0"/>
    <p:restoredTop sz="94575" autoAdjust="0"/>
  </p:normalViewPr>
  <p:slideViewPr>
    <p:cSldViewPr>
      <p:cViewPr>
        <p:scale>
          <a:sx n="50" d="100"/>
          <a:sy n="50" d="100"/>
        </p:scale>
        <p:origin x="-184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2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B7AFF10-9E33-4DAB-93CA-708FE1F34BA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4E03B-7021-4B1E-8EA4-3E7E5500C5F0}" type="slidenum">
              <a:rPr lang="en-US"/>
              <a:pPr/>
              <a:t>5</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39B5E2-3451-417C-9E4F-7C6DE3BF07AA}" type="slidenum">
              <a:rPr lang="en-US"/>
              <a:pPr/>
              <a:t>89</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FD4C94-41C6-4BB3-A193-7BAA9DB90D13}" type="slidenum">
              <a:rPr lang="en-US"/>
              <a:pPr/>
              <a:t>93</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a:xfrm>
            <a:off x="914400" y="4343400"/>
            <a:ext cx="5029200" cy="4114800"/>
          </a:xfrm>
        </p:spPr>
        <p:txBody>
          <a:bodyPr/>
          <a:lstStyle/>
          <a:p>
            <a:r>
              <a:rPr lang="en-US"/>
              <a:t>Approximately 1% of the cardiac muscle cells are autorhythmic rather than contractile. * These specialized cardiac cells don’t contract but are specialized to initiate and conduct impulses through the heart to coordinate its activity. * These constitute the intrinsic cardiac conduction system. These autorhythmic cells constitute the following components of the intrinsic conduction system:</a:t>
            </a:r>
          </a:p>
          <a:p>
            <a:r>
              <a:rPr lang="en-US"/>
              <a:t>* the </a:t>
            </a:r>
            <a:r>
              <a:rPr lang="en-US" b="1"/>
              <a:t>sinoatrial (SA) node</a:t>
            </a:r>
            <a:r>
              <a:rPr lang="en-US"/>
              <a:t>,  just inferior to the entrance of the superior vena cava into the right atrium, </a:t>
            </a:r>
          </a:p>
          <a:p>
            <a:r>
              <a:rPr lang="en-US"/>
              <a:t>* the </a:t>
            </a:r>
            <a:r>
              <a:rPr lang="en-US" b="1"/>
              <a:t>atrioventricular node (AV) node</a:t>
            </a:r>
            <a:r>
              <a:rPr lang="en-US"/>
              <a:t>, located just above the tricuspid valve in the lower part of the right atrium,</a:t>
            </a:r>
          </a:p>
          <a:p>
            <a:r>
              <a:rPr lang="en-US"/>
              <a:t>* the </a:t>
            </a:r>
            <a:r>
              <a:rPr lang="en-US" b="1"/>
              <a:t>atrioventricular bundle (bundle of HIS),</a:t>
            </a:r>
            <a:r>
              <a:rPr lang="en-US"/>
              <a:t> located in the lower part of the interatrial septum and which extends into the interventricular septum where it splits into right and left </a:t>
            </a:r>
            <a:r>
              <a:rPr lang="en-US" b="1"/>
              <a:t>bundle branches</a:t>
            </a:r>
            <a:r>
              <a:rPr lang="en-US"/>
              <a:t> *  which continue toward the apex of the heart and the </a:t>
            </a:r>
            <a:r>
              <a:rPr lang="en-US" b="1"/>
              <a:t>purkinje fibers</a:t>
            </a:r>
            <a:r>
              <a:rPr lang="en-US"/>
              <a:t> * which branch off of the bundle branches to complete the pathway into the apex of the heart and turn upward to carry conduction impulses to the papillary muscles and the rest of the myocardium. </a:t>
            </a:r>
          </a:p>
          <a:p>
            <a:r>
              <a:rPr lang="en-US"/>
              <a:t>Although all of these are autorhythmic, they have different rates of depolarization. * For instance, the SA node * depolarizes at a rate of 75/min. * The AV node depolarizes at a rate of 40 to 60 beats per minute, * while the rest have an intrinsic rate of around 30 depolarizations/ minute. * Because the SA node has the  fastest rate, it serves as the pacemaker for the heart.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E5B6D-F2DC-4A53-B13A-38AD81C5636D}" type="slidenum">
              <a:rPr lang="en-US"/>
              <a:pPr/>
              <a:t>11</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914400" y="4343400"/>
            <a:ext cx="5029200" cy="4114800"/>
          </a:xfrm>
        </p:spPr>
        <p:txBody>
          <a:bodyPr/>
          <a:lstStyle/>
          <a:p>
            <a:r>
              <a:rPr lang="en-US"/>
              <a:t>Approximately 1% of the cardiac muscle cells are autorhythmic rather than contractile. * These specialized cardiac cells don’t contract but are specialized to initiate and conduct impulses through the heart to coordinate its activity. * These constitute the intrinsic cardiac conduction system. These autorhythmic cells constitute the following components of the intrinsic conduction system:</a:t>
            </a:r>
          </a:p>
          <a:p>
            <a:r>
              <a:rPr lang="en-US"/>
              <a:t>* the </a:t>
            </a:r>
            <a:r>
              <a:rPr lang="en-US" b="1"/>
              <a:t>sinoatrial (SA) node</a:t>
            </a:r>
            <a:r>
              <a:rPr lang="en-US"/>
              <a:t>,  just inferior to the entrance of the superior vena cava into the right atrium, </a:t>
            </a:r>
          </a:p>
          <a:p>
            <a:r>
              <a:rPr lang="en-US"/>
              <a:t>* the </a:t>
            </a:r>
            <a:r>
              <a:rPr lang="en-US" b="1"/>
              <a:t>atrioventricular node (AV) node</a:t>
            </a:r>
            <a:r>
              <a:rPr lang="en-US"/>
              <a:t>, located just above the tricuspid valve in the lower part of the right atrium,</a:t>
            </a:r>
          </a:p>
          <a:p>
            <a:r>
              <a:rPr lang="en-US"/>
              <a:t>* the </a:t>
            </a:r>
            <a:r>
              <a:rPr lang="en-US" b="1"/>
              <a:t>atrioventricular bundle (bundle of HIS),</a:t>
            </a:r>
            <a:r>
              <a:rPr lang="en-US"/>
              <a:t> located in the lower part of the interatrial septum and which extends into the interventricular septum where it splits into right and left </a:t>
            </a:r>
            <a:r>
              <a:rPr lang="en-US" b="1"/>
              <a:t>bundle branches</a:t>
            </a:r>
            <a:r>
              <a:rPr lang="en-US"/>
              <a:t> *  which continue toward the apex of the heart and the </a:t>
            </a:r>
            <a:r>
              <a:rPr lang="en-US" b="1"/>
              <a:t>purkinje fibers</a:t>
            </a:r>
            <a:r>
              <a:rPr lang="en-US"/>
              <a:t> * which branch off of the bundle branches to complete the pathway into the apex of the heart and turn upward to carry conduction impulses to the papillary muscles and the rest of the myocardium. </a:t>
            </a:r>
          </a:p>
          <a:p>
            <a:r>
              <a:rPr lang="en-US"/>
              <a:t>Although all of these are autorhythmic, they have different rates of depolarization. * For instance, the SA node * depolarizes at a rate of 75/min. * The AV node depolarizes at a rate of 40 to 60 beats per minute, * while the rest have an intrinsic rate of around 30 depolarizations/ minute. * Because the SA node has the  fastest rate, it serves as the pacemaker for the heart. *</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7D994-478C-4044-B052-00908C793F29}" type="slidenum">
              <a:rPr lang="en-US"/>
              <a:pPr/>
              <a:t>13</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a:t>THERE’S net sodium in at negative membrane potentials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327F0-9417-4FFD-AC63-C0BB4CB4E628}" type="slidenum">
              <a:rPr lang="en-US"/>
              <a:pPr/>
              <a:t>19</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77510-1C0D-4768-BA61-688140AC9585}" type="slidenum">
              <a:rPr lang="en-US"/>
              <a:pPr/>
              <a:t>45</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BB691-F166-4904-9CD8-3F97F4544D3D}" type="slidenum">
              <a:rPr lang="en-US"/>
              <a:pPr/>
              <a:t>46</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9C1433-0784-456A-A6D7-1A239F359397}" type="slidenum">
              <a:rPr lang="en-US"/>
              <a:pPr/>
              <a:t>85</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F6F8C-A4C8-45A2-A9B1-2AF11B1E343C}" type="slidenum">
              <a:rPr lang="en-US"/>
              <a:pPr/>
              <a:t>86</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E1ABA-8701-4EC4-A245-CE2E6428ED45}" type="slidenum">
              <a:rPr lang="en-US"/>
              <a:pPr/>
              <a:t>88</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F5F6878-229A-4360-A797-AE84A7748BA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82AD68E-C309-444D-B3AC-C4D2B060328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1657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1657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A246807-EC36-4B67-9767-578EB6DA419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9144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2527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8205D6D5-24C6-4D98-94F1-4B348A76507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9144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144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11924F40-E7E9-4F5D-B090-3E44743D678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3638"/>
            <a:ext cx="2133600" cy="457200"/>
          </a:xfrm>
        </p:spPr>
        <p:txBody>
          <a:bodyPr/>
          <a:lstStyle>
            <a:lvl1pPr>
              <a:defRPr/>
            </a:lvl1pPr>
          </a:lstStyle>
          <a:p>
            <a:endParaRPr lang="en-US"/>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Номер слайда 4"/>
          <p:cNvSpPr>
            <a:spLocks noGrp="1"/>
          </p:cNvSpPr>
          <p:nvPr>
            <p:ph type="sldNum" sz="quarter" idx="12"/>
          </p:nvPr>
        </p:nvSpPr>
        <p:spPr>
          <a:xfrm>
            <a:off x="6553200" y="6243638"/>
            <a:ext cx="2133600" cy="457200"/>
          </a:xfrm>
        </p:spPr>
        <p:txBody>
          <a:bodyPr/>
          <a:lstStyle>
            <a:lvl1pPr>
              <a:defRPr/>
            </a:lvl1pPr>
          </a:lstStyle>
          <a:p>
            <a:fld id="{053909E2-48EF-4563-8E04-87A15DB28EA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F5F6878-229A-4360-A797-AE84A7748BA6}" type="slidenum">
              <a:rPr lang="en-US" smtClean="0"/>
              <a:pPr/>
              <a:t>‹#›</a:t>
            </a:fld>
            <a:endParaRPr lang="en-US"/>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033F4BE6-114D-4D9A-8418-368F62CEC1F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DA52469-F196-42A7-A098-63339238643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6A2F6C8-5688-4FB4-A799-539FF93B12E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7DC83029-ECAD-4D38-89B0-70728DBFE6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33F4BE6-114D-4D9A-8418-368F62CEC1F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3887DA89-4437-4FE7-BEDF-3381656E2B6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192BC1D3-64D9-4286-B767-D4E57B38575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B906466-13D1-4A90-899B-85DAE3739D58}" type="slidenum">
              <a:rPr lang="en-US" smtClean="0"/>
              <a:pPr/>
              <a:t>‹#›</a:t>
            </a:fld>
            <a:endParaRPr lang="en-US"/>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endParaRPr lang="en-US"/>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Номер слайда 6"/>
          <p:cNvSpPr>
            <a:spLocks noGrp="1"/>
          </p:cNvSpPr>
          <p:nvPr>
            <p:ph type="sldNum" sz="quarter" idx="12"/>
          </p:nvPr>
        </p:nvSpPr>
        <p:spPr>
          <a:xfrm>
            <a:off x="8339328" y="1170432"/>
            <a:ext cx="733864" cy="201168"/>
          </a:xfrm>
        </p:spPr>
        <p:txBody>
          <a:bodyPr/>
          <a:lstStyle/>
          <a:p>
            <a:fld id="{69470A54-5324-4C76-8210-CC701082C3A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82AD68E-C309-444D-B3AC-C4D2B060328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a:xfrm>
            <a:off x="2640597" y="6377459"/>
            <a:ext cx="3836404" cy="365125"/>
          </a:xfrm>
        </p:spPr>
        <p:txBody>
          <a:bodyPr/>
          <a:lstStyle/>
          <a:p>
            <a:endParaRPr lang="en-US"/>
          </a:p>
        </p:txBody>
      </p:sp>
      <p:sp>
        <p:nvSpPr>
          <p:cNvPr id="6" name="Номер слайда 5"/>
          <p:cNvSpPr>
            <a:spLocks noGrp="1"/>
          </p:cNvSpPr>
          <p:nvPr>
            <p:ph type="sldNum" sz="quarter" idx="12"/>
          </p:nvPr>
        </p:nvSpPr>
        <p:spPr/>
        <p:txBody>
          <a:bodyPr/>
          <a:lstStyle/>
          <a:p>
            <a:fld id="{DA246807-EC36-4B67-9767-578EB6DA4197}"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3638"/>
            <a:ext cx="2133600" cy="457200"/>
          </a:xfrm>
        </p:spPr>
        <p:txBody>
          <a:bodyPr/>
          <a:lstStyle>
            <a:lvl1pPr>
              <a:defRPr/>
            </a:lvl1pPr>
          </a:lstStyle>
          <a:p>
            <a:endParaRPr lang="en-US"/>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Номер слайда 4"/>
          <p:cNvSpPr>
            <a:spLocks noGrp="1"/>
          </p:cNvSpPr>
          <p:nvPr>
            <p:ph type="sldNum" sz="quarter" idx="12"/>
          </p:nvPr>
        </p:nvSpPr>
        <p:spPr>
          <a:xfrm>
            <a:off x="6553200" y="6243638"/>
            <a:ext cx="2133600" cy="457200"/>
          </a:xfrm>
        </p:spPr>
        <p:txBody>
          <a:bodyPr/>
          <a:lstStyle>
            <a:lvl1pPr>
              <a:defRPr/>
            </a:lvl1pPr>
          </a:lstStyle>
          <a:p>
            <a:fld id="{053909E2-48EF-4563-8E04-87A15DB28EA9}"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9144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144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11924F40-E7E9-4F5D-B090-3E44743D678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DA52469-F196-42A7-A098-63339238643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14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14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6A2F6C8-5688-4FB4-A799-539FF93B12E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7DC83029-ECAD-4D38-89B0-70728DBFE6C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3887DA89-4437-4FE7-BEDF-3381656E2B6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192BC1D3-64D9-4286-B767-D4E57B38575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B906466-13D1-4A90-899B-85DAE3739D5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9470A54-5324-4C76-8210-CC701082C3A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50337"/>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9144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72318EF-6E04-48DF-85EC-550A608F112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ctr" rtl="0" fontAlgn="base">
        <a:spcBef>
          <a:spcPct val="0"/>
        </a:spcBef>
        <a:spcAft>
          <a:spcPct val="0"/>
        </a:spcAft>
        <a:defRPr sz="4400" b="1">
          <a:solidFill>
            <a:srgbClr val="FFFF00"/>
          </a:solidFill>
          <a:latin typeface="+mj-lt"/>
          <a:ea typeface="+mj-ea"/>
          <a:cs typeface="+mj-cs"/>
        </a:defRPr>
      </a:lvl1pPr>
      <a:lvl2pPr algn="ctr" rtl="0" fontAlgn="base">
        <a:spcBef>
          <a:spcPct val="0"/>
        </a:spcBef>
        <a:spcAft>
          <a:spcPct val="0"/>
        </a:spcAft>
        <a:defRPr sz="4400" b="1">
          <a:solidFill>
            <a:srgbClr val="FFFF00"/>
          </a:solidFill>
          <a:latin typeface="Arial" pitchFamily="34" charset="0"/>
        </a:defRPr>
      </a:lvl2pPr>
      <a:lvl3pPr algn="ctr" rtl="0" fontAlgn="base">
        <a:spcBef>
          <a:spcPct val="0"/>
        </a:spcBef>
        <a:spcAft>
          <a:spcPct val="0"/>
        </a:spcAft>
        <a:defRPr sz="4400" b="1">
          <a:solidFill>
            <a:srgbClr val="FFFF00"/>
          </a:solidFill>
          <a:latin typeface="Arial" pitchFamily="34" charset="0"/>
        </a:defRPr>
      </a:lvl3pPr>
      <a:lvl4pPr algn="ctr" rtl="0" fontAlgn="base">
        <a:spcBef>
          <a:spcPct val="0"/>
        </a:spcBef>
        <a:spcAft>
          <a:spcPct val="0"/>
        </a:spcAft>
        <a:defRPr sz="4400" b="1">
          <a:solidFill>
            <a:srgbClr val="FFFF00"/>
          </a:solidFill>
          <a:latin typeface="Arial" pitchFamily="34" charset="0"/>
        </a:defRPr>
      </a:lvl4pPr>
      <a:lvl5pPr algn="ctr" rtl="0" fontAlgn="base">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fontAlgn="base">
        <a:spcBef>
          <a:spcPct val="20000"/>
        </a:spcBef>
        <a:spcAft>
          <a:spcPct val="0"/>
        </a:spcAft>
        <a:buChar char="•"/>
        <a:defRPr sz="3200" b="1">
          <a:solidFill>
            <a:schemeClr val="bg1"/>
          </a:solidFill>
          <a:latin typeface="+mn-lt"/>
          <a:ea typeface="+mn-ea"/>
          <a:cs typeface="+mn-cs"/>
        </a:defRPr>
      </a:lvl1pPr>
      <a:lvl2pPr marL="742950" indent="-285750" algn="l" rtl="0" fontAlgn="base">
        <a:spcBef>
          <a:spcPct val="20000"/>
        </a:spcBef>
        <a:spcAft>
          <a:spcPct val="0"/>
        </a:spcAft>
        <a:buChar char="–"/>
        <a:defRPr sz="2800" b="1">
          <a:solidFill>
            <a:schemeClr val="bg1"/>
          </a:solidFill>
          <a:latin typeface="+mn-lt"/>
        </a:defRPr>
      </a:lvl2pPr>
      <a:lvl3pPr marL="1143000" indent="-228600" algn="l" rtl="0" fontAlgn="base">
        <a:spcBef>
          <a:spcPct val="20000"/>
        </a:spcBef>
        <a:spcAft>
          <a:spcPct val="0"/>
        </a:spcAft>
        <a:buChar char="•"/>
        <a:defRPr sz="2400" b="1">
          <a:solidFill>
            <a:schemeClr val="bg1"/>
          </a:solidFill>
          <a:latin typeface="+mn-lt"/>
        </a:defRPr>
      </a:lvl3pPr>
      <a:lvl4pPr marL="1600200" indent="-228600" algn="l" rtl="0" fontAlgn="base">
        <a:spcBef>
          <a:spcPct val="20000"/>
        </a:spcBef>
        <a:spcAft>
          <a:spcPct val="0"/>
        </a:spcAft>
        <a:buChar char="–"/>
        <a:defRPr sz="2000" b="1">
          <a:solidFill>
            <a:schemeClr val="bg1"/>
          </a:solidFill>
          <a:latin typeface="+mn-lt"/>
        </a:defRPr>
      </a:lvl4pPr>
      <a:lvl5pPr marL="2057400" indent="-228600" algn="l" rtl="0" fontAlgn="base">
        <a:spcBef>
          <a:spcPct val="20000"/>
        </a:spcBef>
        <a:spcAft>
          <a:spcPct val="0"/>
        </a:spcAft>
        <a:buChar char="»"/>
        <a:defRPr sz="2000" b="1">
          <a:solidFill>
            <a:schemeClr val="bg1"/>
          </a:solidFill>
          <a:latin typeface="+mn-lt"/>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72318EF-6E04-48DF-85EC-550A608F11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533400"/>
            <a:ext cx="7391400" cy="1600200"/>
          </a:xfrm>
        </p:spPr>
        <p:txBody>
          <a:bodyPr/>
          <a:lstStyle/>
          <a:p>
            <a:pPr algn="ctr"/>
            <a:r>
              <a:rPr lang="en-US" sz="2000" b="1" dirty="0"/>
              <a:t>                                                                               Lecture </a:t>
            </a:r>
            <a:r>
              <a:rPr lang="en-US" sz="2000" b="1" dirty="0" smtClean="0"/>
              <a:t>13</a:t>
            </a:r>
            <a:r>
              <a:rPr lang="en-US" sz="2000" b="1" dirty="0"/>
              <a:t/>
            </a:r>
            <a:br>
              <a:rPr lang="en-US" sz="2000" b="1" dirty="0"/>
            </a:br>
            <a:r>
              <a:rPr lang="en-US" b="1" dirty="0"/>
              <a:t>Physiology of the heart.</a:t>
            </a:r>
            <a:br>
              <a:rPr lang="en-US" b="1" dirty="0"/>
            </a:br>
            <a:r>
              <a:rPr lang="en-US" sz="2800" b="1" dirty="0"/>
              <a:t>Plan.</a:t>
            </a:r>
          </a:p>
        </p:txBody>
      </p:sp>
      <p:sp>
        <p:nvSpPr>
          <p:cNvPr id="2052" name="Text Box 4"/>
          <p:cNvSpPr txBox="1">
            <a:spLocks noChangeArrowheads="1"/>
          </p:cNvSpPr>
          <p:nvPr/>
        </p:nvSpPr>
        <p:spPr bwMode="auto">
          <a:xfrm>
            <a:off x="762000" y="2333685"/>
            <a:ext cx="8077200" cy="4524315"/>
          </a:xfrm>
          <a:prstGeom prst="rect">
            <a:avLst/>
          </a:prstGeom>
          <a:noFill/>
          <a:ln w="9525">
            <a:noFill/>
            <a:miter lim="800000"/>
            <a:headEnd/>
            <a:tailEnd/>
          </a:ln>
          <a:effectLst/>
        </p:spPr>
        <p:txBody>
          <a:bodyPr wrap="square">
            <a:spAutoFit/>
          </a:bodyPr>
          <a:lstStyle/>
          <a:p>
            <a:pPr marL="342900" indent="-342900">
              <a:buFontTx/>
              <a:buAutoNum type="arabicPeriod"/>
            </a:pPr>
            <a:r>
              <a:rPr lang="en-US" sz="2400" b="1" dirty="0">
                <a:solidFill>
                  <a:schemeClr val="bg1"/>
                </a:solidFill>
              </a:rPr>
              <a:t>A</a:t>
            </a:r>
            <a:r>
              <a:rPr lang="en-US" sz="2400" b="1" dirty="0" smtClean="0">
                <a:solidFill>
                  <a:schemeClr val="bg1"/>
                </a:solidFill>
              </a:rPr>
              <a:t>natomical and functional properties of the cardiovascular system. Functions </a:t>
            </a:r>
            <a:r>
              <a:rPr lang="en-US" sz="2400" b="1" dirty="0">
                <a:solidFill>
                  <a:schemeClr val="bg1"/>
                </a:solidFill>
              </a:rPr>
              <a:t>of the heart. </a:t>
            </a:r>
          </a:p>
          <a:p>
            <a:pPr marL="342900" indent="-342900">
              <a:buFontTx/>
              <a:buAutoNum type="arabicPeriod"/>
            </a:pPr>
            <a:endParaRPr lang="uk-UA" sz="2400" dirty="0">
              <a:solidFill>
                <a:schemeClr val="bg1"/>
              </a:solidFill>
            </a:endParaRPr>
          </a:p>
          <a:p>
            <a:pPr marL="342900" indent="-342900">
              <a:buFontTx/>
              <a:buAutoNum type="arabicPeriod"/>
            </a:pPr>
            <a:r>
              <a:rPr lang="en-US" sz="2400" b="1" dirty="0">
                <a:solidFill>
                  <a:schemeClr val="bg1"/>
                </a:solidFill>
              </a:rPr>
              <a:t>Electrical Activity of the heart</a:t>
            </a:r>
            <a:r>
              <a:rPr lang="en-US" sz="2400" b="1" dirty="0" smtClean="0">
                <a:solidFill>
                  <a:schemeClr val="bg1"/>
                </a:solidFill>
              </a:rPr>
              <a:t>. Cardiac conduction system and its features.</a:t>
            </a:r>
            <a:endParaRPr lang="en-US" sz="2400" b="1" dirty="0">
              <a:solidFill>
                <a:schemeClr val="bg1"/>
              </a:solidFill>
            </a:endParaRPr>
          </a:p>
          <a:p>
            <a:pPr marL="342900" indent="-342900">
              <a:buFontTx/>
              <a:buAutoNum type="arabicPeriod"/>
            </a:pPr>
            <a:endParaRPr lang="uk-UA" sz="2400" dirty="0">
              <a:solidFill>
                <a:schemeClr val="bg1"/>
              </a:solidFill>
            </a:endParaRPr>
          </a:p>
          <a:p>
            <a:pPr marL="342900" indent="-342900">
              <a:buFontTx/>
              <a:buAutoNum type="arabicPeriod"/>
            </a:pPr>
            <a:r>
              <a:rPr lang="en-US" sz="2400" b="1" dirty="0">
                <a:solidFill>
                  <a:schemeClr val="bg1"/>
                </a:solidFill>
              </a:rPr>
              <a:t>Cardiac cycle and its phases.</a:t>
            </a:r>
          </a:p>
          <a:p>
            <a:pPr marL="342900" indent="-342900">
              <a:buFontTx/>
              <a:buAutoNum type="arabicPeriod"/>
            </a:pPr>
            <a:endParaRPr lang="uk-UA" sz="2400" dirty="0">
              <a:solidFill>
                <a:schemeClr val="bg1"/>
              </a:solidFill>
            </a:endParaRPr>
          </a:p>
          <a:p>
            <a:pPr marL="342900" indent="-342900">
              <a:buFontTx/>
              <a:buAutoNum type="arabicPeriod"/>
            </a:pPr>
            <a:r>
              <a:rPr lang="en-US" sz="2400" dirty="0" smtClean="0">
                <a:solidFill>
                  <a:schemeClr val="bg1"/>
                </a:solidFill>
              </a:rPr>
              <a:t>Cardiac output and its control</a:t>
            </a:r>
            <a:r>
              <a:rPr lang="en-US" sz="2400" b="1" dirty="0" smtClean="0">
                <a:solidFill>
                  <a:schemeClr val="bg1"/>
                </a:solidFill>
              </a:rPr>
              <a:t>.</a:t>
            </a:r>
            <a:endParaRPr lang="en-US" sz="2400" b="1" dirty="0">
              <a:solidFill>
                <a:schemeClr val="bg1"/>
              </a:solidFill>
            </a:endParaRPr>
          </a:p>
          <a:p>
            <a:pPr marL="342900" indent="-342900">
              <a:buFontTx/>
              <a:buAutoNum type="arabicPeriod"/>
            </a:pPr>
            <a:endParaRPr lang="uk-UA" sz="2400" dirty="0">
              <a:solidFill>
                <a:schemeClr val="bg1"/>
              </a:solidFill>
            </a:endParaRPr>
          </a:p>
          <a:p>
            <a:pPr marL="342900" indent="-342900">
              <a:spcBef>
                <a:spcPct val="50000"/>
              </a:spcBef>
              <a:buFontTx/>
              <a:buAutoNum type="arabicPeriod"/>
            </a:pPr>
            <a:endParaRPr lang="uk-UA" sz="32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7858" name="Picture 2" descr="gr1lf1208_a"/>
          <p:cNvPicPr>
            <a:picLocks noGrp="1" noChangeAspect="1" noChangeArrowheads="1"/>
          </p:cNvPicPr>
          <p:nvPr>
            <p:ph/>
          </p:nvPr>
        </p:nvPicPr>
        <p:blipFill>
          <a:blip r:embed="rId2"/>
          <a:srcRect/>
          <a:stretch>
            <a:fillRect/>
          </a:stretch>
        </p:blipFill>
        <p:spPr>
          <a:xfrm>
            <a:off x="793750" y="409575"/>
            <a:ext cx="7556500" cy="5588000"/>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80" name="Rectangle 16"/>
          <p:cNvSpPr>
            <a:spLocks noGrp="1" noChangeArrowheads="1"/>
          </p:cNvSpPr>
          <p:nvPr>
            <p:ph type="title"/>
          </p:nvPr>
        </p:nvSpPr>
        <p:spPr/>
        <p:txBody>
          <a:bodyPr/>
          <a:lstStyle/>
          <a:p>
            <a:r>
              <a:rPr lang="en-US" sz="3600" dirty="0"/>
              <a:t>Intrinsic Cardiac Conduction System</a:t>
            </a:r>
          </a:p>
        </p:txBody>
      </p:sp>
      <p:sp>
        <p:nvSpPr>
          <p:cNvPr id="216077" name="Rectangle 13"/>
          <p:cNvSpPr>
            <a:spLocks noChangeArrowheads="1"/>
          </p:cNvSpPr>
          <p:nvPr/>
        </p:nvSpPr>
        <p:spPr bwMode="auto">
          <a:xfrm>
            <a:off x="609600" y="1066800"/>
            <a:ext cx="7620000" cy="5105400"/>
          </a:xfrm>
          <a:prstGeom prst="rect">
            <a:avLst/>
          </a:prstGeom>
          <a:solidFill>
            <a:schemeClr val="bg1"/>
          </a:solidFill>
          <a:ln w="9525">
            <a:noFill/>
            <a:miter lim="800000"/>
            <a:headEnd/>
            <a:tailEnd/>
          </a:ln>
          <a:effectLst/>
        </p:spPr>
        <p:txBody>
          <a:bodyPr wrap="none" anchor="ctr"/>
          <a:lstStyle/>
          <a:p>
            <a:endParaRPr lang="ru-RU"/>
          </a:p>
        </p:txBody>
      </p:sp>
      <p:pic>
        <p:nvPicPr>
          <p:cNvPr id="216067" name="Picture 3" descr="ha5lf1914a_aConduction System"/>
          <p:cNvPicPr>
            <a:picLocks noChangeAspect="1" noChangeArrowheads="1"/>
          </p:cNvPicPr>
          <p:nvPr/>
        </p:nvPicPr>
        <p:blipFill>
          <a:blip r:embed="rId3"/>
          <a:srcRect b="8333"/>
          <a:stretch>
            <a:fillRect/>
          </a:stretch>
        </p:blipFill>
        <p:spPr bwMode="auto">
          <a:xfrm>
            <a:off x="1752600" y="1066800"/>
            <a:ext cx="6199188" cy="5029200"/>
          </a:xfrm>
          <a:prstGeom prst="rect">
            <a:avLst/>
          </a:prstGeom>
          <a:noFill/>
        </p:spPr>
      </p:pic>
      <p:sp>
        <p:nvSpPr>
          <p:cNvPr id="216068" name="Text Box 4"/>
          <p:cNvSpPr txBox="1">
            <a:spLocks noChangeArrowheads="1"/>
          </p:cNvSpPr>
          <p:nvPr/>
        </p:nvSpPr>
        <p:spPr bwMode="auto">
          <a:xfrm>
            <a:off x="838200" y="1143000"/>
            <a:ext cx="7162800" cy="701675"/>
          </a:xfrm>
          <a:prstGeom prst="rect">
            <a:avLst/>
          </a:prstGeom>
          <a:noFill/>
          <a:ln w="9525">
            <a:noFill/>
            <a:miter lim="800000"/>
            <a:headEnd/>
            <a:tailEnd/>
          </a:ln>
          <a:effectLst/>
        </p:spPr>
        <p:txBody>
          <a:bodyPr>
            <a:spAutoFit/>
          </a:bodyPr>
          <a:lstStyle/>
          <a:p>
            <a:pPr algn="ctr" eaLnBrk="0" hangingPunct="0">
              <a:spcBef>
                <a:spcPct val="50000"/>
              </a:spcBef>
            </a:pPr>
            <a:r>
              <a:rPr lang="en-US" sz="2000" b="1">
                <a:latin typeface="Times New Roman" pitchFamily="18" charset="0"/>
              </a:rPr>
              <a:t>Approximately 1% of cardiac muscle cells are autorhythmic rather than contractile</a:t>
            </a:r>
          </a:p>
        </p:txBody>
      </p:sp>
      <p:sp>
        <p:nvSpPr>
          <p:cNvPr id="216069" name="Rectangle 5"/>
          <p:cNvSpPr>
            <a:spLocks noChangeArrowheads="1"/>
          </p:cNvSpPr>
          <p:nvPr/>
        </p:nvSpPr>
        <p:spPr bwMode="auto">
          <a:xfrm>
            <a:off x="2133600" y="2286000"/>
            <a:ext cx="1143000" cy="304800"/>
          </a:xfrm>
          <a:prstGeom prst="rect">
            <a:avLst/>
          </a:prstGeom>
          <a:noFill/>
          <a:ln w="57150">
            <a:noFill/>
            <a:miter lim="800000"/>
            <a:headEnd/>
            <a:tailEnd/>
          </a:ln>
          <a:effectLst/>
        </p:spPr>
        <p:txBody>
          <a:bodyPr wrap="none" anchor="ctr"/>
          <a:lstStyle/>
          <a:p>
            <a:endParaRPr lang="ru-RU"/>
          </a:p>
        </p:txBody>
      </p:sp>
      <p:sp>
        <p:nvSpPr>
          <p:cNvPr id="216070" name="Rectangle 6"/>
          <p:cNvSpPr>
            <a:spLocks noChangeArrowheads="1"/>
          </p:cNvSpPr>
          <p:nvPr/>
        </p:nvSpPr>
        <p:spPr bwMode="auto">
          <a:xfrm>
            <a:off x="2057400" y="3200400"/>
            <a:ext cx="1219200" cy="381000"/>
          </a:xfrm>
          <a:prstGeom prst="rect">
            <a:avLst/>
          </a:prstGeom>
          <a:noFill/>
          <a:ln w="57150">
            <a:noFill/>
            <a:miter lim="800000"/>
            <a:headEnd/>
            <a:tailEnd/>
          </a:ln>
          <a:effectLst/>
        </p:spPr>
        <p:txBody>
          <a:bodyPr wrap="none" anchor="ctr"/>
          <a:lstStyle/>
          <a:p>
            <a:endParaRPr lang="ru-RU"/>
          </a:p>
        </p:txBody>
      </p:sp>
      <p:sp>
        <p:nvSpPr>
          <p:cNvPr id="216071" name="Rectangle 7"/>
          <p:cNvSpPr>
            <a:spLocks noChangeArrowheads="1"/>
          </p:cNvSpPr>
          <p:nvPr/>
        </p:nvSpPr>
        <p:spPr bwMode="auto">
          <a:xfrm>
            <a:off x="2133600" y="3657600"/>
            <a:ext cx="1143000" cy="609600"/>
          </a:xfrm>
          <a:prstGeom prst="rect">
            <a:avLst/>
          </a:prstGeom>
          <a:noFill/>
          <a:ln w="57150">
            <a:noFill/>
            <a:miter lim="800000"/>
            <a:headEnd/>
            <a:tailEnd/>
          </a:ln>
          <a:effectLst/>
        </p:spPr>
        <p:txBody>
          <a:bodyPr wrap="none" anchor="ctr"/>
          <a:lstStyle/>
          <a:p>
            <a:endParaRPr lang="ru-RU"/>
          </a:p>
        </p:txBody>
      </p:sp>
      <p:sp>
        <p:nvSpPr>
          <p:cNvPr id="216072" name="Rectangle 8"/>
          <p:cNvSpPr>
            <a:spLocks noChangeArrowheads="1"/>
          </p:cNvSpPr>
          <p:nvPr/>
        </p:nvSpPr>
        <p:spPr bwMode="auto">
          <a:xfrm>
            <a:off x="2133600" y="5029200"/>
            <a:ext cx="1066800" cy="304800"/>
          </a:xfrm>
          <a:prstGeom prst="rect">
            <a:avLst/>
          </a:prstGeom>
          <a:noFill/>
          <a:ln w="57150">
            <a:noFill/>
            <a:miter lim="800000"/>
            <a:headEnd/>
            <a:tailEnd/>
          </a:ln>
          <a:effectLst/>
        </p:spPr>
        <p:txBody>
          <a:bodyPr wrap="none" anchor="ctr"/>
          <a:lstStyle/>
          <a:p>
            <a:endParaRPr lang="ru-RU"/>
          </a:p>
        </p:txBody>
      </p:sp>
      <p:sp>
        <p:nvSpPr>
          <p:cNvPr id="216073" name="Rectangle 9"/>
          <p:cNvSpPr>
            <a:spLocks noChangeArrowheads="1"/>
          </p:cNvSpPr>
          <p:nvPr/>
        </p:nvSpPr>
        <p:spPr bwMode="auto">
          <a:xfrm>
            <a:off x="2133600" y="4343400"/>
            <a:ext cx="1295400" cy="228600"/>
          </a:xfrm>
          <a:prstGeom prst="rect">
            <a:avLst/>
          </a:prstGeom>
          <a:noFill/>
          <a:ln w="57150">
            <a:noFill/>
            <a:miter lim="800000"/>
            <a:headEnd/>
            <a:tailEnd/>
          </a:ln>
          <a:effectLst/>
        </p:spPr>
        <p:txBody>
          <a:bodyPr wrap="none" anchor="ctr"/>
          <a:lstStyle/>
          <a:p>
            <a:endParaRPr lang="ru-RU"/>
          </a:p>
        </p:txBody>
      </p:sp>
      <p:sp>
        <p:nvSpPr>
          <p:cNvPr id="216074" name="Text Box 10"/>
          <p:cNvSpPr txBox="1">
            <a:spLocks noChangeArrowheads="1"/>
          </p:cNvSpPr>
          <p:nvPr/>
        </p:nvSpPr>
        <p:spPr bwMode="auto">
          <a:xfrm>
            <a:off x="533400" y="2209800"/>
            <a:ext cx="2514600" cy="3968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imes New Roman" pitchFamily="18" charset="0"/>
              </a:rPr>
              <a:t>70-80/min</a:t>
            </a:r>
          </a:p>
        </p:txBody>
      </p:sp>
      <p:sp>
        <p:nvSpPr>
          <p:cNvPr id="216075" name="Text Box 11"/>
          <p:cNvSpPr txBox="1">
            <a:spLocks noChangeArrowheads="1"/>
          </p:cNvSpPr>
          <p:nvPr/>
        </p:nvSpPr>
        <p:spPr bwMode="auto">
          <a:xfrm>
            <a:off x="533400" y="3124200"/>
            <a:ext cx="1676400" cy="3968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imes New Roman" pitchFamily="18" charset="0"/>
              </a:rPr>
              <a:t>40-60/min</a:t>
            </a:r>
          </a:p>
        </p:txBody>
      </p:sp>
      <p:sp>
        <p:nvSpPr>
          <p:cNvPr id="216076" name="Text Box 12"/>
          <p:cNvSpPr txBox="1">
            <a:spLocks noChangeArrowheads="1"/>
          </p:cNvSpPr>
          <p:nvPr/>
        </p:nvSpPr>
        <p:spPr bwMode="auto">
          <a:xfrm>
            <a:off x="533400" y="4953000"/>
            <a:ext cx="1676400" cy="3968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imes New Roman" pitchFamily="18" charset="0"/>
              </a:rPr>
              <a:t>20-40/min</a:t>
            </a:r>
          </a:p>
        </p:txBody>
      </p:sp>
      <p:sp>
        <p:nvSpPr>
          <p:cNvPr id="216082" name="Oval 18"/>
          <p:cNvSpPr>
            <a:spLocks noChangeArrowheads="1"/>
          </p:cNvSpPr>
          <p:nvPr/>
        </p:nvSpPr>
        <p:spPr bwMode="auto">
          <a:xfrm>
            <a:off x="6172200" y="2819400"/>
            <a:ext cx="228600" cy="228600"/>
          </a:xfrm>
          <a:prstGeom prst="ellipse">
            <a:avLst/>
          </a:prstGeom>
          <a:solidFill>
            <a:srgbClr val="FF3300"/>
          </a:solidFill>
          <a:ln w="9525">
            <a:solidFill>
              <a:srgbClr val="FF3300"/>
            </a:solidFill>
            <a:round/>
            <a:headEnd/>
            <a:tailEnd/>
          </a:ln>
          <a:effectLst/>
        </p:spPr>
        <p:txBody>
          <a:bodyPr wrap="none" anchor="ctr"/>
          <a:lstStyle/>
          <a:p>
            <a:endParaRPr lang="ru-RU"/>
          </a:p>
        </p:txBody>
      </p:sp>
      <p:sp>
        <p:nvSpPr>
          <p:cNvPr id="216083" name="Line 19"/>
          <p:cNvSpPr>
            <a:spLocks noChangeShapeType="1"/>
          </p:cNvSpPr>
          <p:nvPr/>
        </p:nvSpPr>
        <p:spPr bwMode="auto">
          <a:xfrm flipH="1">
            <a:off x="4876800" y="3581400"/>
            <a:ext cx="533400" cy="304800"/>
          </a:xfrm>
          <a:prstGeom prst="line">
            <a:avLst/>
          </a:prstGeom>
          <a:noFill/>
          <a:ln w="76200">
            <a:solidFill>
              <a:srgbClr val="FF3300"/>
            </a:solidFill>
            <a:round/>
            <a:headEnd/>
            <a:tailEnd/>
          </a:ln>
          <a:effectLst/>
        </p:spPr>
        <p:txBody>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7" name="Rectangle 7"/>
          <p:cNvSpPr>
            <a:spLocks noGrp="1" noChangeArrowheads="1"/>
          </p:cNvSpPr>
          <p:nvPr>
            <p:ph type="title"/>
          </p:nvPr>
        </p:nvSpPr>
        <p:spPr>
          <a:xfrm>
            <a:off x="457200" y="274638"/>
            <a:ext cx="8229600" cy="487362"/>
          </a:xfrm>
        </p:spPr>
        <p:txBody>
          <a:bodyPr/>
          <a:lstStyle/>
          <a:p>
            <a:r>
              <a:rPr lang="en-US" sz="4000"/>
              <a:t>Intrinsic Conduction System</a:t>
            </a:r>
          </a:p>
        </p:txBody>
      </p:sp>
      <p:sp>
        <p:nvSpPr>
          <p:cNvPr id="189448" name="Rectangle 8"/>
          <p:cNvSpPr>
            <a:spLocks noGrp="1" noChangeArrowheads="1"/>
          </p:cNvSpPr>
          <p:nvPr>
            <p:ph type="body" sz="half" idx="1"/>
          </p:nvPr>
        </p:nvSpPr>
        <p:spPr>
          <a:xfrm>
            <a:off x="457200" y="914400"/>
            <a:ext cx="8382000" cy="4525963"/>
          </a:xfrm>
        </p:spPr>
        <p:txBody>
          <a:bodyPr/>
          <a:lstStyle/>
          <a:p>
            <a:r>
              <a:rPr lang="en-US" sz="2000"/>
              <a:t>Autorhythmic cells:</a:t>
            </a:r>
          </a:p>
          <a:p>
            <a:pPr lvl="1"/>
            <a:r>
              <a:rPr lang="en-US" sz="1800"/>
              <a:t>Initiate action potentials </a:t>
            </a:r>
          </a:p>
          <a:p>
            <a:pPr lvl="1"/>
            <a:r>
              <a:rPr lang="en-US" sz="1800"/>
              <a:t>Have “drifting” resting potentials called pacemaker potentials</a:t>
            </a:r>
          </a:p>
          <a:p>
            <a:pPr lvl="1"/>
            <a:r>
              <a:rPr lang="en-US" sz="1800"/>
              <a:t>Pacemaker potential - membrane slowly depolarizes “drifts”  to threshold,  initiates action potential, membrane repolarizes to -60 mV. </a:t>
            </a:r>
          </a:p>
          <a:p>
            <a:pPr lvl="1"/>
            <a:r>
              <a:rPr lang="en-US" sz="1800"/>
              <a:t>Use calcium influx (rather than sodium) for rising phase of the action potential</a:t>
            </a:r>
          </a:p>
          <a:p>
            <a:endParaRPr lang="en-US" sz="1800"/>
          </a:p>
        </p:txBody>
      </p:sp>
      <p:pic>
        <p:nvPicPr>
          <p:cNvPr id="189449" name="Picture1" descr="0907"/>
          <p:cNvPicPr>
            <a:picLocks noGrp="1" noChangeAspect="1" noChangeArrowheads="1"/>
          </p:cNvPicPr>
          <p:nvPr>
            <p:ph sz="half" idx="2"/>
          </p:nvPr>
        </p:nvPicPr>
        <p:blipFill>
          <a:blip r:embed="rId2"/>
          <a:srcRect/>
          <a:stretch>
            <a:fillRect/>
          </a:stretch>
        </p:blipFill>
        <p:spPr>
          <a:xfrm>
            <a:off x="4038600" y="3394075"/>
            <a:ext cx="4419600" cy="3463925"/>
          </a:xfrm>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96850" y="25400"/>
            <a:ext cx="8763000" cy="914400"/>
          </a:xfrm>
        </p:spPr>
        <p:txBody>
          <a:bodyPr/>
          <a:lstStyle/>
          <a:p>
            <a:r>
              <a:rPr lang="en-US" sz="2800" dirty="0"/>
              <a:t>Action potentials of </a:t>
            </a:r>
            <a:r>
              <a:rPr lang="en-US" sz="2800" dirty="0" err="1" smtClean="0"/>
              <a:t>autorhythmic</a:t>
            </a:r>
            <a:r>
              <a:rPr lang="en-US" sz="2800" dirty="0" smtClean="0"/>
              <a:t> cells</a:t>
            </a:r>
            <a:r>
              <a:rPr lang="en-US" sz="2800" dirty="0"/>
              <a:t>: Pacemaker potential; FUNNY Ca++ CURRENTS</a:t>
            </a:r>
          </a:p>
        </p:txBody>
      </p:sp>
      <p:sp>
        <p:nvSpPr>
          <p:cNvPr id="191491" name="Text Box 3"/>
          <p:cNvSpPr txBox="1">
            <a:spLocks noChangeArrowheads="1"/>
          </p:cNvSpPr>
          <p:nvPr/>
        </p:nvSpPr>
        <p:spPr bwMode="auto">
          <a:xfrm>
            <a:off x="1779588" y="6013450"/>
            <a:ext cx="5575300" cy="274638"/>
          </a:xfrm>
          <a:prstGeom prst="rect">
            <a:avLst/>
          </a:prstGeom>
          <a:noFill/>
          <a:ln w="9525">
            <a:noFill/>
            <a:miter lim="800000"/>
            <a:headEnd/>
            <a:tailEnd/>
          </a:ln>
          <a:effectLst/>
        </p:spPr>
        <p:txBody>
          <a:bodyPr/>
          <a:lstStyle/>
          <a:p>
            <a:pPr algn="ctr"/>
            <a:r>
              <a:rPr lang="en-US" sz="1200" i="0"/>
              <a:t>Figure 14-16: Action potentials in cardiac autorhythmic cells</a:t>
            </a:r>
          </a:p>
        </p:txBody>
      </p:sp>
      <p:pic>
        <p:nvPicPr>
          <p:cNvPr id="191492" name="Picture 4" descr="be familiar with the specific shape and course of events in the autorhythmic cells in the myocardium.  These cell have pacemaker potential and at NEGATIVE membrane potentials hav &quot;funny currents&quot; that allow them to reach threshold in a rhythmic fashion.  Note that depolarization is due to calcium not sodium."/>
          <p:cNvPicPr>
            <a:picLocks noChangeAspect="1" noChangeArrowheads="1"/>
          </p:cNvPicPr>
          <p:nvPr/>
        </p:nvPicPr>
        <p:blipFill>
          <a:blip r:embed="rId3"/>
          <a:srcRect l="900" t="18719" r="630" b="21960"/>
          <a:stretch>
            <a:fillRect/>
          </a:stretch>
        </p:blipFill>
        <p:spPr bwMode="auto">
          <a:xfrm>
            <a:off x="211138" y="1652588"/>
            <a:ext cx="8716962" cy="3938587"/>
          </a:xfrm>
          <a:prstGeom prst="rect">
            <a:avLst/>
          </a:prstGeom>
          <a:noFill/>
        </p:spPr>
      </p:pic>
      <p:sp>
        <p:nvSpPr>
          <p:cNvPr id="191493" name="Text Box 5"/>
          <p:cNvSpPr txBox="1">
            <a:spLocks noChangeArrowheads="1"/>
          </p:cNvSpPr>
          <p:nvPr/>
        </p:nvSpPr>
        <p:spPr bwMode="auto">
          <a:xfrm>
            <a:off x="1543050" y="5480050"/>
            <a:ext cx="5172075" cy="427038"/>
          </a:xfrm>
          <a:prstGeom prst="rect">
            <a:avLst/>
          </a:prstGeom>
          <a:noFill/>
          <a:ln w="9525">
            <a:noFill/>
            <a:miter lim="800000"/>
            <a:headEnd/>
            <a:tailEnd/>
          </a:ln>
          <a:effectLst/>
        </p:spPr>
        <p:txBody>
          <a:bodyPr wrap="none">
            <a:spAutoFit/>
          </a:bodyPr>
          <a:lstStyle/>
          <a:p>
            <a:r>
              <a:rPr lang="en-US"/>
              <a:t>Depolarization due to calcium NOT sodium!</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8" name="Rectangle 6"/>
          <p:cNvSpPr>
            <a:spLocks noGrp="1" noChangeArrowheads="1"/>
          </p:cNvSpPr>
          <p:nvPr>
            <p:ph type="title"/>
          </p:nvPr>
        </p:nvSpPr>
        <p:spPr/>
        <p:txBody>
          <a:bodyPr/>
          <a:lstStyle/>
          <a:p>
            <a:r>
              <a:rPr lang="en-US" sz="3600"/>
              <a:t>AP of Contractile Cardiac cells</a:t>
            </a:r>
          </a:p>
        </p:txBody>
      </p:sp>
      <p:sp>
        <p:nvSpPr>
          <p:cNvPr id="192519" name="Rectangle 7"/>
          <p:cNvSpPr>
            <a:spLocks noGrp="1" noChangeArrowheads="1"/>
          </p:cNvSpPr>
          <p:nvPr>
            <p:ph type="body" idx="1"/>
          </p:nvPr>
        </p:nvSpPr>
        <p:spPr>
          <a:xfrm>
            <a:off x="381000" y="1524000"/>
            <a:ext cx="4191000" cy="4525963"/>
          </a:xfrm>
        </p:spPr>
        <p:txBody>
          <a:bodyPr/>
          <a:lstStyle/>
          <a:p>
            <a:pPr lvl="1"/>
            <a:r>
              <a:rPr lang="en-US" sz="2400" b="0"/>
              <a:t>Rapid depolarization</a:t>
            </a:r>
          </a:p>
          <a:p>
            <a:pPr lvl="1"/>
            <a:r>
              <a:rPr lang="en-US" sz="2400" b="0"/>
              <a:t>Rapid, partial early repolarization, prolonged period of slow repolarization which is plateau phase</a:t>
            </a:r>
          </a:p>
          <a:p>
            <a:pPr lvl="1"/>
            <a:r>
              <a:rPr lang="en-US" sz="2400" b="0"/>
              <a:t>Rapid final repolarization phase</a:t>
            </a:r>
          </a:p>
        </p:txBody>
      </p:sp>
      <p:grpSp>
        <p:nvGrpSpPr>
          <p:cNvPr id="192520" name="Group 8"/>
          <p:cNvGrpSpPr>
            <a:grpSpLocks/>
          </p:cNvGrpSpPr>
          <p:nvPr/>
        </p:nvGrpSpPr>
        <p:grpSpPr bwMode="auto">
          <a:xfrm>
            <a:off x="4648200" y="1524000"/>
            <a:ext cx="4271963" cy="4637088"/>
            <a:chOff x="1148" y="247"/>
            <a:chExt cx="3464" cy="3825"/>
          </a:xfrm>
        </p:grpSpPr>
        <p:pic>
          <p:nvPicPr>
            <p:cNvPr id="192521" name="Picture 9"/>
            <p:cNvPicPr>
              <a:picLocks noChangeAspect="1" noChangeArrowheads="1"/>
            </p:cNvPicPr>
            <p:nvPr/>
          </p:nvPicPr>
          <p:blipFill>
            <a:blip r:embed="rId2"/>
            <a:srcRect/>
            <a:stretch>
              <a:fillRect/>
            </a:stretch>
          </p:blipFill>
          <p:spPr bwMode="auto">
            <a:xfrm>
              <a:off x="1148" y="247"/>
              <a:ext cx="3464" cy="3825"/>
            </a:xfrm>
            <a:prstGeom prst="rect">
              <a:avLst/>
            </a:prstGeom>
            <a:noFill/>
          </p:spPr>
        </p:pic>
        <p:sp>
          <p:nvSpPr>
            <p:cNvPr id="192522" name="Line 10"/>
            <p:cNvSpPr>
              <a:spLocks noChangeShapeType="1"/>
            </p:cNvSpPr>
            <p:nvPr/>
          </p:nvSpPr>
          <p:spPr bwMode="auto">
            <a:xfrm>
              <a:off x="2693" y="759"/>
              <a:ext cx="136" cy="1"/>
            </a:xfrm>
            <a:prstGeom prst="line">
              <a:avLst/>
            </a:prstGeom>
            <a:noFill/>
            <a:ln w="9525">
              <a:solidFill>
                <a:srgbClr val="000000"/>
              </a:solidFill>
              <a:round/>
              <a:headEnd/>
              <a:tailEnd/>
            </a:ln>
          </p:spPr>
          <p:txBody>
            <a:bodyPr/>
            <a:lstStyle/>
            <a:p>
              <a:endParaRPr lang="ru-RU"/>
            </a:p>
          </p:txBody>
        </p:sp>
        <p:sp>
          <p:nvSpPr>
            <p:cNvPr id="192523" name="Line 11"/>
            <p:cNvSpPr>
              <a:spLocks noChangeShapeType="1"/>
            </p:cNvSpPr>
            <p:nvPr/>
          </p:nvSpPr>
          <p:spPr bwMode="auto">
            <a:xfrm flipV="1">
              <a:off x="2211" y="527"/>
              <a:ext cx="74" cy="28"/>
            </a:xfrm>
            <a:prstGeom prst="line">
              <a:avLst/>
            </a:prstGeom>
            <a:noFill/>
            <a:ln w="9525">
              <a:solidFill>
                <a:srgbClr val="000000"/>
              </a:solidFill>
              <a:round/>
              <a:headEnd/>
              <a:tailEnd/>
            </a:ln>
          </p:spPr>
          <p:txBody>
            <a:bodyPr/>
            <a:lstStyle/>
            <a:p>
              <a:endParaRPr lang="ru-RU"/>
            </a:p>
          </p:txBody>
        </p:sp>
        <p:sp>
          <p:nvSpPr>
            <p:cNvPr id="192524" name="Line 12"/>
            <p:cNvSpPr>
              <a:spLocks noChangeShapeType="1"/>
            </p:cNvSpPr>
            <p:nvPr/>
          </p:nvSpPr>
          <p:spPr bwMode="auto">
            <a:xfrm>
              <a:off x="3302" y="1469"/>
              <a:ext cx="120" cy="1"/>
            </a:xfrm>
            <a:prstGeom prst="line">
              <a:avLst/>
            </a:prstGeom>
            <a:noFill/>
            <a:ln w="9525">
              <a:solidFill>
                <a:srgbClr val="000000"/>
              </a:solidFill>
              <a:round/>
              <a:headEnd/>
              <a:tailEnd/>
            </a:ln>
          </p:spPr>
          <p:txBody>
            <a:bodyPr/>
            <a:lstStyle/>
            <a:p>
              <a:endParaRPr lang="ru-RU"/>
            </a:p>
          </p:txBody>
        </p:sp>
        <p:sp>
          <p:nvSpPr>
            <p:cNvPr id="192525" name="Rectangle 13"/>
            <p:cNvSpPr>
              <a:spLocks noChangeArrowheads="1"/>
            </p:cNvSpPr>
            <p:nvPr/>
          </p:nvSpPr>
          <p:spPr bwMode="auto">
            <a:xfrm>
              <a:off x="1448" y="2842"/>
              <a:ext cx="335"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Phase</a:t>
              </a:r>
              <a:endParaRPr lang="en-US" sz="1100">
                <a:latin typeface="Times" charset="0"/>
              </a:endParaRPr>
            </a:p>
          </p:txBody>
        </p:sp>
        <p:sp>
          <p:nvSpPr>
            <p:cNvPr id="192526" name="Rectangle 14"/>
            <p:cNvSpPr>
              <a:spLocks noChangeArrowheads="1"/>
            </p:cNvSpPr>
            <p:nvPr/>
          </p:nvSpPr>
          <p:spPr bwMode="auto">
            <a:xfrm>
              <a:off x="2438" y="2842"/>
              <a:ext cx="1089"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Membrane channels</a:t>
              </a:r>
              <a:endParaRPr lang="en-US" sz="1100">
                <a:latin typeface="Times" charset="0"/>
              </a:endParaRPr>
            </a:p>
          </p:txBody>
        </p:sp>
        <p:sp>
          <p:nvSpPr>
            <p:cNvPr id="192527" name="Rectangle 15"/>
            <p:cNvSpPr>
              <a:spLocks noChangeArrowheads="1"/>
            </p:cNvSpPr>
            <p:nvPr/>
          </p:nvSpPr>
          <p:spPr bwMode="auto">
            <a:xfrm>
              <a:off x="2742" y="383"/>
              <a:ext cx="1399"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P</a:t>
              </a:r>
              <a:r>
                <a:rPr lang="en-US" sz="1100" b="1" baseline="-25000">
                  <a:solidFill>
                    <a:srgbClr val="000000"/>
                  </a:solidFill>
                </a:rPr>
                <a:t>X</a:t>
              </a:r>
              <a:r>
                <a:rPr lang="en-US" sz="1100" b="1">
                  <a:solidFill>
                    <a:srgbClr val="000000"/>
                  </a:solidFill>
                </a:rPr>
                <a:t> =  Permeability to ion X</a:t>
              </a:r>
              <a:endParaRPr lang="en-US" sz="1100">
                <a:latin typeface="Times" charset="0"/>
              </a:endParaRPr>
            </a:p>
          </p:txBody>
        </p:sp>
        <p:sp>
          <p:nvSpPr>
            <p:cNvPr id="192528" name="Rectangle 16"/>
            <p:cNvSpPr>
              <a:spLocks noChangeArrowheads="1"/>
            </p:cNvSpPr>
            <p:nvPr/>
          </p:nvSpPr>
          <p:spPr bwMode="auto">
            <a:xfrm>
              <a:off x="1460" y="612"/>
              <a:ext cx="191"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+20</a:t>
              </a:r>
              <a:endParaRPr lang="en-US" sz="1100">
                <a:latin typeface="Times" charset="0"/>
              </a:endParaRPr>
            </a:p>
          </p:txBody>
        </p:sp>
        <p:sp>
          <p:nvSpPr>
            <p:cNvPr id="192529" name="Rectangle 17"/>
            <p:cNvSpPr>
              <a:spLocks noChangeArrowheads="1"/>
            </p:cNvSpPr>
            <p:nvPr/>
          </p:nvSpPr>
          <p:spPr bwMode="auto">
            <a:xfrm>
              <a:off x="1490" y="1162"/>
              <a:ext cx="164"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-20</a:t>
              </a:r>
              <a:endParaRPr lang="en-US" sz="1100">
                <a:latin typeface="Times" charset="0"/>
              </a:endParaRPr>
            </a:p>
          </p:txBody>
        </p:sp>
        <p:sp>
          <p:nvSpPr>
            <p:cNvPr id="192530" name="Rectangle 18"/>
            <p:cNvSpPr>
              <a:spLocks noChangeArrowheads="1"/>
            </p:cNvSpPr>
            <p:nvPr/>
          </p:nvSpPr>
          <p:spPr bwMode="auto">
            <a:xfrm>
              <a:off x="1490" y="1443"/>
              <a:ext cx="164" cy="13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-40</a:t>
              </a:r>
              <a:endParaRPr lang="en-US" sz="1100">
                <a:latin typeface="Times" charset="0"/>
              </a:endParaRPr>
            </a:p>
          </p:txBody>
        </p:sp>
        <p:sp>
          <p:nvSpPr>
            <p:cNvPr id="192531" name="Rectangle 19"/>
            <p:cNvSpPr>
              <a:spLocks noChangeArrowheads="1"/>
            </p:cNvSpPr>
            <p:nvPr/>
          </p:nvSpPr>
          <p:spPr bwMode="auto">
            <a:xfrm>
              <a:off x="1490" y="1724"/>
              <a:ext cx="164"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-60</a:t>
              </a:r>
              <a:endParaRPr lang="en-US" sz="1100">
                <a:latin typeface="Times" charset="0"/>
              </a:endParaRPr>
            </a:p>
          </p:txBody>
        </p:sp>
        <p:sp>
          <p:nvSpPr>
            <p:cNvPr id="192532" name="Rectangle 20"/>
            <p:cNvSpPr>
              <a:spLocks noChangeArrowheads="1"/>
            </p:cNvSpPr>
            <p:nvPr/>
          </p:nvSpPr>
          <p:spPr bwMode="auto">
            <a:xfrm>
              <a:off x="1490" y="2006"/>
              <a:ext cx="164" cy="13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-80</a:t>
              </a:r>
              <a:endParaRPr lang="en-US" sz="1100">
                <a:latin typeface="Times" charset="0"/>
              </a:endParaRPr>
            </a:p>
          </p:txBody>
        </p:sp>
        <p:sp>
          <p:nvSpPr>
            <p:cNvPr id="192533" name="Rectangle 21"/>
            <p:cNvSpPr>
              <a:spLocks noChangeArrowheads="1"/>
            </p:cNvSpPr>
            <p:nvPr/>
          </p:nvSpPr>
          <p:spPr bwMode="auto">
            <a:xfrm>
              <a:off x="1426" y="2313"/>
              <a:ext cx="227"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-100</a:t>
              </a:r>
              <a:endParaRPr lang="en-US" sz="1100">
                <a:latin typeface="Times" charset="0"/>
              </a:endParaRPr>
            </a:p>
          </p:txBody>
        </p:sp>
        <p:sp>
          <p:nvSpPr>
            <p:cNvPr id="192534" name="Rectangle 22"/>
            <p:cNvSpPr>
              <a:spLocks noChangeArrowheads="1"/>
            </p:cNvSpPr>
            <p:nvPr/>
          </p:nvSpPr>
          <p:spPr bwMode="auto">
            <a:xfrm rot="16200000">
              <a:off x="679" y="1581"/>
              <a:ext cx="1374" cy="137"/>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Membrane potential (mV)</a:t>
              </a:r>
              <a:endParaRPr lang="en-US" sz="1100">
                <a:latin typeface="Times" charset="0"/>
              </a:endParaRPr>
            </a:p>
          </p:txBody>
        </p:sp>
        <p:sp>
          <p:nvSpPr>
            <p:cNvPr id="192535" name="Rectangle 23"/>
            <p:cNvSpPr>
              <a:spLocks noChangeArrowheads="1"/>
            </p:cNvSpPr>
            <p:nvPr/>
          </p:nvSpPr>
          <p:spPr bwMode="auto">
            <a:xfrm>
              <a:off x="1596" y="879"/>
              <a:ext cx="63"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0</a:t>
              </a:r>
              <a:endParaRPr lang="en-US" sz="1100">
                <a:latin typeface="Times" charset="0"/>
              </a:endParaRPr>
            </a:p>
          </p:txBody>
        </p:sp>
        <p:sp>
          <p:nvSpPr>
            <p:cNvPr id="192536" name="Rectangle 24"/>
            <p:cNvSpPr>
              <a:spLocks noChangeArrowheads="1"/>
            </p:cNvSpPr>
            <p:nvPr/>
          </p:nvSpPr>
          <p:spPr bwMode="auto">
            <a:xfrm>
              <a:off x="2028" y="2508"/>
              <a:ext cx="64"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0</a:t>
              </a:r>
              <a:endParaRPr lang="en-US" sz="1100">
                <a:latin typeface="Times" charset="0"/>
              </a:endParaRPr>
            </a:p>
          </p:txBody>
        </p:sp>
        <p:sp>
          <p:nvSpPr>
            <p:cNvPr id="192537" name="Rectangle 25"/>
            <p:cNvSpPr>
              <a:spLocks noChangeArrowheads="1"/>
            </p:cNvSpPr>
            <p:nvPr/>
          </p:nvSpPr>
          <p:spPr bwMode="auto">
            <a:xfrm>
              <a:off x="2506" y="2508"/>
              <a:ext cx="189"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100</a:t>
              </a:r>
              <a:endParaRPr lang="en-US" sz="1100">
                <a:latin typeface="Times" charset="0"/>
              </a:endParaRPr>
            </a:p>
          </p:txBody>
        </p:sp>
        <p:sp>
          <p:nvSpPr>
            <p:cNvPr id="192538" name="Rectangle 26"/>
            <p:cNvSpPr>
              <a:spLocks noChangeArrowheads="1"/>
            </p:cNvSpPr>
            <p:nvPr/>
          </p:nvSpPr>
          <p:spPr bwMode="auto">
            <a:xfrm>
              <a:off x="3056" y="2508"/>
              <a:ext cx="189"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200</a:t>
              </a:r>
              <a:endParaRPr lang="en-US" sz="1100">
                <a:latin typeface="Times" charset="0"/>
              </a:endParaRPr>
            </a:p>
          </p:txBody>
        </p:sp>
        <p:sp>
          <p:nvSpPr>
            <p:cNvPr id="192539" name="Rectangle 27"/>
            <p:cNvSpPr>
              <a:spLocks noChangeArrowheads="1"/>
            </p:cNvSpPr>
            <p:nvPr/>
          </p:nvSpPr>
          <p:spPr bwMode="auto">
            <a:xfrm>
              <a:off x="3605" y="2508"/>
              <a:ext cx="190"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300</a:t>
              </a:r>
              <a:endParaRPr lang="en-US" sz="1100">
                <a:latin typeface="Times" charset="0"/>
              </a:endParaRPr>
            </a:p>
          </p:txBody>
        </p:sp>
        <p:sp>
          <p:nvSpPr>
            <p:cNvPr id="192540" name="Rectangle 28"/>
            <p:cNvSpPr>
              <a:spLocks noChangeArrowheads="1"/>
            </p:cNvSpPr>
            <p:nvPr/>
          </p:nvSpPr>
          <p:spPr bwMode="auto">
            <a:xfrm>
              <a:off x="2496" y="2628"/>
              <a:ext cx="659" cy="13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Time (msec)</a:t>
              </a:r>
              <a:endParaRPr lang="en-US" sz="1100">
                <a:latin typeface="Times" charset="0"/>
              </a:endParaRPr>
            </a:p>
          </p:txBody>
        </p:sp>
        <p:sp>
          <p:nvSpPr>
            <p:cNvPr id="192541" name="Rectangle 29"/>
            <p:cNvSpPr>
              <a:spLocks noChangeArrowheads="1"/>
            </p:cNvSpPr>
            <p:nvPr/>
          </p:nvSpPr>
          <p:spPr bwMode="auto">
            <a:xfrm>
              <a:off x="2980" y="694"/>
              <a:ext cx="620" cy="13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P</a:t>
              </a:r>
              <a:r>
                <a:rPr lang="en-US" sz="1100" b="1" baseline="-25000">
                  <a:solidFill>
                    <a:srgbClr val="000000"/>
                  </a:solidFill>
                </a:rPr>
                <a:t>K</a:t>
              </a:r>
              <a:r>
                <a:rPr lang="en-US" sz="1100" b="1">
                  <a:solidFill>
                    <a:srgbClr val="000000"/>
                  </a:solidFill>
                </a:rPr>
                <a:t> and   P</a:t>
              </a:r>
              <a:r>
                <a:rPr lang="en-US" sz="1100" b="1" baseline="-25000">
                  <a:solidFill>
                    <a:srgbClr val="000000"/>
                  </a:solidFill>
                </a:rPr>
                <a:t>Ca</a:t>
              </a:r>
              <a:endParaRPr lang="en-US" sz="1100">
                <a:latin typeface="Times" charset="0"/>
              </a:endParaRPr>
            </a:p>
          </p:txBody>
        </p:sp>
        <p:sp>
          <p:nvSpPr>
            <p:cNvPr id="192542" name="Rectangle 30"/>
            <p:cNvSpPr>
              <a:spLocks noChangeArrowheads="1"/>
            </p:cNvSpPr>
            <p:nvPr/>
          </p:nvSpPr>
          <p:spPr bwMode="auto">
            <a:xfrm>
              <a:off x="2376" y="426"/>
              <a:ext cx="167"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P</a:t>
              </a:r>
              <a:r>
                <a:rPr lang="en-US" sz="1100" b="1" baseline="-25000">
                  <a:solidFill>
                    <a:srgbClr val="000000"/>
                  </a:solidFill>
                </a:rPr>
                <a:t>Na</a:t>
              </a:r>
              <a:endParaRPr lang="en-US" sz="1100">
                <a:latin typeface="Times" charset="0"/>
              </a:endParaRPr>
            </a:p>
          </p:txBody>
        </p:sp>
        <p:sp>
          <p:nvSpPr>
            <p:cNvPr id="192543" name="Rectangle 31"/>
            <p:cNvSpPr>
              <a:spLocks noChangeArrowheads="1"/>
            </p:cNvSpPr>
            <p:nvPr/>
          </p:nvSpPr>
          <p:spPr bwMode="auto">
            <a:xfrm>
              <a:off x="3523" y="1382"/>
              <a:ext cx="620"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P</a:t>
              </a:r>
              <a:r>
                <a:rPr lang="en-US" sz="1100" b="1" baseline="-25000">
                  <a:solidFill>
                    <a:srgbClr val="000000"/>
                  </a:solidFill>
                </a:rPr>
                <a:t>K</a:t>
              </a:r>
              <a:r>
                <a:rPr lang="en-US" sz="1100" b="1">
                  <a:solidFill>
                    <a:srgbClr val="000000"/>
                  </a:solidFill>
                </a:rPr>
                <a:t> and   P</a:t>
              </a:r>
              <a:r>
                <a:rPr lang="en-US" sz="1100" b="1" baseline="-25000">
                  <a:solidFill>
                    <a:srgbClr val="000000"/>
                  </a:solidFill>
                </a:rPr>
                <a:t>Ca</a:t>
              </a:r>
              <a:endParaRPr lang="en-US" sz="1100">
                <a:latin typeface="Times" charset="0"/>
              </a:endParaRPr>
            </a:p>
          </p:txBody>
        </p:sp>
        <p:sp>
          <p:nvSpPr>
            <p:cNvPr id="192544" name="Rectangle 32"/>
            <p:cNvSpPr>
              <a:spLocks noChangeArrowheads="1"/>
            </p:cNvSpPr>
            <p:nvPr/>
          </p:nvSpPr>
          <p:spPr bwMode="auto">
            <a:xfrm>
              <a:off x="2204" y="1685"/>
              <a:ext cx="167"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P</a:t>
              </a:r>
              <a:r>
                <a:rPr lang="en-US" sz="1100" b="1" baseline="-25000">
                  <a:solidFill>
                    <a:srgbClr val="000000"/>
                  </a:solidFill>
                </a:rPr>
                <a:t>Na</a:t>
              </a:r>
              <a:endParaRPr lang="en-US" sz="1100">
                <a:latin typeface="Times" charset="0"/>
              </a:endParaRPr>
            </a:p>
          </p:txBody>
        </p:sp>
        <p:sp>
          <p:nvSpPr>
            <p:cNvPr id="192545" name="Rectangle 33"/>
            <p:cNvSpPr>
              <a:spLocks noChangeArrowheads="1"/>
            </p:cNvSpPr>
            <p:nvPr/>
          </p:nvSpPr>
          <p:spPr bwMode="auto">
            <a:xfrm>
              <a:off x="1994" y="3060"/>
              <a:ext cx="1013"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Na</a:t>
              </a:r>
              <a:r>
                <a:rPr lang="en-US" sz="1100" b="1" baseline="30000">
                  <a:solidFill>
                    <a:srgbClr val="000000"/>
                  </a:solidFill>
                </a:rPr>
                <a:t>+</a:t>
              </a:r>
              <a:r>
                <a:rPr lang="en-US" sz="1100" b="1">
                  <a:solidFill>
                    <a:srgbClr val="000000"/>
                  </a:solidFill>
                </a:rPr>
                <a:t> channels open</a:t>
              </a:r>
              <a:endParaRPr lang="en-US" sz="1100">
                <a:latin typeface="Times" charset="0"/>
              </a:endParaRPr>
            </a:p>
          </p:txBody>
        </p:sp>
        <p:sp>
          <p:nvSpPr>
            <p:cNvPr id="192546" name="Rectangle 34"/>
            <p:cNvSpPr>
              <a:spLocks noChangeArrowheads="1"/>
            </p:cNvSpPr>
            <p:nvPr/>
          </p:nvSpPr>
          <p:spPr bwMode="auto">
            <a:xfrm>
              <a:off x="1994" y="3252"/>
              <a:ext cx="1062"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Na</a:t>
              </a:r>
              <a:r>
                <a:rPr lang="en-US" sz="1100" b="1" baseline="30000">
                  <a:solidFill>
                    <a:srgbClr val="000000"/>
                  </a:solidFill>
                </a:rPr>
                <a:t>+</a:t>
              </a:r>
              <a:r>
                <a:rPr lang="en-US" sz="1100" b="1">
                  <a:solidFill>
                    <a:srgbClr val="000000"/>
                  </a:solidFill>
                </a:rPr>
                <a:t> channels close </a:t>
              </a:r>
              <a:endParaRPr lang="en-US" sz="1100">
                <a:latin typeface="Times" charset="0"/>
              </a:endParaRPr>
            </a:p>
          </p:txBody>
        </p:sp>
        <p:sp>
          <p:nvSpPr>
            <p:cNvPr id="192547" name="Rectangle 35"/>
            <p:cNvSpPr>
              <a:spLocks noChangeArrowheads="1"/>
            </p:cNvSpPr>
            <p:nvPr/>
          </p:nvSpPr>
          <p:spPr bwMode="auto">
            <a:xfrm>
              <a:off x="1994" y="3443"/>
              <a:ext cx="2321"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Ca</a:t>
              </a:r>
              <a:r>
                <a:rPr lang="en-US" sz="1100" b="1" baseline="30000">
                  <a:solidFill>
                    <a:srgbClr val="000000"/>
                  </a:solidFill>
                </a:rPr>
                <a:t>2+</a:t>
              </a:r>
              <a:r>
                <a:rPr lang="en-US" sz="1100" b="1">
                  <a:solidFill>
                    <a:srgbClr val="000000"/>
                  </a:solidFill>
                </a:rPr>
                <a:t> channels open; fast K</a:t>
              </a:r>
              <a:r>
                <a:rPr lang="en-US" sz="1100" b="1" baseline="30000">
                  <a:solidFill>
                    <a:srgbClr val="000000"/>
                  </a:solidFill>
                </a:rPr>
                <a:t>+</a:t>
              </a:r>
              <a:r>
                <a:rPr lang="en-US" sz="1100" b="1">
                  <a:solidFill>
                    <a:srgbClr val="000000"/>
                  </a:solidFill>
                </a:rPr>
                <a:t> channels close</a:t>
              </a:r>
              <a:endParaRPr lang="en-US" sz="1100">
                <a:latin typeface="Times" charset="0"/>
              </a:endParaRPr>
            </a:p>
          </p:txBody>
        </p:sp>
        <p:sp>
          <p:nvSpPr>
            <p:cNvPr id="192548" name="Rectangle 36"/>
            <p:cNvSpPr>
              <a:spLocks noChangeArrowheads="1"/>
            </p:cNvSpPr>
            <p:nvPr/>
          </p:nvSpPr>
          <p:spPr bwMode="auto">
            <a:xfrm>
              <a:off x="1994" y="3636"/>
              <a:ext cx="2371"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Ca</a:t>
              </a:r>
              <a:r>
                <a:rPr lang="en-US" sz="1100" b="1" baseline="30000">
                  <a:solidFill>
                    <a:srgbClr val="000000"/>
                  </a:solidFill>
                </a:rPr>
                <a:t>2+</a:t>
              </a:r>
              <a:r>
                <a:rPr lang="en-US" sz="1100" b="1">
                  <a:solidFill>
                    <a:srgbClr val="000000"/>
                  </a:solidFill>
                </a:rPr>
                <a:t> channels close; slow K</a:t>
              </a:r>
              <a:r>
                <a:rPr lang="en-US" sz="1100" b="1" baseline="30000">
                  <a:solidFill>
                    <a:srgbClr val="000000"/>
                  </a:solidFill>
                </a:rPr>
                <a:t>+</a:t>
              </a:r>
              <a:r>
                <a:rPr lang="en-US" sz="1100" b="1">
                  <a:solidFill>
                    <a:srgbClr val="000000"/>
                  </a:solidFill>
                </a:rPr>
                <a:t> channels open</a:t>
              </a:r>
              <a:endParaRPr lang="en-US" sz="1100">
                <a:latin typeface="Times" charset="0"/>
              </a:endParaRPr>
            </a:p>
          </p:txBody>
        </p:sp>
        <p:sp>
          <p:nvSpPr>
            <p:cNvPr id="192549" name="Rectangle 37"/>
            <p:cNvSpPr>
              <a:spLocks noChangeArrowheads="1"/>
            </p:cNvSpPr>
            <p:nvPr/>
          </p:nvSpPr>
          <p:spPr bwMode="auto">
            <a:xfrm>
              <a:off x="1994" y="3828"/>
              <a:ext cx="918" cy="13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Resting potential</a:t>
              </a:r>
              <a:endParaRPr lang="en-US" sz="1100">
                <a:latin typeface="Times" charset="0"/>
              </a:endParaRPr>
            </a:p>
          </p:txBody>
        </p:sp>
        <p:sp>
          <p:nvSpPr>
            <p:cNvPr id="192550" name="Oval 38"/>
            <p:cNvSpPr>
              <a:spLocks noChangeArrowheads="1"/>
            </p:cNvSpPr>
            <p:nvPr/>
          </p:nvSpPr>
          <p:spPr bwMode="auto">
            <a:xfrm>
              <a:off x="2085" y="494"/>
              <a:ext cx="144" cy="144"/>
            </a:xfrm>
            <a:prstGeom prst="ellipse">
              <a:avLst/>
            </a:prstGeom>
            <a:solidFill>
              <a:srgbClr val="19C22F"/>
            </a:solidFill>
            <a:ln w="9525">
              <a:noFill/>
              <a:round/>
              <a:headEnd/>
              <a:tailEnd/>
            </a:ln>
            <a:effectLst/>
          </p:spPr>
          <p:txBody>
            <a:bodyPr wrap="none" anchor="ctr"/>
            <a:lstStyle/>
            <a:p>
              <a:pPr algn="ctr" eaLnBrk="0" hangingPunct="0"/>
              <a:r>
                <a:rPr lang="en-US" sz="1100" b="1">
                  <a:solidFill>
                    <a:srgbClr val="FFFFFF"/>
                  </a:solidFill>
                </a:rPr>
                <a:t>1</a:t>
              </a:r>
              <a:endParaRPr lang="en-US" sz="1100">
                <a:latin typeface="Times" charset="0"/>
              </a:endParaRPr>
            </a:p>
          </p:txBody>
        </p:sp>
        <p:sp>
          <p:nvSpPr>
            <p:cNvPr id="192551" name="Oval 39"/>
            <p:cNvSpPr>
              <a:spLocks noChangeArrowheads="1"/>
            </p:cNvSpPr>
            <p:nvPr/>
          </p:nvSpPr>
          <p:spPr bwMode="auto">
            <a:xfrm>
              <a:off x="2558" y="679"/>
              <a:ext cx="144" cy="144"/>
            </a:xfrm>
            <a:prstGeom prst="ellipse">
              <a:avLst/>
            </a:prstGeom>
            <a:solidFill>
              <a:srgbClr val="19C22F"/>
            </a:solidFill>
            <a:ln w="9525">
              <a:noFill/>
              <a:round/>
              <a:headEnd/>
              <a:tailEnd/>
            </a:ln>
            <a:effectLst/>
          </p:spPr>
          <p:txBody>
            <a:bodyPr wrap="none" anchor="ctr"/>
            <a:lstStyle/>
            <a:p>
              <a:pPr algn="ctr" eaLnBrk="0" hangingPunct="0"/>
              <a:r>
                <a:rPr lang="en-US" sz="1100" b="1">
                  <a:solidFill>
                    <a:srgbClr val="FFFFFF"/>
                  </a:solidFill>
                </a:rPr>
                <a:t>2</a:t>
              </a:r>
              <a:endParaRPr lang="en-US" sz="1100">
                <a:latin typeface="Times" charset="0"/>
              </a:endParaRPr>
            </a:p>
          </p:txBody>
        </p:sp>
        <p:sp>
          <p:nvSpPr>
            <p:cNvPr id="192552" name="Oval 40"/>
            <p:cNvSpPr>
              <a:spLocks noChangeArrowheads="1"/>
            </p:cNvSpPr>
            <p:nvPr/>
          </p:nvSpPr>
          <p:spPr bwMode="auto">
            <a:xfrm>
              <a:off x="3168" y="1406"/>
              <a:ext cx="144" cy="144"/>
            </a:xfrm>
            <a:prstGeom prst="ellipse">
              <a:avLst/>
            </a:prstGeom>
            <a:solidFill>
              <a:srgbClr val="19C22F"/>
            </a:solidFill>
            <a:ln w="9525">
              <a:noFill/>
              <a:round/>
              <a:headEnd/>
              <a:tailEnd/>
            </a:ln>
            <a:effectLst/>
          </p:spPr>
          <p:txBody>
            <a:bodyPr wrap="none" anchor="ctr"/>
            <a:lstStyle/>
            <a:p>
              <a:pPr algn="ctr" eaLnBrk="0" hangingPunct="0"/>
              <a:r>
                <a:rPr lang="en-US" sz="1100" b="1">
                  <a:solidFill>
                    <a:srgbClr val="FFFFFF"/>
                  </a:solidFill>
                </a:rPr>
                <a:t>3</a:t>
              </a:r>
              <a:endParaRPr lang="en-US" sz="1100">
                <a:latin typeface="Times" charset="0"/>
              </a:endParaRPr>
            </a:p>
          </p:txBody>
        </p:sp>
        <p:sp>
          <p:nvSpPr>
            <p:cNvPr id="192553" name="Oval 41"/>
            <p:cNvSpPr>
              <a:spLocks noChangeArrowheads="1"/>
            </p:cNvSpPr>
            <p:nvPr/>
          </p:nvSpPr>
          <p:spPr bwMode="auto">
            <a:xfrm>
              <a:off x="1920" y="1440"/>
              <a:ext cx="144" cy="144"/>
            </a:xfrm>
            <a:prstGeom prst="ellipse">
              <a:avLst/>
            </a:prstGeom>
            <a:solidFill>
              <a:srgbClr val="19C22F"/>
            </a:solidFill>
            <a:ln w="9525">
              <a:noFill/>
              <a:round/>
              <a:headEnd/>
              <a:tailEnd/>
            </a:ln>
            <a:effectLst/>
          </p:spPr>
          <p:txBody>
            <a:bodyPr wrap="none" anchor="ctr"/>
            <a:lstStyle/>
            <a:p>
              <a:pPr algn="ctr" eaLnBrk="0" hangingPunct="0"/>
              <a:r>
                <a:rPr lang="en-US" sz="1100" b="1">
                  <a:solidFill>
                    <a:srgbClr val="FFFFFF"/>
                  </a:solidFill>
                </a:rPr>
                <a:t>0</a:t>
              </a:r>
              <a:endParaRPr lang="en-US" sz="1100">
                <a:latin typeface="Times" charset="0"/>
              </a:endParaRPr>
            </a:p>
          </p:txBody>
        </p:sp>
        <p:sp>
          <p:nvSpPr>
            <p:cNvPr id="192554" name="Oval 42"/>
            <p:cNvSpPr>
              <a:spLocks noChangeArrowheads="1"/>
            </p:cNvSpPr>
            <p:nvPr/>
          </p:nvSpPr>
          <p:spPr bwMode="auto">
            <a:xfrm>
              <a:off x="1899" y="2050"/>
              <a:ext cx="144" cy="144"/>
            </a:xfrm>
            <a:prstGeom prst="ellipse">
              <a:avLst/>
            </a:prstGeom>
            <a:solidFill>
              <a:srgbClr val="19C22F"/>
            </a:solidFill>
            <a:ln w="9525">
              <a:noFill/>
              <a:round/>
              <a:headEnd/>
              <a:tailEnd/>
            </a:ln>
            <a:effectLst/>
          </p:spPr>
          <p:txBody>
            <a:bodyPr wrap="none" anchor="ctr"/>
            <a:lstStyle/>
            <a:p>
              <a:pPr algn="ctr" eaLnBrk="0" hangingPunct="0"/>
              <a:r>
                <a:rPr lang="en-US" sz="1100" b="1">
                  <a:solidFill>
                    <a:srgbClr val="FFFFFF"/>
                  </a:solidFill>
                </a:rPr>
                <a:t>4</a:t>
              </a:r>
              <a:endParaRPr lang="en-US" sz="1100">
                <a:latin typeface="Times" charset="0"/>
              </a:endParaRPr>
            </a:p>
          </p:txBody>
        </p:sp>
        <p:sp>
          <p:nvSpPr>
            <p:cNvPr id="192555" name="Oval 43"/>
            <p:cNvSpPr>
              <a:spLocks noChangeArrowheads="1"/>
            </p:cNvSpPr>
            <p:nvPr/>
          </p:nvSpPr>
          <p:spPr bwMode="auto">
            <a:xfrm>
              <a:off x="3936" y="2064"/>
              <a:ext cx="144" cy="144"/>
            </a:xfrm>
            <a:prstGeom prst="ellipse">
              <a:avLst/>
            </a:prstGeom>
            <a:solidFill>
              <a:srgbClr val="19C22F"/>
            </a:solidFill>
            <a:ln w="9525">
              <a:noFill/>
              <a:round/>
              <a:headEnd/>
              <a:tailEnd/>
            </a:ln>
            <a:effectLst/>
          </p:spPr>
          <p:txBody>
            <a:bodyPr wrap="none" anchor="ctr"/>
            <a:lstStyle/>
            <a:p>
              <a:pPr algn="ctr" eaLnBrk="0" hangingPunct="0"/>
              <a:r>
                <a:rPr lang="en-US" sz="1100" b="1">
                  <a:solidFill>
                    <a:srgbClr val="FFFFFF"/>
                  </a:solidFill>
                </a:rPr>
                <a:t>4</a:t>
              </a:r>
              <a:endParaRPr lang="en-US" sz="1100">
                <a:latin typeface="Times" charset="0"/>
              </a:endParaRPr>
            </a:p>
          </p:txBody>
        </p:sp>
        <p:sp>
          <p:nvSpPr>
            <p:cNvPr id="192556" name="Oval 44"/>
            <p:cNvSpPr>
              <a:spLocks noChangeArrowheads="1"/>
            </p:cNvSpPr>
            <p:nvPr/>
          </p:nvSpPr>
          <p:spPr bwMode="auto">
            <a:xfrm>
              <a:off x="1536" y="3052"/>
              <a:ext cx="144" cy="144"/>
            </a:xfrm>
            <a:prstGeom prst="ellipse">
              <a:avLst/>
            </a:prstGeom>
            <a:solidFill>
              <a:srgbClr val="19C22F"/>
            </a:solidFill>
            <a:ln w="9525">
              <a:noFill/>
              <a:round/>
              <a:headEnd/>
              <a:tailEnd/>
            </a:ln>
            <a:effectLst/>
          </p:spPr>
          <p:txBody>
            <a:bodyPr wrap="none" anchor="ctr"/>
            <a:lstStyle/>
            <a:p>
              <a:pPr algn="ctr" eaLnBrk="0" hangingPunct="0"/>
              <a:r>
                <a:rPr lang="en-US" sz="1100" b="1">
                  <a:solidFill>
                    <a:srgbClr val="FFFFFF"/>
                  </a:solidFill>
                </a:rPr>
                <a:t>0</a:t>
              </a:r>
              <a:endParaRPr lang="en-US" sz="1100">
                <a:latin typeface="Times" charset="0"/>
              </a:endParaRPr>
            </a:p>
          </p:txBody>
        </p:sp>
        <p:sp>
          <p:nvSpPr>
            <p:cNvPr id="192557" name="Oval 45"/>
            <p:cNvSpPr>
              <a:spLocks noChangeArrowheads="1"/>
            </p:cNvSpPr>
            <p:nvPr/>
          </p:nvSpPr>
          <p:spPr bwMode="auto">
            <a:xfrm>
              <a:off x="1536" y="3251"/>
              <a:ext cx="144" cy="144"/>
            </a:xfrm>
            <a:prstGeom prst="ellipse">
              <a:avLst/>
            </a:prstGeom>
            <a:solidFill>
              <a:srgbClr val="19C22F"/>
            </a:solidFill>
            <a:ln w="9525">
              <a:noFill/>
              <a:round/>
              <a:headEnd/>
              <a:tailEnd/>
            </a:ln>
            <a:effectLst/>
          </p:spPr>
          <p:txBody>
            <a:bodyPr wrap="none" anchor="ctr"/>
            <a:lstStyle/>
            <a:p>
              <a:pPr algn="ctr" eaLnBrk="0" hangingPunct="0"/>
              <a:r>
                <a:rPr lang="en-US" sz="1100" b="1">
                  <a:solidFill>
                    <a:srgbClr val="FFFFFF"/>
                  </a:solidFill>
                </a:rPr>
                <a:t>1</a:t>
              </a:r>
              <a:endParaRPr lang="en-US" sz="1100">
                <a:latin typeface="Times" charset="0"/>
              </a:endParaRPr>
            </a:p>
          </p:txBody>
        </p:sp>
        <p:sp>
          <p:nvSpPr>
            <p:cNvPr id="192558" name="Oval 46"/>
            <p:cNvSpPr>
              <a:spLocks noChangeArrowheads="1"/>
            </p:cNvSpPr>
            <p:nvPr/>
          </p:nvSpPr>
          <p:spPr bwMode="auto">
            <a:xfrm>
              <a:off x="1536" y="3443"/>
              <a:ext cx="144" cy="144"/>
            </a:xfrm>
            <a:prstGeom prst="ellipse">
              <a:avLst/>
            </a:prstGeom>
            <a:solidFill>
              <a:srgbClr val="19C22F"/>
            </a:solidFill>
            <a:ln w="9525">
              <a:noFill/>
              <a:round/>
              <a:headEnd/>
              <a:tailEnd/>
            </a:ln>
            <a:effectLst/>
          </p:spPr>
          <p:txBody>
            <a:bodyPr wrap="none" anchor="ctr"/>
            <a:lstStyle/>
            <a:p>
              <a:pPr algn="ctr" eaLnBrk="0" hangingPunct="0"/>
              <a:r>
                <a:rPr lang="en-US" sz="1100" b="1">
                  <a:solidFill>
                    <a:srgbClr val="FFFFFF"/>
                  </a:solidFill>
                </a:rPr>
                <a:t>2</a:t>
              </a:r>
              <a:endParaRPr lang="en-US" sz="1100">
                <a:latin typeface="Times" charset="0"/>
              </a:endParaRPr>
            </a:p>
          </p:txBody>
        </p:sp>
        <p:sp>
          <p:nvSpPr>
            <p:cNvPr id="192559" name="Oval 47"/>
            <p:cNvSpPr>
              <a:spLocks noChangeArrowheads="1"/>
            </p:cNvSpPr>
            <p:nvPr/>
          </p:nvSpPr>
          <p:spPr bwMode="auto">
            <a:xfrm>
              <a:off x="1536" y="3628"/>
              <a:ext cx="144" cy="144"/>
            </a:xfrm>
            <a:prstGeom prst="ellipse">
              <a:avLst/>
            </a:prstGeom>
            <a:solidFill>
              <a:srgbClr val="19C22F"/>
            </a:solidFill>
            <a:ln w="9525">
              <a:noFill/>
              <a:round/>
              <a:headEnd/>
              <a:tailEnd/>
            </a:ln>
            <a:effectLst/>
          </p:spPr>
          <p:txBody>
            <a:bodyPr wrap="none" anchor="ctr"/>
            <a:lstStyle/>
            <a:p>
              <a:pPr algn="ctr" eaLnBrk="0" hangingPunct="0"/>
              <a:r>
                <a:rPr lang="en-US" sz="1100" b="1">
                  <a:solidFill>
                    <a:srgbClr val="FFFFFF"/>
                  </a:solidFill>
                </a:rPr>
                <a:t>3</a:t>
              </a:r>
              <a:endParaRPr lang="en-US" sz="1100">
                <a:latin typeface="Times" charset="0"/>
              </a:endParaRPr>
            </a:p>
          </p:txBody>
        </p:sp>
        <p:sp>
          <p:nvSpPr>
            <p:cNvPr id="192560" name="Oval 48"/>
            <p:cNvSpPr>
              <a:spLocks noChangeArrowheads="1"/>
            </p:cNvSpPr>
            <p:nvPr/>
          </p:nvSpPr>
          <p:spPr bwMode="auto">
            <a:xfrm>
              <a:off x="1536" y="3819"/>
              <a:ext cx="144" cy="144"/>
            </a:xfrm>
            <a:prstGeom prst="ellipse">
              <a:avLst/>
            </a:prstGeom>
            <a:solidFill>
              <a:srgbClr val="19C22F"/>
            </a:solidFill>
            <a:ln w="9525">
              <a:noFill/>
              <a:round/>
              <a:headEnd/>
              <a:tailEnd/>
            </a:ln>
            <a:effectLst/>
          </p:spPr>
          <p:txBody>
            <a:bodyPr wrap="none" anchor="ctr"/>
            <a:lstStyle/>
            <a:p>
              <a:pPr algn="ctr" eaLnBrk="0" hangingPunct="0"/>
              <a:r>
                <a:rPr lang="en-US" sz="1100" b="1">
                  <a:solidFill>
                    <a:srgbClr val="FFFFFF"/>
                  </a:solidFill>
                </a:rPr>
                <a:t>4</a:t>
              </a:r>
              <a:endParaRPr lang="en-US" sz="1100">
                <a:latin typeface="Times"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en-US" sz="3600"/>
              <a:t>AP of Contractile Cardiac cells</a:t>
            </a:r>
          </a:p>
        </p:txBody>
      </p:sp>
      <p:sp>
        <p:nvSpPr>
          <p:cNvPr id="366595" name="Rectangle 3"/>
          <p:cNvSpPr>
            <a:spLocks noGrp="1" noChangeArrowheads="1"/>
          </p:cNvSpPr>
          <p:nvPr>
            <p:ph type="body" idx="1"/>
          </p:nvPr>
        </p:nvSpPr>
        <p:spPr>
          <a:xfrm>
            <a:off x="457200" y="914400"/>
            <a:ext cx="4114800" cy="4525963"/>
          </a:xfrm>
        </p:spPr>
        <p:txBody>
          <a:bodyPr/>
          <a:lstStyle/>
          <a:p>
            <a:r>
              <a:rPr lang="en-US" sz="2400"/>
              <a:t>Action potentials of cardiac contractile cells exhibit prolonged positive phase (plateau) accompanied by prolonged period of contraction</a:t>
            </a:r>
          </a:p>
          <a:p>
            <a:pPr lvl="1"/>
            <a:r>
              <a:rPr lang="en-US" sz="2000"/>
              <a:t>Ensures adequate ejection time</a:t>
            </a:r>
          </a:p>
          <a:p>
            <a:pPr lvl="1"/>
            <a:r>
              <a:rPr lang="en-US" sz="2000"/>
              <a:t>Plateau primarily due to activation of slow L-type Ca</a:t>
            </a:r>
            <a:r>
              <a:rPr lang="en-US" sz="2000" baseline="30000"/>
              <a:t>2+</a:t>
            </a:r>
            <a:r>
              <a:rPr lang="en-US" sz="2000"/>
              <a:t> channels</a:t>
            </a:r>
          </a:p>
          <a:p>
            <a:pPr lvl="1"/>
            <a:endParaRPr lang="en-US" sz="2000"/>
          </a:p>
        </p:txBody>
      </p:sp>
      <p:pic>
        <p:nvPicPr>
          <p:cNvPr id="366596" name="Picture 4" descr="be familiar with the specific shape and course of events that occur in the action potential of a contractile cell."/>
          <p:cNvPicPr>
            <a:picLocks noChangeAspect="1" noChangeArrowheads="1"/>
          </p:cNvPicPr>
          <p:nvPr/>
        </p:nvPicPr>
        <p:blipFill>
          <a:blip r:embed="rId2"/>
          <a:srcRect l="20737" r="18356"/>
          <a:stretch>
            <a:fillRect/>
          </a:stretch>
        </p:blipFill>
        <p:spPr bwMode="auto">
          <a:xfrm>
            <a:off x="4724400" y="1371600"/>
            <a:ext cx="4200525" cy="51704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30" name="Rectangle 6"/>
          <p:cNvSpPr>
            <a:spLocks noGrp="1" noChangeArrowheads="1"/>
          </p:cNvSpPr>
          <p:nvPr>
            <p:ph type="title"/>
          </p:nvPr>
        </p:nvSpPr>
        <p:spPr>
          <a:xfrm>
            <a:off x="457200" y="304800"/>
            <a:ext cx="8229600" cy="563563"/>
          </a:xfrm>
        </p:spPr>
        <p:txBody>
          <a:bodyPr/>
          <a:lstStyle/>
          <a:p>
            <a:r>
              <a:rPr lang="en-US" sz="2800" b="0"/>
              <a:t>Why A Longer AP In Cardiac Contractile Fibers?</a:t>
            </a:r>
          </a:p>
        </p:txBody>
      </p:sp>
      <p:sp>
        <p:nvSpPr>
          <p:cNvPr id="231431" name="Rectangle 7"/>
          <p:cNvSpPr>
            <a:spLocks noGrp="1" noChangeArrowheads="1"/>
          </p:cNvSpPr>
          <p:nvPr>
            <p:ph type="body" sz="half" idx="1"/>
          </p:nvPr>
        </p:nvSpPr>
        <p:spPr>
          <a:xfrm>
            <a:off x="457200" y="914400"/>
            <a:ext cx="8001000" cy="1981200"/>
          </a:xfrm>
        </p:spPr>
        <p:txBody>
          <a:bodyPr/>
          <a:lstStyle/>
          <a:p>
            <a:pPr>
              <a:lnSpc>
                <a:spcPct val="90000"/>
              </a:lnSpc>
            </a:pPr>
            <a:r>
              <a:rPr lang="en-US" sz="2000" b="0"/>
              <a:t>We don’t want Summation and tetanus in our myocardium.</a:t>
            </a:r>
          </a:p>
          <a:p>
            <a:pPr>
              <a:lnSpc>
                <a:spcPct val="90000"/>
              </a:lnSpc>
            </a:pPr>
            <a:r>
              <a:rPr lang="en-US" sz="2000" b="0"/>
              <a:t>Because long refractory period occurs in conjunction with prolonged plateau phase, summation and tetanus of cardiac muscle is impossible</a:t>
            </a:r>
          </a:p>
          <a:p>
            <a:pPr>
              <a:lnSpc>
                <a:spcPct val="90000"/>
              </a:lnSpc>
            </a:pPr>
            <a:r>
              <a:rPr lang="en-US" sz="2000" b="0"/>
              <a:t>Ensures alternate periods of contraction and relaxation which are essential for pumping blood</a:t>
            </a:r>
          </a:p>
          <a:p>
            <a:pPr>
              <a:lnSpc>
                <a:spcPct val="90000"/>
              </a:lnSpc>
            </a:pPr>
            <a:endParaRPr lang="en-US" sz="2000" b="0"/>
          </a:p>
          <a:p>
            <a:pPr>
              <a:lnSpc>
                <a:spcPct val="90000"/>
              </a:lnSpc>
            </a:pPr>
            <a:endParaRPr lang="en-US" sz="2000" b="0"/>
          </a:p>
          <a:p>
            <a:pPr lvl="1">
              <a:lnSpc>
                <a:spcPct val="90000"/>
              </a:lnSpc>
            </a:pPr>
            <a:endParaRPr lang="en-US" sz="1800" b="0"/>
          </a:p>
        </p:txBody>
      </p:sp>
      <p:pic>
        <p:nvPicPr>
          <p:cNvPr id="231433" name="Picture 9"/>
          <p:cNvPicPr>
            <a:picLocks noGrp="1" noChangeAspect="1" noChangeArrowheads="1"/>
          </p:cNvPicPr>
          <p:nvPr>
            <p:ph sz="half" idx="2"/>
          </p:nvPr>
        </p:nvPicPr>
        <p:blipFill>
          <a:blip r:embed="rId2"/>
          <a:srcRect t="2240" b="6194"/>
          <a:stretch>
            <a:fillRect/>
          </a:stretch>
        </p:blipFill>
        <p:spPr>
          <a:xfrm>
            <a:off x="1828800" y="2959100"/>
            <a:ext cx="5791200" cy="3898900"/>
          </a:xfrm>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9" name="Rectangle 7"/>
          <p:cNvSpPr>
            <a:spLocks noGrp="1" noChangeArrowheads="1"/>
          </p:cNvSpPr>
          <p:nvPr>
            <p:ph type="title"/>
          </p:nvPr>
        </p:nvSpPr>
        <p:spPr>
          <a:xfrm>
            <a:off x="457200" y="228600"/>
            <a:ext cx="8229600" cy="563563"/>
          </a:xfrm>
        </p:spPr>
        <p:txBody>
          <a:bodyPr/>
          <a:lstStyle/>
          <a:p>
            <a:r>
              <a:rPr lang="en-US" sz="3600"/>
              <a:t>Refractory period</a:t>
            </a:r>
          </a:p>
        </p:txBody>
      </p:sp>
      <p:sp>
        <p:nvSpPr>
          <p:cNvPr id="228356" name="Rectangle 4"/>
          <p:cNvSpPr>
            <a:spLocks noChangeArrowheads="1"/>
          </p:cNvSpPr>
          <p:nvPr/>
        </p:nvSpPr>
        <p:spPr bwMode="auto">
          <a:xfrm>
            <a:off x="-171450" y="-39688"/>
            <a:ext cx="9144000" cy="0"/>
          </a:xfrm>
          <a:prstGeom prst="rect">
            <a:avLst/>
          </a:prstGeom>
          <a:noFill/>
          <a:ln w="9525">
            <a:noFill/>
            <a:miter lim="800000"/>
            <a:headEnd/>
            <a:tailEnd/>
          </a:ln>
          <a:effectLst/>
        </p:spPr>
        <p:txBody>
          <a:bodyPr>
            <a:spAutoFit/>
          </a:bodyPr>
          <a:lstStyle/>
          <a:p>
            <a:endParaRPr lang="ru-RU"/>
          </a:p>
        </p:txBody>
      </p:sp>
      <p:pic>
        <p:nvPicPr>
          <p:cNvPr id="228357" name="Picture 5" descr="in the skeletal muscle, the short refractory period allows for summation and tetany in the muscle."/>
          <p:cNvPicPr>
            <a:picLocks noChangeAspect="1" noChangeArrowheads="1"/>
          </p:cNvPicPr>
          <p:nvPr/>
        </p:nvPicPr>
        <p:blipFill>
          <a:blip r:embed="rId2"/>
          <a:srcRect t="20529" b="27689"/>
          <a:stretch>
            <a:fillRect/>
          </a:stretch>
        </p:blipFill>
        <p:spPr bwMode="auto">
          <a:xfrm>
            <a:off x="685800" y="838200"/>
            <a:ext cx="7543800" cy="2808288"/>
          </a:xfrm>
          <a:prstGeom prst="rect">
            <a:avLst/>
          </a:prstGeom>
          <a:noFill/>
        </p:spPr>
      </p:pic>
      <p:pic>
        <p:nvPicPr>
          <p:cNvPr id="228361" name="Picture 9" descr="in the cardiac contractile cell, the longe refractory period prevents summation and tetany, which is good because we always want our ventricles to relax and fill with blood for the next cardiac cycle."/>
          <p:cNvPicPr>
            <a:picLocks noChangeAspect="1" noChangeArrowheads="1"/>
          </p:cNvPicPr>
          <p:nvPr/>
        </p:nvPicPr>
        <p:blipFill>
          <a:blip r:embed="rId3"/>
          <a:srcRect t="19649" b="23663"/>
          <a:stretch>
            <a:fillRect/>
          </a:stretch>
        </p:blipFill>
        <p:spPr bwMode="auto">
          <a:xfrm>
            <a:off x="685800" y="3683000"/>
            <a:ext cx="7543800" cy="3206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2" name="Rectangle 6"/>
          <p:cNvSpPr>
            <a:spLocks noGrp="1" noChangeArrowheads="1"/>
          </p:cNvSpPr>
          <p:nvPr>
            <p:ph type="title"/>
          </p:nvPr>
        </p:nvSpPr>
        <p:spPr/>
        <p:txBody>
          <a:bodyPr/>
          <a:lstStyle/>
          <a:p>
            <a:r>
              <a:rPr lang="en-US" sz="2800"/>
              <a:t>Membrane Potentials in SA Node and Ventricle</a:t>
            </a:r>
          </a:p>
        </p:txBody>
      </p:sp>
      <p:pic>
        <p:nvPicPr>
          <p:cNvPr id="193539" name="Picture 3" descr="20_14"/>
          <p:cNvPicPr>
            <a:picLocks noChangeAspect="1" noChangeArrowheads="1"/>
          </p:cNvPicPr>
          <p:nvPr/>
        </p:nvPicPr>
        <p:blipFill>
          <a:blip r:embed="rId2"/>
          <a:srcRect l="43564" t="3018" b="6415"/>
          <a:stretch>
            <a:fillRect/>
          </a:stretch>
        </p:blipFill>
        <p:spPr bwMode="auto">
          <a:xfrm>
            <a:off x="4729163" y="1219200"/>
            <a:ext cx="4414837" cy="4724400"/>
          </a:xfrm>
          <a:prstGeom prst="rect">
            <a:avLst/>
          </a:prstGeom>
          <a:noFill/>
        </p:spPr>
      </p:pic>
      <p:grpSp>
        <p:nvGrpSpPr>
          <p:cNvPr id="193585" name="Group 49"/>
          <p:cNvGrpSpPr>
            <a:grpSpLocks/>
          </p:cNvGrpSpPr>
          <p:nvPr/>
        </p:nvGrpSpPr>
        <p:grpSpPr bwMode="auto">
          <a:xfrm>
            <a:off x="0" y="1219200"/>
            <a:ext cx="4724400" cy="4724400"/>
            <a:chOff x="3321" y="576"/>
            <a:chExt cx="1757" cy="1377"/>
          </a:xfrm>
        </p:grpSpPr>
        <p:grpSp>
          <p:nvGrpSpPr>
            <p:cNvPr id="193586" name="Group 50"/>
            <p:cNvGrpSpPr>
              <a:grpSpLocks/>
            </p:cNvGrpSpPr>
            <p:nvPr/>
          </p:nvGrpSpPr>
          <p:grpSpPr bwMode="auto">
            <a:xfrm>
              <a:off x="3321" y="576"/>
              <a:ext cx="1757" cy="1377"/>
              <a:chOff x="432" y="1008"/>
              <a:chExt cx="1584" cy="1994"/>
            </a:xfrm>
          </p:grpSpPr>
          <p:pic>
            <p:nvPicPr>
              <p:cNvPr id="193587" name="Picture1" descr="0907"/>
              <p:cNvPicPr>
                <a:picLocks noChangeAspect="1" noChangeArrowheads="1"/>
              </p:cNvPicPr>
              <p:nvPr/>
            </p:nvPicPr>
            <p:blipFill>
              <a:blip r:embed="rId3"/>
              <a:srcRect r="37737"/>
              <a:stretch>
                <a:fillRect/>
              </a:stretch>
            </p:blipFill>
            <p:spPr bwMode="auto">
              <a:xfrm>
                <a:off x="432" y="1008"/>
                <a:ext cx="1584" cy="1994"/>
              </a:xfrm>
              <a:prstGeom prst="rect">
                <a:avLst/>
              </a:prstGeom>
              <a:noFill/>
              <a:ln w="9525">
                <a:noFill/>
                <a:miter lim="800000"/>
                <a:headEnd/>
                <a:tailEnd/>
              </a:ln>
              <a:effectLst/>
            </p:spPr>
          </p:pic>
          <p:pic>
            <p:nvPicPr>
              <p:cNvPr id="193588" name="Picture1" descr="0907"/>
              <p:cNvPicPr>
                <a:picLocks noChangeAspect="1" noChangeArrowheads="1"/>
              </p:cNvPicPr>
              <p:nvPr/>
            </p:nvPicPr>
            <p:blipFill>
              <a:blip r:embed="rId3"/>
              <a:srcRect l="50945" b="10732"/>
              <a:stretch>
                <a:fillRect/>
              </a:stretch>
            </p:blipFill>
            <p:spPr bwMode="auto">
              <a:xfrm>
                <a:off x="768" y="1008"/>
                <a:ext cx="1248" cy="1780"/>
              </a:xfrm>
              <a:prstGeom prst="rect">
                <a:avLst/>
              </a:prstGeom>
              <a:noFill/>
              <a:ln w="9525">
                <a:noFill/>
                <a:miter lim="800000"/>
                <a:headEnd/>
                <a:tailEnd/>
              </a:ln>
              <a:effectLst/>
            </p:spPr>
          </p:pic>
        </p:grpSp>
        <p:pic>
          <p:nvPicPr>
            <p:cNvPr id="193589" name="Picture1" descr="0907"/>
            <p:cNvPicPr>
              <a:picLocks noChangeAspect="1" noChangeArrowheads="1"/>
            </p:cNvPicPr>
            <p:nvPr/>
          </p:nvPicPr>
          <p:blipFill>
            <a:blip r:embed="rId3"/>
            <a:srcRect t="90565"/>
            <a:stretch>
              <a:fillRect/>
            </a:stretch>
          </p:blipFill>
          <p:spPr bwMode="auto">
            <a:xfrm>
              <a:off x="3360" y="1824"/>
              <a:ext cx="1710" cy="126"/>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pPr>
              <a:tabLst>
                <a:tab pos="4686300" algn="l"/>
              </a:tabLst>
            </a:pPr>
            <a:r>
              <a:rPr lang="en-US"/>
              <a:t>Action Potentials</a:t>
            </a:r>
          </a:p>
        </p:txBody>
      </p:sp>
      <p:pic>
        <p:nvPicPr>
          <p:cNvPr id="375811" name="Picture 3"/>
          <p:cNvPicPr>
            <a:picLocks noChangeAspect="1" noChangeArrowheads="1"/>
          </p:cNvPicPr>
          <p:nvPr/>
        </p:nvPicPr>
        <p:blipFill>
          <a:blip r:embed="rId3"/>
          <a:srcRect t="2141" b="6335"/>
          <a:stretch>
            <a:fillRect/>
          </a:stretch>
        </p:blipFill>
        <p:spPr bwMode="auto">
          <a:xfrm>
            <a:off x="303213" y="1295400"/>
            <a:ext cx="8535987" cy="49530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4"/>
          <p:cNvSpPr>
            <a:spLocks noGrp="1" noChangeArrowheads="1"/>
          </p:cNvSpPr>
          <p:nvPr>
            <p:ph type="title"/>
          </p:nvPr>
        </p:nvSpPr>
        <p:spPr/>
        <p:txBody>
          <a:bodyPr/>
          <a:lstStyle/>
          <a:p>
            <a:r>
              <a:rPr lang="en-US" sz="4000"/>
              <a:t>Circulatory System</a:t>
            </a:r>
          </a:p>
        </p:txBody>
      </p:sp>
      <p:sp>
        <p:nvSpPr>
          <p:cNvPr id="327685" name="Rectangle 5"/>
          <p:cNvSpPr>
            <a:spLocks noGrp="1" noChangeArrowheads="1"/>
          </p:cNvSpPr>
          <p:nvPr>
            <p:ph type="body" idx="1"/>
          </p:nvPr>
        </p:nvSpPr>
        <p:spPr/>
        <p:txBody>
          <a:bodyPr/>
          <a:lstStyle/>
          <a:p>
            <a:r>
              <a:rPr lang="en-US"/>
              <a:t>Three basic components</a:t>
            </a:r>
          </a:p>
          <a:p>
            <a:pPr lvl="1"/>
            <a:r>
              <a:rPr lang="en-US"/>
              <a:t>Heart</a:t>
            </a:r>
          </a:p>
          <a:p>
            <a:pPr lvl="2"/>
            <a:r>
              <a:rPr lang="en-US"/>
              <a:t>Serves as pump that establishes the pressure gradient needed for blood to flow to tissues</a:t>
            </a:r>
          </a:p>
          <a:p>
            <a:pPr lvl="1"/>
            <a:r>
              <a:rPr lang="en-US"/>
              <a:t>Blood vessels</a:t>
            </a:r>
          </a:p>
          <a:p>
            <a:pPr lvl="2"/>
            <a:r>
              <a:rPr lang="en-US"/>
              <a:t>Passageways through which blood is distributed from heart to all parts of body and back to heart</a:t>
            </a:r>
          </a:p>
          <a:p>
            <a:pPr lvl="1"/>
            <a:r>
              <a:rPr lang="en-US"/>
              <a:t>Blood </a:t>
            </a:r>
          </a:p>
          <a:p>
            <a:pPr lvl="2"/>
            <a:r>
              <a:rPr lang="en-US"/>
              <a:t>Transport medium within which materials being transported are dissolved or suspended</a:t>
            </a:r>
          </a:p>
          <a:p>
            <a:pPr lvl="1"/>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381000" y="0"/>
            <a:ext cx="7696200" cy="1295400"/>
          </a:xfrm>
        </p:spPr>
        <p:txBody>
          <a:bodyPr/>
          <a:lstStyle/>
          <a:p>
            <a:r>
              <a:rPr lang="en-US" sz="2600"/>
              <a:t>Excitation-Contraction Coupling in Cardiac Contractile Cells</a:t>
            </a:r>
          </a:p>
        </p:txBody>
      </p:sp>
      <p:pic>
        <p:nvPicPr>
          <p:cNvPr id="368643" name="Picture 3" descr="0911"/>
          <p:cNvPicPr>
            <a:picLocks noChangeAspect="1" noChangeArrowheads="1"/>
          </p:cNvPicPr>
          <p:nvPr/>
        </p:nvPicPr>
        <p:blipFill>
          <a:blip r:embed="rId2"/>
          <a:srcRect/>
          <a:stretch>
            <a:fillRect/>
          </a:stretch>
        </p:blipFill>
        <p:spPr bwMode="auto">
          <a:xfrm>
            <a:off x="6835775" y="1143000"/>
            <a:ext cx="2308225" cy="5562600"/>
          </a:xfrm>
          <a:prstGeom prst="rect">
            <a:avLst/>
          </a:prstGeom>
          <a:noFill/>
        </p:spPr>
      </p:pic>
      <p:sp>
        <p:nvSpPr>
          <p:cNvPr id="368644" name="Rectangle 4"/>
          <p:cNvSpPr>
            <a:spLocks noGrp="1" noChangeArrowheads="1"/>
          </p:cNvSpPr>
          <p:nvPr>
            <p:ph type="body" idx="1"/>
          </p:nvPr>
        </p:nvSpPr>
        <p:spPr>
          <a:xfrm>
            <a:off x="457200" y="1143000"/>
            <a:ext cx="6096000" cy="1676400"/>
          </a:xfrm>
        </p:spPr>
        <p:txBody>
          <a:bodyPr/>
          <a:lstStyle/>
          <a:p>
            <a:r>
              <a:rPr lang="en-US" sz="2000"/>
              <a:t>Ca</a:t>
            </a:r>
            <a:r>
              <a:rPr lang="en-US" sz="2000" baseline="30000"/>
              <a:t>2+</a:t>
            </a:r>
            <a:r>
              <a:rPr lang="en-US" sz="2000"/>
              <a:t> entry through L-type channels in T tubules triggers larger release of Ca</a:t>
            </a:r>
            <a:r>
              <a:rPr lang="en-US" sz="2000" baseline="30000"/>
              <a:t>2+</a:t>
            </a:r>
            <a:r>
              <a:rPr lang="en-US" sz="2000"/>
              <a:t> from sarcoplasmic reticulum</a:t>
            </a:r>
          </a:p>
          <a:p>
            <a:pPr lvl="1"/>
            <a:r>
              <a:rPr lang="en-US" sz="1800"/>
              <a:t>Ca</a:t>
            </a:r>
            <a:r>
              <a:rPr lang="en-US" sz="1800" baseline="30000"/>
              <a:t>2+</a:t>
            </a:r>
            <a:r>
              <a:rPr lang="en-US" sz="1800"/>
              <a:t> induced Ca</a:t>
            </a:r>
            <a:r>
              <a:rPr lang="en-US" sz="1800" baseline="30000"/>
              <a:t>2+</a:t>
            </a:r>
            <a:r>
              <a:rPr lang="en-US" sz="1800"/>
              <a:t> release leads to cross-bridge cycling and contraction</a:t>
            </a:r>
          </a:p>
          <a:p>
            <a:endParaRPr lang="en-US" sz="2000"/>
          </a:p>
        </p:txBody>
      </p:sp>
      <p:pic>
        <p:nvPicPr>
          <p:cNvPr id="368645" name="Picture 5" descr="memorize the steps of a contractile cell's contraction in figure 14-11"/>
          <p:cNvPicPr>
            <a:picLocks noChangeAspect="1" noChangeArrowheads="1"/>
          </p:cNvPicPr>
          <p:nvPr/>
        </p:nvPicPr>
        <p:blipFill>
          <a:blip r:embed="rId3"/>
          <a:srcRect t="6250" b="9456"/>
          <a:stretch>
            <a:fillRect/>
          </a:stretch>
        </p:blipFill>
        <p:spPr bwMode="auto">
          <a:xfrm>
            <a:off x="381000" y="2862263"/>
            <a:ext cx="6324600" cy="3995737"/>
          </a:xfrm>
          <a:prstGeom prst="rect">
            <a:avLst/>
          </a:prstGeom>
          <a:noFill/>
        </p:spPr>
      </p:pic>
      <p:sp>
        <p:nvSpPr>
          <p:cNvPr id="368646" name="Line 6"/>
          <p:cNvSpPr>
            <a:spLocks noChangeShapeType="1"/>
          </p:cNvSpPr>
          <p:nvPr/>
        </p:nvSpPr>
        <p:spPr bwMode="auto">
          <a:xfrm>
            <a:off x="2514600" y="2971800"/>
            <a:ext cx="0" cy="3886200"/>
          </a:xfrm>
          <a:prstGeom prst="line">
            <a:avLst/>
          </a:prstGeom>
          <a:noFill/>
          <a:ln w="19050">
            <a:solidFill>
              <a:srgbClr val="FF3300"/>
            </a:solidFill>
            <a:prstDash val="dash"/>
            <a:round/>
            <a:headEnd/>
            <a:tailEnd/>
          </a:ln>
          <a:effectLst/>
        </p:spPr>
        <p:txBody>
          <a:bodyPr/>
          <a:lstStyle/>
          <a:p>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5" name="Picture 7"/>
          <p:cNvPicPr>
            <a:picLocks noChangeAspect="1" noChangeArrowheads="1"/>
          </p:cNvPicPr>
          <p:nvPr/>
        </p:nvPicPr>
        <p:blipFill>
          <a:blip r:embed="rId2"/>
          <a:srcRect t="13243" b="13953"/>
          <a:stretch>
            <a:fillRect/>
          </a:stretch>
        </p:blipFill>
        <p:spPr bwMode="auto">
          <a:xfrm>
            <a:off x="4800600" y="990600"/>
            <a:ext cx="4343400" cy="2370138"/>
          </a:xfrm>
          <a:prstGeom prst="rect">
            <a:avLst/>
          </a:prstGeom>
          <a:noFill/>
        </p:spPr>
      </p:pic>
      <p:sp>
        <p:nvSpPr>
          <p:cNvPr id="191493" name="Rectangle 5"/>
          <p:cNvSpPr>
            <a:spLocks noGrp="1" noChangeArrowheads="1"/>
          </p:cNvSpPr>
          <p:nvPr>
            <p:ph type="title"/>
          </p:nvPr>
        </p:nvSpPr>
        <p:spPr/>
        <p:txBody>
          <a:bodyPr/>
          <a:lstStyle/>
          <a:p>
            <a:r>
              <a:rPr lang="en-US" sz="2800"/>
              <a:t>Electrical Signal Flow - Conduction Pathway</a:t>
            </a:r>
          </a:p>
        </p:txBody>
      </p:sp>
      <p:pic>
        <p:nvPicPr>
          <p:cNvPr id="191491" name="Picture 3" descr="20_13"/>
          <p:cNvPicPr>
            <a:picLocks noChangeAspect="1" noChangeArrowheads="1"/>
          </p:cNvPicPr>
          <p:nvPr/>
        </p:nvPicPr>
        <p:blipFill>
          <a:blip r:embed="rId3"/>
          <a:srcRect t="5315"/>
          <a:stretch>
            <a:fillRect/>
          </a:stretch>
        </p:blipFill>
        <p:spPr bwMode="auto">
          <a:xfrm>
            <a:off x="4876800" y="3581400"/>
            <a:ext cx="4267200" cy="3028950"/>
          </a:xfrm>
          <a:prstGeom prst="rect">
            <a:avLst/>
          </a:prstGeom>
          <a:noFill/>
        </p:spPr>
      </p:pic>
      <p:sp>
        <p:nvSpPr>
          <p:cNvPr id="191496" name="Rectangle 8"/>
          <p:cNvSpPr>
            <a:spLocks noGrp="1" noChangeArrowheads="1"/>
          </p:cNvSpPr>
          <p:nvPr>
            <p:ph type="body" idx="1"/>
          </p:nvPr>
        </p:nvSpPr>
        <p:spPr>
          <a:xfrm>
            <a:off x="457200" y="1066800"/>
            <a:ext cx="4191000" cy="5440363"/>
          </a:xfrm>
        </p:spPr>
        <p:txBody>
          <a:bodyPr/>
          <a:lstStyle/>
          <a:p>
            <a:pPr>
              <a:lnSpc>
                <a:spcPct val="80000"/>
              </a:lnSpc>
            </a:pPr>
            <a:r>
              <a:rPr lang="en-US" sz="1800" b="0"/>
              <a:t>Cardiac impulse originates at SA node</a:t>
            </a:r>
          </a:p>
          <a:p>
            <a:pPr>
              <a:lnSpc>
                <a:spcPct val="80000"/>
              </a:lnSpc>
            </a:pPr>
            <a:r>
              <a:rPr lang="en-US" sz="1800" b="0"/>
              <a:t>Action potential spreads throughout right and left atria</a:t>
            </a:r>
          </a:p>
          <a:p>
            <a:pPr>
              <a:lnSpc>
                <a:spcPct val="80000"/>
              </a:lnSpc>
            </a:pPr>
            <a:r>
              <a:rPr lang="en-US" sz="1800" b="0"/>
              <a:t>Impulse passes from atria into ventricles through AV node (only point of electrical contact between chambers)</a:t>
            </a:r>
          </a:p>
          <a:p>
            <a:pPr>
              <a:lnSpc>
                <a:spcPct val="80000"/>
              </a:lnSpc>
            </a:pPr>
            <a:r>
              <a:rPr lang="en-US" sz="1800" b="0"/>
              <a:t>Action potential briefly delayed at AV node (ensures atrial contraction precedes ventricular contraction to allow complete ventricular filling)</a:t>
            </a:r>
          </a:p>
          <a:p>
            <a:pPr>
              <a:lnSpc>
                <a:spcPct val="80000"/>
              </a:lnSpc>
            </a:pPr>
            <a:r>
              <a:rPr lang="en-US" sz="1800" b="0"/>
              <a:t>Impulse travels rapidly down interventricular septum by means of bundle of His</a:t>
            </a:r>
          </a:p>
          <a:p>
            <a:pPr>
              <a:lnSpc>
                <a:spcPct val="80000"/>
              </a:lnSpc>
            </a:pPr>
            <a:r>
              <a:rPr lang="en-US" sz="1800" b="0"/>
              <a:t>Impulse rapidly disperses throughout myocardium by means of Purkinje fibers</a:t>
            </a:r>
          </a:p>
          <a:p>
            <a:pPr>
              <a:lnSpc>
                <a:spcPct val="80000"/>
              </a:lnSpc>
            </a:pPr>
            <a:r>
              <a:rPr lang="en-US" sz="1800" b="0"/>
              <a:t>Rest of ventricular cells activated by cell-to-cell spread of impulse through gap junctions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p:txBody>
          <a:bodyPr/>
          <a:lstStyle/>
          <a:p>
            <a:r>
              <a:rPr lang="en-US" sz="3800"/>
              <a:t>The Cardiac Cycle</a:t>
            </a:r>
          </a:p>
        </p:txBody>
      </p:sp>
      <p:sp>
        <p:nvSpPr>
          <p:cNvPr id="787459" name="Rectangle 3"/>
          <p:cNvSpPr>
            <a:spLocks noGrp="1" noChangeArrowheads="1"/>
          </p:cNvSpPr>
          <p:nvPr>
            <p:ph type="body" idx="1"/>
          </p:nvPr>
        </p:nvSpPr>
        <p:spPr>
          <a:xfrm>
            <a:off x="457200" y="1371600"/>
            <a:ext cx="8229600" cy="4759325"/>
          </a:xfrm>
        </p:spPr>
        <p:txBody>
          <a:bodyPr/>
          <a:lstStyle/>
          <a:p>
            <a:pPr>
              <a:lnSpc>
                <a:spcPct val="90000"/>
              </a:lnSpc>
            </a:pPr>
            <a:r>
              <a:rPr lang="en-US" sz="2600"/>
              <a:t>Includes all events associated with the flow of blood through the heart during a single, complete heartbeat  </a:t>
            </a:r>
          </a:p>
          <a:p>
            <a:pPr>
              <a:lnSpc>
                <a:spcPct val="90000"/>
              </a:lnSpc>
            </a:pPr>
            <a:r>
              <a:rPr lang="en-US" sz="2600"/>
              <a:t>During the cardiac cycle, pressure changes occur as the atria and ventricles alternately contract and relax  </a:t>
            </a:r>
          </a:p>
          <a:p>
            <a:pPr lvl="1">
              <a:lnSpc>
                <a:spcPct val="90000"/>
              </a:lnSpc>
            </a:pPr>
            <a:r>
              <a:rPr lang="en-US" sz="2200"/>
              <a:t>When a chamber of the heart contracts, there is an increase in blood pressure inside the chamber</a:t>
            </a:r>
          </a:p>
          <a:p>
            <a:pPr lvl="1">
              <a:lnSpc>
                <a:spcPct val="90000"/>
              </a:lnSpc>
            </a:pPr>
            <a:r>
              <a:rPr lang="en-US" sz="2200"/>
              <a:t>When a chamber of the heart relaxes, there is a decrease in blood pressure inside the chamber</a:t>
            </a:r>
          </a:p>
          <a:p>
            <a:pPr>
              <a:lnSpc>
                <a:spcPct val="90000"/>
              </a:lnSpc>
            </a:pPr>
            <a:r>
              <a:rPr lang="en-US" sz="2600"/>
              <a:t>Blood always flows from regions of high pressure to low pressure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7" name="Rectangle 3"/>
          <p:cNvSpPr>
            <a:spLocks noGrp="1" noChangeArrowheads="1"/>
          </p:cNvSpPr>
          <p:nvPr>
            <p:ph type="body" idx="1"/>
          </p:nvPr>
        </p:nvSpPr>
        <p:spPr>
          <a:xfrm>
            <a:off x="457200" y="1600200"/>
            <a:ext cx="8229600" cy="4343400"/>
          </a:xfrm>
        </p:spPr>
        <p:txBody>
          <a:bodyPr/>
          <a:lstStyle/>
          <a:p>
            <a:r>
              <a:rPr lang="en-US" sz="2900"/>
              <a:t>Mechanical events of the cardiac cycle are associated with changes in pressure and blood volume in the heart </a:t>
            </a:r>
          </a:p>
          <a:p>
            <a:r>
              <a:rPr lang="en-US" sz="2800"/>
              <a:t>The pressure differences cause opening and closing of heart valves that allow one-way blood flow through heart</a:t>
            </a:r>
            <a:endParaRPr lang="en-US" sz="3200"/>
          </a:p>
          <a:p>
            <a:r>
              <a:rPr lang="en-US" sz="2900"/>
              <a:t>Changes in pressure and blood volume correspond with electrical events on the EKG </a:t>
            </a:r>
          </a:p>
        </p:txBody>
      </p:sp>
      <p:sp>
        <p:nvSpPr>
          <p:cNvPr id="794628" name="Rectangle 4"/>
          <p:cNvSpPr>
            <a:spLocks noGrp="1" noChangeArrowheads="1"/>
          </p:cNvSpPr>
          <p:nvPr>
            <p:ph type="title"/>
          </p:nvPr>
        </p:nvSpPr>
        <p:spPr/>
        <p:txBody>
          <a:bodyPr/>
          <a:lstStyle/>
          <a:p>
            <a:r>
              <a:rPr lang="en-US"/>
              <a:t>The Cardiac Cycle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Grp="1" noChangeArrowheads="1"/>
          </p:cNvSpPr>
          <p:nvPr>
            <p:ph type="title"/>
          </p:nvPr>
        </p:nvSpPr>
        <p:spPr/>
        <p:txBody>
          <a:bodyPr/>
          <a:lstStyle/>
          <a:p>
            <a:r>
              <a:rPr lang="en-US" sz="4000" dirty="0"/>
              <a:t>The Cardiac Cycle – 5 Aspects</a:t>
            </a:r>
          </a:p>
        </p:txBody>
      </p:sp>
      <p:sp>
        <p:nvSpPr>
          <p:cNvPr id="1042435" name="Rectangle 3"/>
          <p:cNvSpPr>
            <a:spLocks noGrp="1" noChangeArrowheads="1"/>
          </p:cNvSpPr>
          <p:nvPr>
            <p:ph type="body" idx="1"/>
          </p:nvPr>
        </p:nvSpPr>
        <p:spPr>
          <a:xfrm>
            <a:off x="457200" y="1371600"/>
            <a:ext cx="8229600" cy="4525963"/>
          </a:xfrm>
        </p:spPr>
        <p:txBody>
          <a:bodyPr/>
          <a:lstStyle/>
          <a:p>
            <a:pPr>
              <a:lnSpc>
                <a:spcPct val="90000"/>
              </a:lnSpc>
            </a:pPr>
            <a:r>
              <a:rPr lang="en-US" b="1" dirty="0"/>
              <a:t>Pump Cycle</a:t>
            </a:r>
          </a:p>
          <a:p>
            <a:pPr lvl="1">
              <a:lnSpc>
                <a:spcPct val="90000"/>
              </a:lnSpc>
            </a:pPr>
            <a:r>
              <a:rPr lang="en-US" dirty="0"/>
              <a:t>Phases of the pumping action of the heart</a:t>
            </a:r>
          </a:p>
          <a:p>
            <a:pPr>
              <a:lnSpc>
                <a:spcPct val="90000"/>
              </a:lnSpc>
            </a:pPr>
            <a:r>
              <a:rPr lang="en-US" b="1" dirty="0"/>
              <a:t>Periods of valve opening and closure</a:t>
            </a:r>
          </a:p>
          <a:p>
            <a:pPr>
              <a:lnSpc>
                <a:spcPct val="90000"/>
              </a:lnSpc>
            </a:pPr>
            <a:r>
              <a:rPr lang="en-US" b="1" dirty="0"/>
              <a:t>Changes in pressure within the atria and ventricles</a:t>
            </a:r>
          </a:p>
          <a:p>
            <a:pPr>
              <a:lnSpc>
                <a:spcPct val="90000"/>
              </a:lnSpc>
            </a:pPr>
            <a:r>
              <a:rPr lang="en-US" b="1" dirty="0"/>
              <a:t>Changes in ventricular volume</a:t>
            </a:r>
          </a:p>
          <a:p>
            <a:pPr lvl="1">
              <a:lnSpc>
                <a:spcPct val="90000"/>
              </a:lnSpc>
            </a:pPr>
            <a:r>
              <a:rPr lang="en-US" dirty="0"/>
              <a:t>Reflect the amount of blood entering and leaving the ventricle during each heartbeat</a:t>
            </a:r>
          </a:p>
          <a:p>
            <a:pPr>
              <a:lnSpc>
                <a:spcPct val="90000"/>
              </a:lnSpc>
            </a:pPr>
            <a:r>
              <a:rPr lang="en-US" b="1" dirty="0"/>
              <a:t>Heart sounds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title"/>
          </p:nvPr>
        </p:nvSpPr>
        <p:spPr/>
        <p:txBody>
          <a:bodyPr/>
          <a:lstStyle/>
          <a:p>
            <a:r>
              <a:rPr lang="en-US"/>
              <a:t>The Pump Cycle</a:t>
            </a:r>
          </a:p>
        </p:txBody>
      </p:sp>
      <p:sp>
        <p:nvSpPr>
          <p:cNvPr id="1043459" name="Rectangle 3"/>
          <p:cNvSpPr>
            <a:spLocks noGrp="1" noChangeArrowheads="1"/>
          </p:cNvSpPr>
          <p:nvPr>
            <p:ph type="body" idx="1"/>
          </p:nvPr>
        </p:nvSpPr>
        <p:spPr>
          <a:xfrm>
            <a:off x="533400" y="1600200"/>
            <a:ext cx="8229600" cy="4525963"/>
          </a:xfrm>
        </p:spPr>
        <p:txBody>
          <a:bodyPr/>
          <a:lstStyle/>
          <a:p>
            <a:r>
              <a:rPr lang="en-US" sz="2900" dirty="0"/>
              <a:t>One complete cardiac cycle includes both contraction and relaxation of the atria and ventricles</a:t>
            </a:r>
          </a:p>
          <a:p>
            <a:r>
              <a:rPr lang="en-US" sz="2900" dirty="0"/>
              <a:t>Two main stages:</a:t>
            </a:r>
          </a:p>
          <a:p>
            <a:r>
              <a:rPr lang="en-US" sz="2900" i="1" dirty="0"/>
              <a:t>Systole </a:t>
            </a:r>
          </a:p>
          <a:p>
            <a:pPr lvl="3"/>
            <a:r>
              <a:rPr lang="en-US" dirty="0"/>
              <a:t>Contraction of a heart chamber forcing blood out </a:t>
            </a:r>
          </a:p>
          <a:p>
            <a:r>
              <a:rPr lang="en-US" sz="2900" i="1" dirty="0"/>
              <a:t>Diastole</a:t>
            </a:r>
          </a:p>
          <a:p>
            <a:pPr lvl="3"/>
            <a:r>
              <a:rPr lang="en-US" dirty="0"/>
              <a:t>Relaxation of a heart chamber allowing blood filling</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p:txBody>
          <a:bodyPr/>
          <a:lstStyle/>
          <a:p>
            <a:r>
              <a:rPr lang="en-US" sz="3800" b="1"/>
              <a:t>Phases of the Pump Cycle:</a:t>
            </a:r>
            <a:r>
              <a:rPr lang="en-US" sz="3800"/>
              <a:t> </a:t>
            </a:r>
            <a:br>
              <a:rPr lang="en-US" sz="3800"/>
            </a:br>
            <a:r>
              <a:rPr lang="en-US" sz="3700"/>
              <a:t>Phase 1: </a:t>
            </a:r>
            <a:r>
              <a:rPr lang="en-US" sz="3700" i="1"/>
              <a:t>Mid-to-late Diastole</a:t>
            </a:r>
          </a:p>
        </p:txBody>
      </p:sp>
      <p:sp>
        <p:nvSpPr>
          <p:cNvPr id="1047555" name="Rectangle 3"/>
          <p:cNvSpPr>
            <a:spLocks noGrp="1" noChangeArrowheads="1"/>
          </p:cNvSpPr>
          <p:nvPr>
            <p:ph type="body" sz="half" idx="1"/>
          </p:nvPr>
        </p:nvSpPr>
        <p:spPr>
          <a:xfrm>
            <a:off x="457200" y="1600200"/>
            <a:ext cx="8305800" cy="4530725"/>
          </a:xfrm>
        </p:spPr>
        <p:txBody>
          <a:bodyPr/>
          <a:lstStyle/>
          <a:p>
            <a:r>
              <a:rPr lang="en-US" sz="2600"/>
              <a:t>Two components</a:t>
            </a:r>
          </a:p>
          <a:p>
            <a:pPr lvl="1"/>
            <a:r>
              <a:rPr lang="en-US" sz="2200"/>
              <a:t>Ventricular Filling</a:t>
            </a:r>
          </a:p>
          <a:p>
            <a:pPr lvl="1"/>
            <a:r>
              <a:rPr lang="en-US" sz="2200"/>
              <a:t>Atrial Contraction</a:t>
            </a:r>
          </a:p>
        </p:txBody>
      </p:sp>
      <p:pic>
        <p:nvPicPr>
          <p:cNvPr id="1047556" name="Picture 4" descr="gr1lf1215a_a"/>
          <p:cNvPicPr>
            <a:picLocks noGrp="1" noChangeAspect="1" noChangeArrowheads="1"/>
          </p:cNvPicPr>
          <p:nvPr>
            <p:ph sz="half" idx="2"/>
          </p:nvPr>
        </p:nvPicPr>
        <p:blipFill>
          <a:blip r:embed="rId2"/>
          <a:srcRect/>
          <a:stretch>
            <a:fillRect/>
          </a:stretch>
        </p:blipFill>
        <p:spPr>
          <a:xfrm>
            <a:off x="2362200" y="3200400"/>
            <a:ext cx="5054600" cy="2744788"/>
          </a:xfrm>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a:xfrm>
            <a:off x="533400" y="914400"/>
            <a:ext cx="8229600" cy="563562"/>
          </a:xfrm>
        </p:spPr>
        <p:txBody>
          <a:bodyPr/>
          <a:lstStyle/>
          <a:p>
            <a:r>
              <a:rPr lang="en-US" sz="3800" b="1" dirty="0"/>
              <a:t>Phases of the Pump Cycle:</a:t>
            </a:r>
            <a:r>
              <a:rPr lang="en-US" sz="3800" dirty="0"/>
              <a:t> </a:t>
            </a:r>
            <a:br>
              <a:rPr lang="en-US" sz="3800" dirty="0"/>
            </a:br>
            <a:r>
              <a:rPr lang="en-US" sz="3700" dirty="0"/>
              <a:t>Phase 1: </a:t>
            </a:r>
            <a:r>
              <a:rPr lang="en-US" sz="3700" i="1" dirty="0"/>
              <a:t>Mid-to-late Diastole</a:t>
            </a:r>
            <a:r>
              <a:rPr lang="en-US" sz="3700" dirty="0"/>
              <a:t/>
            </a:r>
            <a:br>
              <a:rPr lang="en-US" sz="3700" dirty="0"/>
            </a:br>
            <a:endParaRPr lang="en-US" sz="3700" dirty="0"/>
          </a:p>
        </p:txBody>
      </p:sp>
      <p:sp>
        <p:nvSpPr>
          <p:cNvPr id="788483" name="Rectangle 3"/>
          <p:cNvSpPr>
            <a:spLocks noGrp="1" noChangeArrowheads="1"/>
          </p:cNvSpPr>
          <p:nvPr>
            <p:ph type="body" idx="1"/>
          </p:nvPr>
        </p:nvSpPr>
        <p:spPr>
          <a:xfrm>
            <a:off x="457200" y="1752600"/>
            <a:ext cx="8229600" cy="4191000"/>
          </a:xfrm>
        </p:spPr>
        <p:txBody>
          <a:bodyPr/>
          <a:lstStyle/>
          <a:p>
            <a:pPr>
              <a:buFont typeface="Wingdings" pitchFamily="2" charset="2"/>
              <a:buNone/>
            </a:pPr>
            <a:r>
              <a:rPr lang="en-US" sz="3200"/>
              <a:t>Ventricular filling</a:t>
            </a:r>
          </a:p>
          <a:p>
            <a:r>
              <a:rPr lang="en-US" sz="2900"/>
              <a:t>Ventricles are relaxed</a:t>
            </a:r>
          </a:p>
          <a:p>
            <a:pPr lvl="1"/>
            <a:r>
              <a:rPr lang="en-US" sz="2500"/>
              <a:t>Intraventricular pressure is low</a:t>
            </a:r>
          </a:p>
          <a:p>
            <a:r>
              <a:rPr lang="en-US" sz="2900"/>
              <a:t>AV valves are open</a:t>
            </a:r>
          </a:p>
          <a:p>
            <a:r>
              <a:rPr lang="en-US" sz="2900"/>
              <a:t>Semilunar valves are closed</a:t>
            </a:r>
          </a:p>
          <a:p>
            <a:r>
              <a:rPr lang="en-US" sz="2900"/>
              <a:t>Most ventricular filling is passive  </a:t>
            </a:r>
          </a:p>
          <a:p>
            <a:pPr lvl="1"/>
            <a:r>
              <a:rPr lang="en-US" sz="2500"/>
              <a:t>Passive blood flow from the atria into the ventricles accounts for about 70 - 80% of ventricular filling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a:xfrm>
            <a:off x="533400" y="838200"/>
            <a:ext cx="8229600" cy="563562"/>
          </a:xfrm>
        </p:spPr>
        <p:txBody>
          <a:bodyPr/>
          <a:lstStyle/>
          <a:p>
            <a:r>
              <a:rPr lang="en-US" sz="3800" b="1" dirty="0"/>
              <a:t>Phases of the Pump Cycle:</a:t>
            </a:r>
            <a:r>
              <a:rPr lang="en-US" sz="3800" dirty="0"/>
              <a:t> </a:t>
            </a:r>
            <a:br>
              <a:rPr lang="en-US" sz="3800" dirty="0"/>
            </a:br>
            <a:r>
              <a:rPr lang="en-US" sz="3700" dirty="0"/>
              <a:t>Phase 1: </a:t>
            </a:r>
            <a:r>
              <a:rPr lang="en-US" sz="3700" i="1" dirty="0"/>
              <a:t>Mid-to-late Diastole</a:t>
            </a:r>
            <a:r>
              <a:rPr lang="en-US" sz="3700" dirty="0"/>
              <a:t/>
            </a:r>
            <a:br>
              <a:rPr lang="en-US" sz="3700" dirty="0"/>
            </a:br>
            <a:endParaRPr lang="en-US" sz="3700" dirty="0"/>
          </a:p>
        </p:txBody>
      </p:sp>
      <p:sp>
        <p:nvSpPr>
          <p:cNvPr id="1044483" name="Rectangle 3"/>
          <p:cNvSpPr>
            <a:spLocks noGrp="1" noChangeArrowheads="1"/>
          </p:cNvSpPr>
          <p:nvPr>
            <p:ph type="body" idx="1"/>
          </p:nvPr>
        </p:nvSpPr>
        <p:spPr>
          <a:xfrm>
            <a:off x="838200" y="1905001"/>
            <a:ext cx="7848600" cy="4191000"/>
          </a:xfrm>
        </p:spPr>
        <p:txBody>
          <a:bodyPr/>
          <a:lstStyle/>
          <a:p>
            <a:pPr>
              <a:buFont typeface="Wingdings" pitchFamily="2" charset="2"/>
              <a:buNone/>
            </a:pPr>
            <a:r>
              <a:rPr lang="en-US" sz="2800" dirty="0" err="1"/>
              <a:t>Atrial</a:t>
            </a:r>
            <a:r>
              <a:rPr lang="en-US" sz="2800" dirty="0"/>
              <a:t> contraction</a:t>
            </a:r>
          </a:p>
          <a:p>
            <a:pPr lvl="1"/>
            <a:r>
              <a:rPr lang="en-US" sz="2400" dirty="0"/>
              <a:t>Occurs following SA node depolarization</a:t>
            </a:r>
          </a:p>
          <a:p>
            <a:r>
              <a:rPr lang="en-US" sz="2800" dirty="0"/>
              <a:t>Relatively little contribution to ventricular filling in normal, resting heart</a:t>
            </a:r>
          </a:p>
          <a:p>
            <a:r>
              <a:rPr lang="en-US" sz="2800" dirty="0"/>
              <a:t>Atria contract and compress blood in the atria</a:t>
            </a:r>
          </a:p>
          <a:p>
            <a:pPr lvl="1"/>
            <a:r>
              <a:rPr lang="en-US" sz="2400" dirty="0"/>
              <a:t>Slight rise in </a:t>
            </a:r>
            <a:r>
              <a:rPr lang="en-US" sz="2400" dirty="0" err="1"/>
              <a:t>atrial</a:t>
            </a:r>
            <a:r>
              <a:rPr lang="en-US" sz="2400" dirty="0"/>
              <a:t> pressure</a:t>
            </a:r>
          </a:p>
          <a:p>
            <a:pPr lvl="1"/>
            <a:r>
              <a:rPr lang="en-US" sz="2400" dirty="0"/>
              <a:t>Last squirt of blood into ventricles</a:t>
            </a:r>
          </a:p>
          <a:p>
            <a:r>
              <a:rPr lang="en-US" sz="2800" dirty="0"/>
              <a:t>Atria relax and are in </a:t>
            </a:r>
            <a:r>
              <a:rPr lang="en-US" sz="2800" dirty="0" err="1"/>
              <a:t>atrial</a:t>
            </a:r>
            <a:r>
              <a:rPr lang="en-US" sz="2800" dirty="0"/>
              <a:t> diastole for the rest of the cardiac cycle</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2516" name="Picture 4" descr="gr1lf1215a_a"/>
          <p:cNvPicPr>
            <a:picLocks noGrp="1" noChangeAspect="1" noChangeArrowheads="1"/>
          </p:cNvPicPr>
          <p:nvPr>
            <p:ph/>
          </p:nvPr>
        </p:nvPicPr>
        <p:blipFill>
          <a:blip r:embed="rId2"/>
          <a:srcRect/>
          <a:stretch>
            <a:fillRect/>
          </a:stretch>
        </p:blipFill>
        <p:spPr>
          <a:xfrm>
            <a:off x="457200" y="969963"/>
            <a:ext cx="8229600" cy="4467225"/>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9" name="Rectangle 5"/>
          <p:cNvSpPr>
            <a:spLocks noGrp="1" noChangeArrowheads="1"/>
          </p:cNvSpPr>
          <p:nvPr>
            <p:ph type="title"/>
          </p:nvPr>
        </p:nvSpPr>
        <p:spPr/>
        <p:txBody>
          <a:bodyPr/>
          <a:lstStyle/>
          <a:p>
            <a:r>
              <a:rPr lang="en-US" sz="4000"/>
              <a:t>Circulatory System</a:t>
            </a:r>
          </a:p>
        </p:txBody>
      </p:sp>
      <p:sp>
        <p:nvSpPr>
          <p:cNvPr id="328710" name="Rectangle 6"/>
          <p:cNvSpPr>
            <a:spLocks noGrp="1" noChangeArrowheads="1"/>
          </p:cNvSpPr>
          <p:nvPr>
            <p:ph type="body" idx="1"/>
          </p:nvPr>
        </p:nvSpPr>
        <p:spPr>
          <a:xfrm>
            <a:off x="381000" y="1295400"/>
            <a:ext cx="5334000" cy="4525963"/>
          </a:xfrm>
        </p:spPr>
        <p:txBody>
          <a:bodyPr/>
          <a:lstStyle/>
          <a:p>
            <a:r>
              <a:rPr lang="en-US"/>
              <a:t>Pulmonary circulation</a:t>
            </a:r>
          </a:p>
          <a:p>
            <a:pPr lvl="1"/>
            <a:r>
              <a:rPr lang="en-US"/>
              <a:t>Closed loop of vessels carrying blood between heart and lungs</a:t>
            </a:r>
          </a:p>
          <a:p>
            <a:r>
              <a:rPr lang="en-US"/>
              <a:t>Systemic circulation </a:t>
            </a:r>
          </a:p>
          <a:p>
            <a:pPr lvl="1"/>
            <a:r>
              <a:rPr lang="en-US"/>
              <a:t>Circuit of vessels carrying blood between heart and other body systems </a:t>
            </a:r>
          </a:p>
          <a:p>
            <a:pPr lvl="1"/>
            <a:endParaRPr lang="en-US"/>
          </a:p>
        </p:txBody>
      </p:sp>
      <p:pic>
        <p:nvPicPr>
          <p:cNvPr id="328708" name="Picture 4"/>
          <p:cNvPicPr>
            <a:picLocks noGrp="1" noChangeAspect="1" noChangeArrowheads="1"/>
          </p:cNvPicPr>
          <p:nvPr>
            <p:ph type="body" sz="half" idx="4294967295"/>
          </p:nvPr>
        </p:nvPicPr>
        <p:blipFill>
          <a:blip r:embed="rId2"/>
          <a:srcRect/>
          <a:stretch>
            <a:fillRect/>
          </a:stretch>
        </p:blipFill>
        <p:spPr>
          <a:xfrm>
            <a:off x="5410200" y="1143000"/>
            <a:ext cx="3608388" cy="5211763"/>
          </a:xfrm>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a:xfrm>
            <a:off x="457200" y="685800"/>
            <a:ext cx="8229600" cy="563562"/>
          </a:xfrm>
        </p:spPr>
        <p:txBody>
          <a:bodyPr/>
          <a:lstStyle/>
          <a:p>
            <a:r>
              <a:rPr lang="en-US" sz="3800" b="1" dirty="0"/>
              <a:t>Phases of the Pump Cycle:</a:t>
            </a:r>
            <a:r>
              <a:rPr lang="en-US" sz="3800" dirty="0"/>
              <a:t> </a:t>
            </a:r>
            <a:br>
              <a:rPr lang="en-US" sz="3800" dirty="0"/>
            </a:br>
            <a:r>
              <a:rPr lang="en-US" sz="3700" dirty="0"/>
              <a:t>Phase 2: </a:t>
            </a:r>
            <a:r>
              <a:rPr lang="en-US" sz="3700" i="1" dirty="0"/>
              <a:t>Systole</a:t>
            </a:r>
          </a:p>
        </p:txBody>
      </p:sp>
      <p:sp>
        <p:nvSpPr>
          <p:cNvPr id="1046531" name="Rectangle 3"/>
          <p:cNvSpPr>
            <a:spLocks noGrp="1" noChangeArrowheads="1"/>
          </p:cNvSpPr>
          <p:nvPr>
            <p:ph type="body" idx="1"/>
          </p:nvPr>
        </p:nvSpPr>
        <p:spPr>
          <a:xfrm>
            <a:off x="533400" y="1828800"/>
            <a:ext cx="8229600" cy="4525963"/>
          </a:xfrm>
        </p:spPr>
        <p:txBody>
          <a:bodyPr/>
          <a:lstStyle/>
          <a:p>
            <a:r>
              <a:rPr lang="en-US" sz="2800" dirty="0"/>
              <a:t>Two components</a:t>
            </a:r>
          </a:p>
          <a:p>
            <a:pPr lvl="1"/>
            <a:r>
              <a:rPr lang="en-US" sz="2400" dirty="0" err="1"/>
              <a:t>Isovolumetric</a:t>
            </a:r>
            <a:r>
              <a:rPr lang="en-US" sz="2400" dirty="0"/>
              <a:t> Contraction </a:t>
            </a:r>
          </a:p>
          <a:p>
            <a:pPr lvl="1"/>
            <a:r>
              <a:rPr lang="en-US" sz="2400" dirty="0"/>
              <a:t>Ventricular Ejection </a:t>
            </a:r>
          </a:p>
          <a:p>
            <a:r>
              <a:rPr lang="en-US" sz="2800" dirty="0"/>
              <a:t>Atria are relaxed</a:t>
            </a:r>
          </a:p>
          <a:p>
            <a:r>
              <a:rPr lang="en-US" sz="2700" dirty="0"/>
              <a:t>Ventricles are contracting</a:t>
            </a:r>
          </a:p>
          <a:p>
            <a:pPr lvl="1"/>
            <a:r>
              <a:rPr lang="en-US" sz="2400" dirty="0"/>
              <a:t>Increase in ventricular pressure</a:t>
            </a:r>
          </a:p>
          <a:p>
            <a:pPr lvl="1"/>
            <a:r>
              <a:rPr lang="en-US" sz="2400" dirty="0"/>
              <a:t>Pressure gradient exists between the ventricles and atria</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ChangeArrowheads="1"/>
          </p:cNvSpPr>
          <p:nvPr>
            <p:ph type="title"/>
          </p:nvPr>
        </p:nvSpPr>
        <p:spPr>
          <a:xfrm>
            <a:off x="457200" y="685800"/>
            <a:ext cx="8229600" cy="563562"/>
          </a:xfrm>
        </p:spPr>
        <p:txBody>
          <a:bodyPr/>
          <a:lstStyle/>
          <a:p>
            <a:r>
              <a:rPr lang="en-US" sz="3800" b="1" dirty="0"/>
              <a:t>Phases of the Pump Cycle:</a:t>
            </a:r>
            <a:r>
              <a:rPr lang="en-US" sz="3800" dirty="0"/>
              <a:t> </a:t>
            </a:r>
            <a:br>
              <a:rPr lang="en-US" sz="3800" dirty="0"/>
            </a:br>
            <a:r>
              <a:rPr lang="en-US" sz="3700" dirty="0"/>
              <a:t>Phase 2: </a:t>
            </a:r>
            <a:r>
              <a:rPr lang="en-US" sz="3700" i="1" dirty="0"/>
              <a:t>Systole</a:t>
            </a:r>
          </a:p>
        </p:txBody>
      </p:sp>
      <p:sp>
        <p:nvSpPr>
          <p:cNvPr id="1045507" name="Rectangle 3"/>
          <p:cNvSpPr>
            <a:spLocks noGrp="1" noChangeArrowheads="1"/>
          </p:cNvSpPr>
          <p:nvPr>
            <p:ph type="body" idx="1"/>
          </p:nvPr>
        </p:nvSpPr>
        <p:spPr>
          <a:xfrm>
            <a:off x="457200" y="1828800"/>
            <a:ext cx="8229600" cy="4525963"/>
          </a:xfrm>
        </p:spPr>
        <p:txBody>
          <a:bodyPr/>
          <a:lstStyle/>
          <a:p>
            <a:pPr>
              <a:lnSpc>
                <a:spcPct val="90000"/>
              </a:lnSpc>
              <a:buFont typeface="Wingdings" pitchFamily="2" charset="2"/>
              <a:buNone/>
            </a:pPr>
            <a:r>
              <a:rPr lang="en-US" b="1" dirty="0" err="1"/>
              <a:t>Isovolumetric</a:t>
            </a:r>
            <a:r>
              <a:rPr lang="en-US" b="1" dirty="0"/>
              <a:t> Contraction</a:t>
            </a:r>
          </a:p>
          <a:p>
            <a:pPr>
              <a:lnSpc>
                <a:spcPct val="90000"/>
              </a:lnSpc>
            </a:pPr>
            <a:r>
              <a:rPr lang="en-US" sz="2400" dirty="0"/>
              <a:t>Ventricular contraction </a:t>
            </a:r>
          </a:p>
          <a:p>
            <a:pPr>
              <a:lnSpc>
                <a:spcPct val="90000"/>
              </a:lnSpc>
            </a:pPr>
            <a:r>
              <a:rPr lang="en-US" sz="2400" dirty="0"/>
              <a:t>Increased ventricular pressure</a:t>
            </a:r>
          </a:p>
          <a:p>
            <a:pPr lvl="1">
              <a:lnSpc>
                <a:spcPct val="90000"/>
              </a:lnSpc>
            </a:pPr>
            <a:r>
              <a:rPr lang="en-US" sz="2000" dirty="0"/>
              <a:t>All four heart valves are momentarily closed</a:t>
            </a:r>
          </a:p>
          <a:p>
            <a:pPr lvl="2">
              <a:lnSpc>
                <a:spcPct val="90000"/>
              </a:lnSpc>
            </a:pPr>
            <a:r>
              <a:rPr lang="en-US" sz="1800" dirty="0"/>
              <a:t>When ventricular pressure exceeds </a:t>
            </a:r>
            <a:r>
              <a:rPr lang="en-US" sz="1800" dirty="0" err="1"/>
              <a:t>atrial</a:t>
            </a:r>
            <a:r>
              <a:rPr lang="en-US" sz="1800" dirty="0"/>
              <a:t> pressure, the AV valves close</a:t>
            </a:r>
          </a:p>
          <a:p>
            <a:pPr lvl="2">
              <a:lnSpc>
                <a:spcPct val="90000"/>
              </a:lnSpc>
            </a:pPr>
            <a:r>
              <a:rPr lang="en-US" sz="1800" dirty="0"/>
              <a:t>The </a:t>
            </a:r>
            <a:r>
              <a:rPr lang="en-US" sz="1800" dirty="0" err="1"/>
              <a:t>semilunar</a:t>
            </a:r>
            <a:r>
              <a:rPr lang="en-US" sz="1800" dirty="0"/>
              <a:t> valves remain closed until the ventricular pressure exceeds the pressure in the pulmonary trunk or aorta</a:t>
            </a:r>
          </a:p>
          <a:p>
            <a:pPr>
              <a:lnSpc>
                <a:spcPct val="90000"/>
              </a:lnSpc>
            </a:pPr>
            <a:r>
              <a:rPr lang="en-US" sz="2400" dirty="0"/>
              <a:t>Once the ventricular pressure exceeds the pressure in  the pulmonary trunk and aorta, the </a:t>
            </a:r>
            <a:r>
              <a:rPr lang="en-US" sz="2400" dirty="0" err="1"/>
              <a:t>semilunar</a:t>
            </a:r>
            <a:r>
              <a:rPr lang="en-US" sz="2400" dirty="0"/>
              <a:t> valves open</a:t>
            </a:r>
          </a:p>
          <a:p>
            <a:pPr>
              <a:lnSpc>
                <a:spcPct val="90000"/>
              </a:lnSpc>
            </a:pPr>
            <a:r>
              <a:rPr lang="en-US" sz="2400" dirty="0"/>
              <a:t>Blood is ejected from the ventricles</a:t>
            </a:r>
          </a:p>
          <a:p>
            <a:pPr>
              <a:lnSpc>
                <a:spcPct val="90000"/>
              </a:lnSpc>
            </a:pPr>
            <a:endParaRPr lang="en-US" sz="2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7" name="Rectangle 3"/>
          <p:cNvSpPr>
            <a:spLocks noGrp="1" noChangeArrowheads="1"/>
          </p:cNvSpPr>
          <p:nvPr>
            <p:ph type="body" idx="1"/>
          </p:nvPr>
        </p:nvSpPr>
        <p:spPr>
          <a:xfrm>
            <a:off x="609600" y="2133600"/>
            <a:ext cx="8229600" cy="4495800"/>
          </a:xfrm>
        </p:spPr>
        <p:txBody>
          <a:bodyPr/>
          <a:lstStyle/>
          <a:p>
            <a:pPr>
              <a:buFont typeface="Wingdings" pitchFamily="2" charset="2"/>
              <a:buNone/>
            </a:pPr>
            <a:r>
              <a:rPr lang="en-US" sz="3400" b="1" dirty="0"/>
              <a:t>Ventricular Ejection</a:t>
            </a:r>
          </a:p>
          <a:p>
            <a:r>
              <a:rPr lang="en-US" dirty="0"/>
              <a:t>Begins when the </a:t>
            </a:r>
            <a:r>
              <a:rPr lang="en-US" dirty="0" err="1"/>
              <a:t>semilunar</a:t>
            </a:r>
            <a:r>
              <a:rPr lang="en-US" dirty="0"/>
              <a:t> valves open</a:t>
            </a:r>
          </a:p>
          <a:p>
            <a:r>
              <a:rPr lang="en-US" dirty="0"/>
              <a:t>Blood is pumped out of the ventricles and into the pulmonary trunk and aorta</a:t>
            </a:r>
          </a:p>
          <a:p>
            <a:r>
              <a:rPr lang="en-US" dirty="0"/>
              <a:t>Ventricular volume decreases </a:t>
            </a:r>
          </a:p>
        </p:txBody>
      </p:sp>
      <p:sp>
        <p:nvSpPr>
          <p:cNvPr id="789508" name="Rectangle 4"/>
          <p:cNvSpPr>
            <a:spLocks noGrp="1" noChangeArrowheads="1"/>
          </p:cNvSpPr>
          <p:nvPr>
            <p:ph type="title"/>
          </p:nvPr>
        </p:nvSpPr>
        <p:spPr>
          <a:xfrm>
            <a:off x="533400" y="838200"/>
            <a:ext cx="8229600" cy="563562"/>
          </a:xfrm>
        </p:spPr>
        <p:txBody>
          <a:bodyPr/>
          <a:lstStyle/>
          <a:p>
            <a:r>
              <a:rPr lang="en-US" sz="3800" b="1" dirty="0"/>
              <a:t>Phases of the Pump Cycle:</a:t>
            </a:r>
            <a:r>
              <a:rPr lang="en-US" sz="3800" dirty="0"/>
              <a:t> </a:t>
            </a:r>
            <a:br>
              <a:rPr lang="en-US" sz="3800" dirty="0"/>
            </a:br>
            <a:r>
              <a:rPr lang="en-US" sz="3700" dirty="0"/>
              <a:t>Phase 2: </a:t>
            </a:r>
            <a:r>
              <a:rPr lang="en-US" sz="3700" i="1" dirty="0"/>
              <a:t>Systole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626" name="Picture 2" descr="gr1lf1215a_a"/>
          <p:cNvPicPr>
            <a:picLocks noGrp="1" noChangeAspect="1" noChangeArrowheads="1"/>
          </p:cNvPicPr>
          <p:nvPr>
            <p:ph/>
          </p:nvPr>
        </p:nvPicPr>
        <p:blipFill>
          <a:blip r:embed="rId2"/>
          <a:srcRect/>
          <a:stretch>
            <a:fillRect/>
          </a:stretch>
        </p:blipFill>
        <p:spPr>
          <a:xfrm>
            <a:off x="457200" y="969963"/>
            <a:ext cx="8229600" cy="4467225"/>
          </a:xfrm>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8" name="Rectangle 4"/>
          <p:cNvSpPr>
            <a:spLocks noGrp="1" noChangeArrowheads="1"/>
          </p:cNvSpPr>
          <p:nvPr>
            <p:ph type="title"/>
          </p:nvPr>
        </p:nvSpPr>
        <p:spPr>
          <a:xfrm>
            <a:off x="457200" y="685800"/>
            <a:ext cx="8229600" cy="563562"/>
          </a:xfrm>
        </p:spPr>
        <p:txBody>
          <a:bodyPr/>
          <a:lstStyle/>
          <a:p>
            <a:r>
              <a:rPr lang="en-US" sz="3800" b="1" dirty="0"/>
              <a:t>Phases of the Pump Cycle:</a:t>
            </a:r>
            <a:r>
              <a:rPr lang="en-US" sz="3800" dirty="0"/>
              <a:t> </a:t>
            </a:r>
            <a:br>
              <a:rPr lang="en-US" sz="3800" dirty="0"/>
            </a:br>
            <a:r>
              <a:rPr lang="en-US" sz="3700" dirty="0"/>
              <a:t>Phase 3: </a:t>
            </a:r>
            <a:r>
              <a:rPr lang="en-US" sz="3700" i="1" dirty="0"/>
              <a:t>Early Diastole</a:t>
            </a:r>
          </a:p>
        </p:txBody>
      </p:sp>
      <p:sp>
        <p:nvSpPr>
          <p:cNvPr id="886787" name="Rectangle 3"/>
          <p:cNvSpPr>
            <a:spLocks noGrp="1" noChangeArrowheads="1"/>
          </p:cNvSpPr>
          <p:nvPr>
            <p:ph type="body" sz="half" idx="1"/>
          </p:nvPr>
        </p:nvSpPr>
        <p:spPr>
          <a:xfrm>
            <a:off x="457200" y="1600200"/>
            <a:ext cx="7924800" cy="4530725"/>
          </a:xfrm>
        </p:spPr>
        <p:txBody>
          <a:bodyPr/>
          <a:lstStyle/>
          <a:p>
            <a:r>
              <a:rPr lang="en-US" sz="2600"/>
              <a:t>Begins as ventricular contraction stops</a:t>
            </a:r>
          </a:p>
          <a:p>
            <a:r>
              <a:rPr lang="en-US" sz="2600"/>
              <a:t>Two components</a:t>
            </a:r>
          </a:p>
          <a:p>
            <a:pPr lvl="1"/>
            <a:r>
              <a:rPr lang="en-US" sz="2200"/>
              <a:t>Isovolumetric Relaxation </a:t>
            </a:r>
          </a:p>
          <a:p>
            <a:pPr lvl="1"/>
            <a:r>
              <a:rPr lang="en-US" sz="2200"/>
              <a:t>Ventricular Filling Phase</a:t>
            </a:r>
          </a:p>
          <a:p>
            <a:endParaRPr lang="en-US" sz="2100"/>
          </a:p>
        </p:txBody>
      </p:sp>
      <p:pic>
        <p:nvPicPr>
          <p:cNvPr id="886789" name="Picture 5" descr="gr1lf1215a_a"/>
          <p:cNvPicPr>
            <a:picLocks noGrp="1" noChangeAspect="1" noChangeArrowheads="1"/>
          </p:cNvPicPr>
          <p:nvPr>
            <p:ph sz="half" idx="2"/>
          </p:nvPr>
        </p:nvPicPr>
        <p:blipFill>
          <a:blip r:embed="rId2"/>
          <a:srcRect/>
          <a:stretch>
            <a:fillRect/>
          </a:stretch>
        </p:blipFill>
        <p:spPr>
          <a:xfrm>
            <a:off x="1752600" y="3657600"/>
            <a:ext cx="5054600" cy="2743200"/>
          </a:xfrm>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a:xfrm>
            <a:off x="457200" y="685800"/>
            <a:ext cx="8229600" cy="563562"/>
          </a:xfrm>
        </p:spPr>
        <p:txBody>
          <a:bodyPr/>
          <a:lstStyle/>
          <a:p>
            <a:r>
              <a:rPr lang="en-US" sz="3800" b="1" dirty="0"/>
              <a:t>Phases of the Pump Cycle:</a:t>
            </a:r>
            <a:r>
              <a:rPr lang="en-US" sz="3800" dirty="0"/>
              <a:t> </a:t>
            </a:r>
            <a:br>
              <a:rPr lang="en-US" sz="3800" dirty="0"/>
            </a:br>
            <a:r>
              <a:rPr lang="en-US" sz="3700" dirty="0"/>
              <a:t>Phase 3: </a:t>
            </a:r>
            <a:r>
              <a:rPr lang="en-US" sz="3700" i="1" dirty="0"/>
              <a:t>Early Diastole</a:t>
            </a:r>
          </a:p>
        </p:txBody>
      </p:sp>
      <p:sp>
        <p:nvSpPr>
          <p:cNvPr id="1051651" name="Rectangle 3"/>
          <p:cNvSpPr>
            <a:spLocks noGrp="1" noChangeArrowheads="1"/>
          </p:cNvSpPr>
          <p:nvPr>
            <p:ph type="body" idx="1"/>
          </p:nvPr>
        </p:nvSpPr>
        <p:spPr>
          <a:xfrm>
            <a:off x="533400" y="1905001"/>
            <a:ext cx="8229600" cy="4191000"/>
          </a:xfrm>
        </p:spPr>
        <p:txBody>
          <a:bodyPr/>
          <a:lstStyle/>
          <a:p>
            <a:pPr>
              <a:buFont typeface="Wingdings" pitchFamily="2" charset="2"/>
              <a:buNone/>
            </a:pPr>
            <a:r>
              <a:rPr lang="en-US" b="1" dirty="0" err="1"/>
              <a:t>Isovolumetric</a:t>
            </a:r>
            <a:r>
              <a:rPr lang="en-US" b="1" dirty="0"/>
              <a:t> relaxation</a:t>
            </a:r>
          </a:p>
          <a:p>
            <a:r>
              <a:rPr lang="en-US" sz="2800" dirty="0"/>
              <a:t>Begins with ventricular relaxation</a:t>
            </a:r>
          </a:p>
          <a:p>
            <a:r>
              <a:rPr lang="en-US" sz="2800" dirty="0"/>
              <a:t>Decreased ventricular pressure </a:t>
            </a:r>
          </a:p>
          <a:p>
            <a:pPr lvl="1"/>
            <a:r>
              <a:rPr lang="en-US" sz="2400" dirty="0" err="1"/>
              <a:t>Semilunar</a:t>
            </a:r>
            <a:r>
              <a:rPr lang="en-US" sz="2400" dirty="0"/>
              <a:t> valves close</a:t>
            </a:r>
          </a:p>
          <a:p>
            <a:r>
              <a:rPr lang="en-US" sz="2800" dirty="0"/>
              <a:t>During this time, atria have been in diastole</a:t>
            </a:r>
          </a:p>
          <a:p>
            <a:pPr lvl="1"/>
            <a:r>
              <a:rPr lang="en-US" sz="2400" dirty="0"/>
              <a:t>Filling with blood </a:t>
            </a:r>
          </a:p>
          <a:p>
            <a:pPr lvl="1"/>
            <a:r>
              <a:rPr lang="en-US" sz="2400" dirty="0"/>
              <a:t>Increased </a:t>
            </a:r>
            <a:r>
              <a:rPr lang="en-US" sz="2400" dirty="0" err="1"/>
              <a:t>atrial</a:t>
            </a:r>
            <a:r>
              <a:rPr lang="en-US" sz="2400" dirty="0"/>
              <a:t> pressure</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a:xfrm>
            <a:off x="457200" y="685800"/>
            <a:ext cx="8229600" cy="563562"/>
          </a:xfrm>
        </p:spPr>
        <p:txBody>
          <a:bodyPr/>
          <a:lstStyle/>
          <a:p>
            <a:r>
              <a:rPr lang="en-US" sz="3800" b="1" dirty="0"/>
              <a:t>Phases of the Pump Cycle:</a:t>
            </a:r>
            <a:r>
              <a:rPr lang="en-US" sz="3800" dirty="0"/>
              <a:t> </a:t>
            </a:r>
            <a:br>
              <a:rPr lang="en-US" sz="3800" dirty="0"/>
            </a:br>
            <a:r>
              <a:rPr lang="en-US" sz="3700" dirty="0"/>
              <a:t>Phase 3: </a:t>
            </a:r>
            <a:r>
              <a:rPr lang="en-US" sz="3700" i="1" dirty="0"/>
              <a:t>Early Diastole</a:t>
            </a:r>
          </a:p>
        </p:txBody>
      </p:sp>
      <p:sp>
        <p:nvSpPr>
          <p:cNvPr id="1052675" name="Rectangle 3"/>
          <p:cNvSpPr>
            <a:spLocks noGrp="1" noChangeArrowheads="1"/>
          </p:cNvSpPr>
          <p:nvPr>
            <p:ph type="body" idx="1"/>
          </p:nvPr>
        </p:nvSpPr>
        <p:spPr>
          <a:xfrm>
            <a:off x="457200" y="1752600"/>
            <a:ext cx="8229600" cy="4378325"/>
          </a:xfrm>
        </p:spPr>
        <p:txBody>
          <a:bodyPr/>
          <a:lstStyle/>
          <a:p>
            <a:pPr>
              <a:lnSpc>
                <a:spcPct val="90000"/>
              </a:lnSpc>
              <a:buFont typeface="Wingdings" pitchFamily="2" charset="2"/>
              <a:buNone/>
            </a:pPr>
            <a:r>
              <a:rPr lang="en-US" b="1"/>
              <a:t>Ventricular Filling</a:t>
            </a:r>
          </a:p>
          <a:p>
            <a:pPr>
              <a:lnSpc>
                <a:spcPct val="90000"/>
              </a:lnSpc>
            </a:pPr>
            <a:r>
              <a:rPr lang="en-US" sz="2800"/>
              <a:t>In early diastole, the atrial blood pressure begins to exceed the pressure in the ventricles</a:t>
            </a:r>
          </a:p>
          <a:p>
            <a:pPr lvl="1">
              <a:lnSpc>
                <a:spcPct val="90000"/>
              </a:lnSpc>
            </a:pPr>
            <a:r>
              <a:rPr lang="en-US" sz="2400"/>
              <a:t>The AV valves open </a:t>
            </a:r>
          </a:p>
          <a:p>
            <a:pPr lvl="1">
              <a:lnSpc>
                <a:spcPct val="90000"/>
              </a:lnSpc>
            </a:pPr>
            <a:r>
              <a:rPr lang="en-US" sz="2400"/>
              <a:t>Blood flows from the atria into the ventricles</a:t>
            </a:r>
          </a:p>
          <a:p>
            <a:pPr>
              <a:lnSpc>
                <a:spcPct val="90000"/>
              </a:lnSpc>
            </a:pPr>
            <a:r>
              <a:rPr lang="en-US" sz="2600"/>
              <a:t>Ventricular filling begins</a:t>
            </a:r>
          </a:p>
          <a:p>
            <a:pPr>
              <a:lnSpc>
                <a:spcPct val="90000"/>
              </a:lnSpc>
            </a:pPr>
            <a:r>
              <a:rPr lang="en-US" sz="2600"/>
              <a:t>Mid-to-late Diastole (discussed earlier)</a:t>
            </a:r>
          </a:p>
          <a:p>
            <a:pPr lvl="1">
              <a:lnSpc>
                <a:spcPct val="90000"/>
              </a:lnSpc>
            </a:pPr>
            <a:r>
              <a:rPr lang="en-US" sz="2500"/>
              <a:t>Ventricles are relaxed</a:t>
            </a:r>
          </a:p>
          <a:p>
            <a:pPr lvl="1">
              <a:lnSpc>
                <a:spcPct val="90000"/>
              </a:lnSpc>
            </a:pPr>
            <a:r>
              <a:rPr lang="en-US" sz="2500"/>
              <a:t>AV valves are open</a:t>
            </a:r>
          </a:p>
          <a:p>
            <a:pPr lvl="1">
              <a:lnSpc>
                <a:spcPct val="90000"/>
              </a:lnSpc>
            </a:pPr>
            <a:r>
              <a:rPr lang="en-US" sz="2500"/>
              <a:t>Semilunar valves are closed</a:t>
            </a:r>
          </a:p>
          <a:p>
            <a:pPr>
              <a:lnSpc>
                <a:spcPct val="90000"/>
              </a:lnSpc>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22" name="Picture 2" descr="gr1lf1215a_a"/>
          <p:cNvPicPr>
            <a:picLocks noGrp="1" noChangeAspect="1" noChangeArrowheads="1"/>
          </p:cNvPicPr>
          <p:nvPr>
            <p:ph/>
          </p:nvPr>
        </p:nvPicPr>
        <p:blipFill>
          <a:blip r:embed="rId2"/>
          <a:srcRect/>
          <a:stretch>
            <a:fillRect/>
          </a:stretch>
        </p:blipFill>
        <p:spPr>
          <a:xfrm>
            <a:off x="457200" y="969963"/>
            <a:ext cx="8229600" cy="4467225"/>
          </a:xfrm>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6612" name="Picture 4" descr="gr1lf1216_a"/>
          <p:cNvPicPr>
            <a:picLocks noGrp="1" noChangeAspect="1" noChangeArrowheads="1"/>
          </p:cNvPicPr>
          <p:nvPr>
            <p:ph/>
          </p:nvPr>
        </p:nvPicPr>
        <p:blipFill>
          <a:blip r:embed="rId2"/>
          <a:srcRect/>
          <a:stretch>
            <a:fillRect/>
          </a:stretch>
        </p:blipFill>
        <p:spPr>
          <a:xfrm>
            <a:off x="1790700" y="415925"/>
            <a:ext cx="5562600" cy="5575300"/>
          </a:xfrm>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0708" name="Picture 4" descr="gr1lf1218_a"/>
          <p:cNvPicPr>
            <a:picLocks noGrp="1" noChangeAspect="1" noChangeArrowheads="1"/>
          </p:cNvPicPr>
          <p:nvPr>
            <p:ph/>
          </p:nvPr>
        </p:nvPicPr>
        <p:blipFill>
          <a:blip r:embed="rId2"/>
          <a:srcRect/>
          <a:stretch>
            <a:fillRect/>
          </a:stretch>
        </p:blipFill>
        <p:spPr>
          <a:xfrm>
            <a:off x="533400" y="1676400"/>
            <a:ext cx="8229600" cy="3786188"/>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3" name="Rectangle 5"/>
          <p:cNvSpPr>
            <a:spLocks noGrp="1" noChangeArrowheads="1"/>
          </p:cNvSpPr>
          <p:nvPr>
            <p:ph type="title"/>
          </p:nvPr>
        </p:nvSpPr>
        <p:spPr/>
        <p:txBody>
          <a:bodyPr/>
          <a:lstStyle/>
          <a:p>
            <a:r>
              <a:rPr lang="en-US" sz="2400"/>
              <a:t>Blood Flow Through and Pump Action of the Heart</a:t>
            </a:r>
          </a:p>
        </p:txBody>
      </p:sp>
      <p:pic>
        <p:nvPicPr>
          <p:cNvPr id="329731" name="Picture 3"/>
          <p:cNvPicPr>
            <a:picLocks noChangeAspect="1" noChangeArrowheads="1"/>
          </p:cNvPicPr>
          <p:nvPr/>
        </p:nvPicPr>
        <p:blipFill>
          <a:blip r:embed="rId2"/>
          <a:srcRect/>
          <a:stretch>
            <a:fillRect/>
          </a:stretch>
        </p:blipFill>
        <p:spPr bwMode="auto">
          <a:xfrm>
            <a:off x="914400" y="877888"/>
            <a:ext cx="7467600" cy="598011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8660" name="Picture 4" descr="gr1lf1217_a"/>
          <p:cNvPicPr>
            <a:picLocks noGrp="1" noChangeAspect="1" noChangeArrowheads="1"/>
          </p:cNvPicPr>
          <p:nvPr>
            <p:ph/>
          </p:nvPr>
        </p:nvPicPr>
        <p:blipFill>
          <a:blip r:embed="rId2"/>
          <a:srcRect/>
          <a:stretch>
            <a:fillRect/>
          </a:stretch>
        </p:blipFill>
        <p:spPr>
          <a:xfrm>
            <a:off x="1460500" y="415925"/>
            <a:ext cx="6223000" cy="5575300"/>
          </a:xfrm>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4567" name="Picture 7" descr="gr1lf1215b_a"/>
          <p:cNvPicPr>
            <a:picLocks noGrp="1" noChangeAspect="1" noChangeArrowheads="1"/>
          </p:cNvPicPr>
          <p:nvPr>
            <p:ph/>
          </p:nvPr>
        </p:nvPicPr>
        <p:blipFill>
          <a:blip r:embed="rId2"/>
          <a:srcRect/>
          <a:stretch>
            <a:fillRect/>
          </a:stretch>
        </p:blipFill>
        <p:spPr>
          <a:xfrm>
            <a:off x="2235200" y="409575"/>
            <a:ext cx="4673600" cy="5588000"/>
          </a:xfrm>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a:xfrm>
            <a:off x="381000" y="274638"/>
            <a:ext cx="8305800" cy="1096962"/>
          </a:xfrm>
        </p:spPr>
        <p:txBody>
          <a:bodyPr/>
          <a:lstStyle/>
          <a:p>
            <a:pPr marL="800100" indent="-800100"/>
            <a:r>
              <a:rPr lang="en-US" sz="3600" dirty="0"/>
              <a:t>Other Features of the Cardiac Cycle</a:t>
            </a:r>
          </a:p>
        </p:txBody>
      </p:sp>
      <p:sp>
        <p:nvSpPr>
          <p:cNvPr id="790531" name="Rectangle 3"/>
          <p:cNvSpPr>
            <a:spLocks noGrp="1" noChangeArrowheads="1"/>
          </p:cNvSpPr>
          <p:nvPr>
            <p:ph type="body" idx="1"/>
          </p:nvPr>
        </p:nvSpPr>
        <p:spPr>
          <a:xfrm>
            <a:off x="457200" y="1600200"/>
            <a:ext cx="8229600" cy="4267200"/>
          </a:xfrm>
        </p:spPr>
        <p:txBody>
          <a:bodyPr/>
          <a:lstStyle/>
          <a:p>
            <a:r>
              <a:rPr lang="en-US"/>
              <a:t>Quiescent period </a:t>
            </a:r>
          </a:p>
          <a:p>
            <a:pPr lvl="1"/>
            <a:r>
              <a:rPr lang="en-US"/>
              <a:t>Follows ventricular systole  </a:t>
            </a:r>
          </a:p>
          <a:p>
            <a:pPr lvl="1"/>
            <a:r>
              <a:rPr lang="en-US"/>
              <a:t>The entire heart is relaxed for ~ 0.4 sec</a:t>
            </a:r>
          </a:p>
          <a:p>
            <a:r>
              <a:rPr lang="en-US"/>
              <a:t>Atrial systole lasts ~ 0.1 sec</a:t>
            </a:r>
          </a:p>
          <a:p>
            <a:r>
              <a:rPr lang="en-US"/>
              <a:t>Ventricular systole lasts ~ 0.3 sec</a:t>
            </a:r>
          </a:p>
          <a:p>
            <a:r>
              <a:rPr lang="en-US" i="1"/>
              <a:t>Note that pressure gradients keep blood moving one-way through heart and cause valve opening/closing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4" name="Rectangle 4"/>
          <p:cNvSpPr>
            <a:spLocks noGrp="1" noChangeArrowheads="1"/>
          </p:cNvSpPr>
          <p:nvPr>
            <p:ph type="title"/>
          </p:nvPr>
        </p:nvSpPr>
        <p:spPr/>
        <p:txBody>
          <a:bodyPr/>
          <a:lstStyle/>
          <a:p>
            <a:r>
              <a:rPr lang="en-US" sz="3200"/>
              <a:t>Cardiac Cycle - Filling of Heart Chambers </a:t>
            </a:r>
          </a:p>
        </p:txBody>
      </p:sp>
      <p:sp>
        <p:nvSpPr>
          <p:cNvPr id="199685" name="Rectangle 5"/>
          <p:cNvSpPr>
            <a:spLocks noGrp="1" noChangeArrowheads="1"/>
          </p:cNvSpPr>
          <p:nvPr>
            <p:ph type="body" idx="1"/>
          </p:nvPr>
        </p:nvSpPr>
        <p:spPr/>
        <p:txBody>
          <a:bodyPr/>
          <a:lstStyle/>
          <a:p>
            <a:r>
              <a:rPr lang="en-US" sz="2000"/>
              <a:t>Heart is two pumps that work together, right and left half</a:t>
            </a:r>
          </a:p>
          <a:p>
            <a:r>
              <a:rPr lang="en-US" sz="2000"/>
              <a:t>Repetitive contraction (systole) and relaxation (diastole) of heart chambers</a:t>
            </a:r>
          </a:p>
          <a:p>
            <a:r>
              <a:rPr lang="en-US" sz="2000"/>
              <a:t>Blood moves through circulatory system from areas of higher to lower pressure.</a:t>
            </a:r>
          </a:p>
          <a:p>
            <a:pPr lvl="1"/>
            <a:r>
              <a:rPr lang="en-US" sz="1800"/>
              <a:t>Contraction of heart produces the pressure</a:t>
            </a:r>
          </a:p>
        </p:txBody>
      </p:sp>
      <p:pic>
        <p:nvPicPr>
          <p:cNvPr id="199686" name="Picture 6"/>
          <p:cNvPicPr>
            <a:picLocks noChangeAspect="1" noChangeArrowheads="1"/>
          </p:cNvPicPr>
          <p:nvPr/>
        </p:nvPicPr>
        <p:blipFill>
          <a:blip r:embed="rId2"/>
          <a:srcRect b="6232"/>
          <a:stretch>
            <a:fillRect/>
          </a:stretch>
        </p:blipFill>
        <p:spPr bwMode="auto">
          <a:xfrm>
            <a:off x="152400" y="3276600"/>
            <a:ext cx="8813800" cy="339883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0" name="Rectangle 6"/>
          <p:cNvSpPr>
            <a:spLocks noGrp="1" noChangeArrowheads="1"/>
          </p:cNvSpPr>
          <p:nvPr>
            <p:ph type="title"/>
          </p:nvPr>
        </p:nvSpPr>
        <p:spPr/>
        <p:txBody>
          <a:bodyPr/>
          <a:lstStyle/>
          <a:p>
            <a:r>
              <a:rPr lang="en-US" sz="3600"/>
              <a:t>Cardiac Cycle -  Mechanical Events</a:t>
            </a:r>
          </a:p>
        </p:txBody>
      </p:sp>
      <p:sp>
        <p:nvSpPr>
          <p:cNvPr id="236547" name="Text Box 3"/>
          <p:cNvSpPr txBox="1">
            <a:spLocks noChangeArrowheads="1"/>
          </p:cNvSpPr>
          <p:nvPr/>
        </p:nvSpPr>
        <p:spPr bwMode="auto">
          <a:xfrm>
            <a:off x="4737100" y="6557963"/>
            <a:ext cx="4381500" cy="274637"/>
          </a:xfrm>
          <a:prstGeom prst="rect">
            <a:avLst/>
          </a:prstGeom>
          <a:noFill/>
          <a:ln w="9525">
            <a:noFill/>
            <a:miter lim="800000"/>
            <a:headEnd/>
            <a:tailEnd/>
          </a:ln>
          <a:effectLst/>
        </p:spPr>
        <p:txBody>
          <a:bodyPr anchor="b"/>
          <a:lstStyle/>
          <a:p>
            <a:pPr algn="r" eaLnBrk="0" hangingPunct="0"/>
            <a:r>
              <a:rPr lang="en-US" sz="1200">
                <a:latin typeface="Times New Roman" pitchFamily="18" charset="0"/>
              </a:rPr>
              <a:t>Figure 14-25: Mechanical events of the cardiac cycle</a:t>
            </a:r>
          </a:p>
        </p:txBody>
      </p:sp>
      <p:grpSp>
        <p:nvGrpSpPr>
          <p:cNvPr id="236552" name="Group 8"/>
          <p:cNvGrpSpPr>
            <a:grpSpLocks/>
          </p:cNvGrpSpPr>
          <p:nvPr/>
        </p:nvGrpSpPr>
        <p:grpSpPr bwMode="auto">
          <a:xfrm>
            <a:off x="0" y="838200"/>
            <a:ext cx="9144000" cy="6019800"/>
            <a:chOff x="191" y="295"/>
            <a:chExt cx="5377" cy="3729"/>
          </a:xfrm>
        </p:grpSpPr>
        <p:pic>
          <p:nvPicPr>
            <p:cNvPr id="236553" name="Picture 9"/>
            <p:cNvPicPr>
              <a:picLocks noChangeAspect="1" noChangeArrowheads="1"/>
            </p:cNvPicPr>
            <p:nvPr/>
          </p:nvPicPr>
          <p:blipFill>
            <a:blip r:embed="rId2"/>
            <a:srcRect/>
            <a:stretch>
              <a:fillRect/>
            </a:stretch>
          </p:blipFill>
          <p:spPr bwMode="auto">
            <a:xfrm>
              <a:off x="191" y="295"/>
              <a:ext cx="5377" cy="3729"/>
            </a:xfrm>
            <a:prstGeom prst="rect">
              <a:avLst/>
            </a:prstGeom>
            <a:noFill/>
          </p:spPr>
        </p:pic>
        <p:sp>
          <p:nvSpPr>
            <p:cNvPr id="236554" name="Rectangle 10"/>
            <p:cNvSpPr>
              <a:spLocks noChangeArrowheads="1"/>
            </p:cNvSpPr>
            <p:nvPr/>
          </p:nvSpPr>
          <p:spPr bwMode="auto">
            <a:xfrm>
              <a:off x="1663" y="500"/>
              <a:ext cx="249" cy="94"/>
            </a:xfrm>
            <a:prstGeom prst="rect">
              <a:avLst/>
            </a:prstGeom>
            <a:noFill/>
            <a:ln w="9525">
              <a:noFill/>
              <a:miter lim="800000"/>
              <a:headEnd/>
              <a:tailEnd/>
            </a:ln>
          </p:spPr>
          <p:txBody>
            <a:bodyPr wrap="none" lIns="0" tIns="0" rIns="0" bIns="0">
              <a:spAutoFit/>
            </a:bodyPr>
            <a:lstStyle/>
            <a:p>
              <a:pPr eaLnBrk="0" hangingPunct="0"/>
              <a:r>
                <a:rPr lang="en-US" sz="1000" b="1">
                  <a:solidFill>
                    <a:srgbClr val="FFFFFF"/>
                  </a:solidFill>
                </a:rPr>
                <a:t>START</a:t>
              </a:r>
              <a:endParaRPr lang="en-US" sz="1000">
                <a:latin typeface="Times" charset="0"/>
              </a:endParaRPr>
            </a:p>
          </p:txBody>
        </p:sp>
        <p:sp>
          <p:nvSpPr>
            <p:cNvPr id="236555" name="Rectangle 11"/>
            <p:cNvSpPr>
              <a:spLocks noChangeArrowheads="1"/>
            </p:cNvSpPr>
            <p:nvPr/>
          </p:nvSpPr>
          <p:spPr bwMode="auto">
            <a:xfrm>
              <a:off x="3055" y="358"/>
              <a:ext cx="923" cy="254"/>
            </a:xfrm>
            <a:prstGeom prst="rect">
              <a:avLst/>
            </a:prstGeom>
            <a:noFill/>
            <a:ln w="9525">
              <a:noFill/>
              <a:miter lim="800000"/>
              <a:headEnd/>
              <a:tailEnd/>
            </a:ln>
          </p:spPr>
          <p:txBody>
            <a:bodyPr wrap="none" lIns="0" tIns="0" rIns="0" bIns="0">
              <a:spAutoFit/>
            </a:bodyPr>
            <a:lstStyle/>
            <a:p>
              <a:pPr eaLnBrk="0" hangingPunct="0">
                <a:lnSpc>
                  <a:spcPct val="90000"/>
                </a:lnSpc>
              </a:pPr>
              <a:r>
                <a:rPr lang="en-US" sz="1000" b="1">
                  <a:solidFill>
                    <a:srgbClr val="000000"/>
                  </a:solidFill>
                </a:rPr>
                <a:t>Late diastole: both sets of</a:t>
              </a:r>
            </a:p>
            <a:p>
              <a:pPr eaLnBrk="0" hangingPunct="0">
                <a:lnSpc>
                  <a:spcPct val="90000"/>
                </a:lnSpc>
              </a:pPr>
              <a:r>
                <a:rPr lang="en-US" sz="1000" b="1">
                  <a:solidFill>
                    <a:srgbClr val="000000"/>
                  </a:solidFill>
                </a:rPr>
                <a:t>chambers are relaxed and</a:t>
              </a:r>
            </a:p>
            <a:p>
              <a:pPr eaLnBrk="0" hangingPunct="0">
                <a:lnSpc>
                  <a:spcPct val="90000"/>
                </a:lnSpc>
              </a:pPr>
              <a:r>
                <a:rPr lang="en-US" sz="1000" b="1">
                  <a:solidFill>
                    <a:srgbClr val="000000"/>
                  </a:solidFill>
                </a:rPr>
                <a:t>ventricles fill passively.</a:t>
              </a:r>
              <a:endParaRPr lang="en-US" sz="1000">
                <a:latin typeface="Times" charset="0"/>
              </a:endParaRPr>
            </a:p>
          </p:txBody>
        </p:sp>
        <p:sp>
          <p:nvSpPr>
            <p:cNvPr id="236556" name="Rectangle 12"/>
            <p:cNvSpPr>
              <a:spLocks noChangeArrowheads="1"/>
            </p:cNvSpPr>
            <p:nvPr/>
          </p:nvSpPr>
          <p:spPr bwMode="auto">
            <a:xfrm>
              <a:off x="4123" y="995"/>
              <a:ext cx="1137" cy="254"/>
            </a:xfrm>
            <a:prstGeom prst="rect">
              <a:avLst/>
            </a:prstGeom>
            <a:noFill/>
            <a:ln w="9525">
              <a:noFill/>
              <a:miter lim="800000"/>
              <a:headEnd/>
              <a:tailEnd/>
            </a:ln>
          </p:spPr>
          <p:txBody>
            <a:bodyPr wrap="none" lIns="0" tIns="0" rIns="0" bIns="0">
              <a:spAutoFit/>
            </a:bodyPr>
            <a:lstStyle/>
            <a:p>
              <a:pPr eaLnBrk="0" hangingPunct="0">
                <a:lnSpc>
                  <a:spcPct val="90000"/>
                </a:lnSpc>
              </a:pPr>
              <a:r>
                <a:rPr lang="en-US" sz="1000" b="1">
                  <a:solidFill>
                    <a:srgbClr val="000000"/>
                  </a:solidFill>
                </a:rPr>
                <a:t>Atrial systole: atrial contraction </a:t>
              </a:r>
            </a:p>
            <a:p>
              <a:pPr eaLnBrk="0" hangingPunct="0">
                <a:lnSpc>
                  <a:spcPct val="90000"/>
                </a:lnSpc>
              </a:pPr>
              <a:r>
                <a:rPr lang="en-US" sz="1000" b="1">
                  <a:solidFill>
                    <a:srgbClr val="000000"/>
                  </a:solidFill>
                </a:rPr>
                <a:t>forces a small amount of </a:t>
              </a:r>
            </a:p>
            <a:p>
              <a:pPr eaLnBrk="0" hangingPunct="0">
                <a:lnSpc>
                  <a:spcPct val="90000"/>
                </a:lnSpc>
              </a:pPr>
              <a:r>
                <a:rPr lang="en-US" sz="1000" b="1">
                  <a:solidFill>
                    <a:srgbClr val="000000"/>
                  </a:solidFill>
                </a:rPr>
                <a:t>additional blood into ventricles.</a:t>
              </a:r>
              <a:endParaRPr lang="en-US" sz="1000">
                <a:latin typeface="Times" charset="0"/>
              </a:endParaRPr>
            </a:p>
          </p:txBody>
        </p:sp>
        <p:sp>
          <p:nvSpPr>
            <p:cNvPr id="236557" name="Rectangle 13"/>
            <p:cNvSpPr>
              <a:spLocks noChangeArrowheads="1"/>
            </p:cNvSpPr>
            <p:nvPr/>
          </p:nvSpPr>
          <p:spPr bwMode="auto">
            <a:xfrm>
              <a:off x="4196" y="3047"/>
              <a:ext cx="1154" cy="507"/>
            </a:xfrm>
            <a:prstGeom prst="rect">
              <a:avLst/>
            </a:prstGeom>
            <a:noFill/>
            <a:ln w="9525">
              <a:noFill/>
              <a:miter lim="800000"/>
              <a:headEnd/>
              <a:tailEnd/>
            </a:ln>
          </p:spPr>
          <p:txBody>
            <a:bodyPr wrap="none" lIns="0" tIns="0" rIns="0" bIns="0">
              <a:spAutoFit/>
            </a:bodyPr>
            <a:lstStyle/>
            <a:p>
              <a:pPr eaLnBrk="0" hangingPunct="0">
                <a:lnSpc>
                  <a:spcPct val="90000"/>
                </a:lnSpc>
              </a:pPr>
              <a:r>
                <a:rPr lang="en-US" sz="1000" b="1">
                  <a:solidFill>
                    <a:srgbClr val="000000"/>
                  </a:solidFill>
                </a:rPr>
                <a:t>Isovolumic ventricular </a:t>
              </a:r>
            </a:p>
            <a:p>
              <a:pPr eaLnBrk="0" hangingPunct="0">
                <a:lnSpc>
                  <a:spcPct val="90000"/>
                </a:lnSpc>
              </a:pPr>
              <a:r>
                <a:rPr lang="en-US" sz="1000" b="1">
                  <a:solidFill>
                    <a:srgbClr val="000000"/>
                  </a:solidFill>
                </a:rPr>
                <a:t>contraction: first phase of </a:t>
              </a:r>
            </a:p>
            <a:p>
              <a:pPr eaLnBrk="0" hangingPunct="0">
                <a:lnSpc>
                  <a:spcPct val="90000"/>
                </a:lnSpc>
              </a:pPr>
              <a:r>
                <a:rPr lang="en-US" sz="1000" b="1">
                  <a:solidFill>
                    <a:srgbClr val="000000"/>
                  </a:solidFill>
                </a:rPr>
                <a:t>ventricular contraction pushes </a:t>
              </a:r>
            </a:p>
            <a:p>
              <a:pPr eaLnBrk="0" hangingPunct="0">
                <a:lnSpc>
                  <a:spcPct val="90000"/>
                </a:lnSpc>
              </a:pPr>
              <a:r>
                <a:rPr lang="en-US" sz="1000" b="1">
                  <a:solidFill>
                    <a:srgbClr val="000000"/>
                  </a:solidFill>
                </a:rPr>
                <a:t>AV valves closed but does not </a:t>
              </a:r>
            </a:p>
            <a:p>
              <a:pPr eaLnBrk="0" hangingPunct="0">
                <a:lnSpc>
                  <a:spcPct val="90000"/>
                </a:lnSpc>
              </a:pPr>
              <a:r>
                <a:rPr lang="en-US" sz="1000" b="1">
                  <a:solidFill>
                    <a:srgbClr val="000000"/>
                  </a:solidFill>
                </a:rPr>
                <a:t>create enough pressure to open </a:t>
              </a:r>
            </a:p>
            <a:p>
              <a:pPr eaLnBrk="0" hangingPunct="0">
                <a:lnSpc>
                  <a:spcPct val="90000"/>
                </a:lnSpc>
              </a:pPr>
              <a:r>
                <a:rPr lang="en-US" sz="1000" b="1">
                  <a:solidFill>
                    <a:srgbClr val="000000"/>
                  </a:solidFill>
                </a:rPr>
                <a:t>semilunar valves.</a:t>
              </a:r>
              <a:endParaRPr lang="en-US" sz="1000">
                <a:latin typeface="Times" charset="0"/>
              </a:endParaRPr>
            </a:p>
          </p:txBody>
        </p:sp>
        <p:sp>
          <p:nvSpPr>
            <p:cNvPr id="236558" name="Rectangle 14"/>
            <p:cNvSpPr>
              <a:spLocks noChangeArrowheads="1"/>
            </p:cNvSpPr>
            <p:nvPr/>
          </p:nvSpPr>
          <p:spPr bwMode="auto">
            <a:xfrm>
              <a:off x="455" y="864"/>
              <a:ext cx="1002" cy="50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000" b="1">
                  <a:solidFill>
                    <a:srgbClr val="000000"/>
                  </a:solidFill>
                </a:rPr>
                <a:t>Isovolumic ventricular</a:t>
              </a:r>
            </a:p>
            <a:p>
              <a:pPr eaLnBrk="0" hangingPunct="0">
                <a:lnSpc>
                  <a:spcPct val="90000"/>
                </a:lnSpc>
              </a:pPr>
              <a:r>
                <a:rPr lang="en-US" sz="1000" b="1">
                  <a:solidFill>
                    <a:srgbClr val="000000"/>
                  </a:solidFill>
                </a:rPr>
                <a:t>relaxation: as ventricles </a:t>
              </a:r>
            </a:p>
            <a:p>
              <a:pPr eaLnBrk="0" hangingPunct="0">
                <a:lnSpc>
                  <a:spcPct val="90000"/>
                </a:lnSpc>
              </a:pPr>
              <a:r>
                <a:rPr lang="en-US" sz="1000" b="1">
                  <a:solidFill>
                    <a:srgbClr val="000000"/>
                  </a:solidFill>
                </a:rPr>
                <a:t>relax, pressure in ventricles </a:t>
              </a:r>
            </a:p>
            <a:p>
              <a:pPr eaLnBrk="0" hangingPunct="0">
                <a:lnSpc>
                  <a:spcPct val="90000"/>
                </a:lnSpc>
              </a:pPr>
              <a:r>
                <a:rPr lang="en-US" sz="1000" b="1">
                  <a:solidFill>
                    <a:srgbClr val="000000"/>
                  </a:solidFill>
                </a:rPr>
                <a:t>falls, blood flows back into </a:t>
              </a:r>
            </a:p>
            <a:p>
              <a:pPr eaLnBrk="0" hangingPunct="0">
                <a:lnSpc>
                  <a:spcPct val="90000"/>
                </a:lnSpc>
              </a:pPr>
              <a:r>
                <a:rPr lang="en-US" sz="1000" b="1">
                  <a:solidFill>
                    <a:srgbClr val="000000"/>
                  </a:solidFill>
                </a:rPr>
                <a:t>cups of semilunar valves </a:t>
              </a:r>
            </a:p>
            <a:p>
              <a:pPr eaLnBrk="0" hangingPunct="0">
                <a:lnSpc>
                  <a:spcPct val="90000"/>
                </a:lnSpc>
              </a:pPr>
              <a:r>
                <a:rPr lang="en-US" sz="1000" b="1">
                  <a:solidFill>
                    <a:srgbClr val="000000"/>
                  </a:solidFill>
                </a:rPr>
                <a:t>and snaps them closed. </a:t>
              </a:r>
              <a:endParaRPr lang="en-US" sz="1000">
                <a:latin typeface="Times" charset="0"/>
              </a:endParaRPr>
            </a:p>
          </p:txBody>
        </p:sp>
        <p:sp>
          <p:nvSpPr>
            <p:cNvPr id="236559" name="Rectangle 15"/>
            <p:cNvSpPr>
              <a:spLocks noChangeArrowheads="1"/>
            </p:cNvSpPr>
            <p:nvPr/>
          </p:nvSpPr>
          <p:spPr bwMode="auto">
            <a:xfrm>
              <a:off x="395" y="3127"/>
              <a:ext cx="863" cy="592"/>
            </a:xfrm>
            <a:prstGeom prst="rect">
              <a:avLst/>
            </a:prstGeom>
            <a:noFill/>
            <a:ln w="9525">
              <a:noFill/>
              <a:miter lim="800000"/>
              <a:headEnd/>
              <a:tailEnd/>
            </a:ln>
          </p:spPr>
          <p:txBody>
            <a:bodyPr wrap="none" lIns="0" tIns="0" rIns="0" bIns="0">
              <a:spAutoFit/>
            </a:bodyPr>
            <a:lstStyle/>
            <a:p>
              <a:pPr eaLnBrk="0" hangingPunct="0">
                <a:lnSpc>
                  <a:spcPct val="90000"/>
                </a:lnSpc>
              </a:pPr>
              <a:r>
                <a:rPr lang="en-US" sz="1000" b="1">
                  <a:solidFill>
                    <a:srgbClr val="000000"/>
                  </a:solidFill>
                </a:rPr>
                <a:t>Ventricular ejection: </a:t>
              </a:r>
            </a:p>
            <a:p>
              <a:pPr eaLnBrk="0" hangingPunct="0">
                <a:lnSpc>
                  <a:spcPct val="90000"/>
                </a:lnSpc>
              </a:pPr>
              <a:r>
                <a:rPr lang="en-US" sz="1000" b="1">
                  <a:solidFill>
                    <a:srgbClr val="000000"/>
                  </a:solidFill>
                </a:rPr>
                <a:t>as ventricular pressure </a:t>
              </a:r>
            </a:p>
            <a:p>
              <a:pPr eaLnBrk="0" hangingPunct="0">
                <a:lnSpc>
                  <a:spcPct val="90000"/>
                </a:lnSpc>
              </a:pPr>
              <a:r>
                <a:rPr lang="en-US" sz="1000" b="1">
                  <a:solidFill>
                    <a:srgbClr val="000000"/>
                  </a:solidFill>
                </a:rPr>
                <a:t>rises and exceeds </a:t>
              </a:r>
            </a:p>
            <a:p>
              <a:pPr eaLnBrk="0" hangingPunct="0">
                <a:lnSpc>
                  <a:spcPct val="90000"/>
                </a:lnSpc>
              </a:pPr>
              <a:r>
                <a:rPr lang="en-US" sz="1000" b="1">
                  <a:solidFill>
                    <a:srgbClr val="000000"/>
                  </a:solidFill>
                </a:rPr>
                <a:t>pressure in the arteries, </a:t>
              </a:r>
            </a:p>
            <a:p>
              <a:pPr eaLnBrk="0" hangingPunct="0">
                <a:lnSpc>
                  <a:spcPct val="90000"/>
                </a:lnSpc>
              </a:pPr>
              <a:r>
                <a:rPr lang="en-US" sz="1000" b="1">
                  <a:solidFill>
                    <a:srgbClr val="000000"/>
                  </a:solidFill>
                </a:rPr>
                <a:t>the semilunar valves </a:t>
              </a:r>
            </a:p>
            <a:p>
              <a:pPr eaLnBrk="0" hangingPunct="0">
                <a:lnSpc>
                  <a:spcPct val="90000"/>
                </a:lnSpc>
              </a:pPr>
              <a:r>
                <a:rPr lang="en-US" sz="1000" b="1">
                  <a:solidFill>
                    <a:srgbClr val="000000"/>
                  </a:solidFill>
                </a:rPr>
                <a:t>open and blood is </a:t>
              </a:r>
            </a:p>
            <a:p>
              <a:pPr eaLnBrk="0" hangingPunct="0">
                <a:lnSpc>
                  <a:spcPct val="90000"/>
                </a:lnSpc>
              </a:pPr>
              <a:r>
                <a:rPr lang="en-US" sz="1000" b="1">
                  <a:solidFill>
                    <a:srgbClr val="000000"/>
                  </a:solidFill>
                </a:rPr>
                <a:t>ejected. </a:t>
              </a:r>
              <a:endParaRPr lang="en-US" sz="1000">
                <a:latin typeface="Times" charset="0"/>
              </a:endParaRPr>
            </a:p>
          </p:txBody>
        </p:sp>
        <p:sp>
          <p:nvSpPr>
            <p:cNvPr id="236560" name="Oval 16"/>
            <p:cNvSpPr>
              <a:spLocks noChangeArrowheads="1"/>
            </p:cNvSpPr>
            <p:nvPr/>
          </p:nvSpPr>
          <p:spPr bwMode="auto">
            <a:xfrm>
              <a:off x="290" y="912"/>
              <a:ext cx="115" cy="115"/>
            </a:xfrm>
            <a:prstGeom prst="ellipse">
              <a:avLst/>
            </a:prstGeom>
            <a:solidFill>
              <a:srgbClr val="19C22F"/>
            </a:solidFill>
            <a:ln w="9525">
              <a:noFill/>
              <a:round/>
              <a:headEnd/>
              <a:tailEnd/>
            </a:ln>
            <a:effectLst/>
          </p:spPr>
          <p:txBody>
            <a:bodyPr wrap="none" anchor="ctr"/>
            <a:lstStyle/>
            <a:p>
              <a:pPr algn="ctr" eaLnBrk="0" hangingPunct="0"/>
              <a:r>
                <a:rPr lang="en-US" sz="1000" b="1">
                  <a:solidFill>
                    <a:srgbClr val="FFFFFF"/>
                  </a:solidFill>
                </a:rPr>
                <a:t>5</a:t>
              </a:r>
              <a:endParaRPr lang="en-US" sz="1000">
                <a:latin typeface="Times" charset="0"/>
              </a:endParaRPr>
            </a:p>
          </p:txBody>
        </p:sp>
        <p:sp>
          <p:nvSpPr>
            <p:cNvPr id="236561" name="Oval 17"/>
            <p:cNvSpPr>
              <a:spLocks noChangeArrowheads="1"/>
            </p:cNvSpPr>
            <p:nvPr/>
          </p:nvSpPr>
          <p:spPr bwMode="auto">
            <a:xfrm>
              <a:off x="233" y="3182"/>
              <a:ext cx="115" cy="115"/>
            </a:xfrm>
            <a:prstGeom prst="ellipse">
              <a:avLst/>
            </a:prstGeom>
            <a:solidFill>
              <a:srgbClr val="19C22F"/>
            </a:solidFill>
            <a:ln w="9525">
              <a:noFill/>
              <a:round/>
              <a:headEnd/>
              <a:tailEnd/>
            </a:ln>
            <a:effectLst/>
          </p:spPr>
          <p:txBody>
            <a:bodyPr wrap="none" anchor="ctr"/>
            <a:lstStyle/>
            <a:p>
              <a:pPr algn="ctr" eaLnBrk="0" hangingPunct="0"/>
              <a:r>
                <a:rPr lang="en-US" sz="1000" b="1">
                  <a:solidFill>
                    <a:srgbClr val="FFFFFF"/>
                  </a:solidFill>
                </a:rPr>
                <a:t>4</a:t>
              </a:r>
              <a:endParaRPr lang="en-US" sz="1000">
                <a:latin typeface="Times" charset="0"/>
              </a:endParaRPr>
            </a:p>
          </p:txBody>
        </p:sp>
        <p:sp>
          <p:nvSpPr>
            <p:cNvPr id="236562" name="Oval 18"/>
            <p:cNvSpPr>
              <a:spLocks noChangeArrowheads="1"/>
            </p:cNvSpPr>
            <p:nvPr/>
          </p:nvSpPr>
          <p:spPr bwMode="auto">
            <a:xfrm>
              <a:off x="2880" y="384"/>
              <a:ext cx="115" cy="115"/>
            </a:xfrm>
            <a:prstGeom prst="ellipse">
              <a:avLst/>
            </a:prstGeom>
            <a:solidFill>
              <a:srgbClr val="19C22F"/>
            </a:solidFill>
            <a:ln w="9525">
              <a:noFill/>
              <a:round/>
              <a:headEnd/>
              <a:tailEnd/>
            </a:ln>
            <a:effectLst/>
          </p:spPr>
          <p:txBody>
            <a:bodyPr wrap="none" anchor="ctr"/>
            <a:lstStyle/>
            <a:p>
              <a:pPr algn="ctr" eaLnBrk="0" hangingPunct="0"/>
              <a:r>
                <a:rPr lang="en-US" sz="1000" b="1">
                  <a:solidFill>
                    <a:srgbClr val="FFFFFF"/>
                  </a:solidFill>
                </a:rPr>
                <a:t>1</a:t>
              </a:r>
              <a:endParaRPr lang="en-US" sz="1000">
                <a:latin typeface="Times" charset="0"/>
              </a:endParaRPr>
            </a:p>
          </p:txBody>
        </p:sp>
        <p:sp>
          <p:nvSpPr>
            <p:cNvPr id="236563" name="Oval 19"/>
            <p:cNvSpPr>
              <a:spLocks noChangeArrowheads="1"/>
            </p:cNvSpPr>
            <p:nvPr/>
          </p:nvSpPr>
          <p:spPr bwMode="auto">
            <a:xfrm>
              <a:off x="3950" y="1022"/>
              <a:ext cx="115" cy="115"/>
            </a:xfrm>
            <a:prstGeom prst="ellipse">
              <a:avLst/>
            </a:prstGeom>
            <a:solidFill>
              <a:srgbClr val="19C22F"/>
            </a:solidFill>
            <a:ln w="9525">
              <a:noFill/>
              <a:round/>
              <a:headEnd/>
              <a:tailEnd/>
            </a:ln>
            <a:effectLst/>
          </p:spPr>
          <p:txBody>
            <a:bodyPr wrap="none" anchor="ctr"/>
            <a:lstStyle/>
            <a:p>
              <a:pPr algn="ctr" eaLnBrk="0" hangingPunct="0"/>
              <a:r>
                <a:rPr lang="en-US" sz="1000" b="1">
                  <a:solidFill>
                    <a:srgbClr val="FFFFFF"/>
                  </a:solidFill>
                </a:rPr>
                <a:t>2</a:t>
              </a:r>
              <a:endParaRPr lang="en-US" sz="1000">
                <a:latin typeface="Times" charset="0"/>
              </a:endParaRPr>
            </a:p>
          </p:txBody>
        </p:sp>
        <p:sp>
          <p:nvSpPr>
            <p:cNvPr id="236564" name="Oval 20"/>
            <p:cNvSpPr>
              <a:spLocks noChangeArrowheads="1"/>
            </p:cNvSpPr>
            <p:nvPr/>
          </p:nvSpPr>
          <p:spPr bwMode="auto">
            <a:xfrm>
              <a:off x="4025" y="3093"/>
              <a:ext cx="115" cy="115"/>
            </a:xfrm>
            <a:prstGeom prst="ellipse">
              <a:avLst/>
            </a:prstGeom>
            <a:solidFill>
              <a:srgbClr val="19C22F"/>
            </a:solidFill>
            <a:ln w="9525">
              <a:noFill/>
              <a:round/>
              <a:headEnd/>
              <a:tailEnd/>
            </a:ln>
            <a:effectLst/>
          </p:spPr>
          <p:txBody>
            <a:bodyPr wrap="none" anchor="ctr"/>
            <a:lstStyle/>
            <a:p>
              <a:pPr algn="ctr" eaLnBrk="0" hangingPunct="0"/>
              <a:r>
                <a:rPr lang="en-US" sz="1000" b="1">
                  <a:solidFill>
                    <a:srgbClr val="FFFFFF"/>
                  </a:solidFill>
                </a:rPr>
                <a:t>3</a:t>
              </a:r>
              <a:endParaRPr lang="en-US" sz="1000">
                <a:latin typeface="Times" charset="0"/>
              </a:endParaRPr>
            </a:p>
          </p:txBody>
        </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ext Box 2"/>
          <p:cNvSpPr txBox="1">
            <a:spLocks noChangeArrowheads="1"/>
          </p:cNvSpPr>
          <p:nvPr/>
        </p:nvSpPr>
        <p:spPr bwMode="auto">
          <a:xfrm>
            <a:off x="5254625" y="6562725"/>
            <a:ext cx="3656013" cy="274638"/>
          </a:xfrm>
          <a:prstGeom prst="rect">
            <a:avLst/>
          </a:prstGeom>
          <a:noFill/>
          <a:ln w="9525">
            <a:noFill/>
            <a:miter lim="800000"/>
            <a:headEnd/>
            <a:tailEnd/>
          </a:ln>
          <a:effectLst/>
        </p:spPr>
        <p:txBody>
          <a:bodyPr anchor="b"/>
          <a:lstStyle/>
          <a:p>
            <a:pPr algn="r" eaLnBrk="0" hangingPunct="0"/>
            <a:r>
              <a:rPr lang="en-US" sz="1400" b="1">
                <a:solidFill>
                  <a:srgbClr val="292929"/>
                </a:solidFill>
              </a:rPr>
              <a:t>Figure 14-26</a:t>
            </a:r>
          </a:p>
        </p:txBody>
      </p:sp>
      <p:sp>
        <p:nvSpPr>
          <p:cNvPr id="386051" name="Rectangle 3"/>
          <p:cNvSpPr>
            <a:spLocks noGrp="1" noChangeArrowheads="1"/>
          </p:cNvSpPr>
          <p:nvPr>
            <p:ph type="title"/>
          </p:nvPr>
        </p:nvSpPr>
        <p:spPr>
          <a:xfrm>
            <a:off x="457200" y="274638"/>
            <a:ext cx="8229600" cy="411162"/>
          </a:xfrm>
        </p:spPr>
        <p:txBody>
          <a:bodyPr/>
          <a:lstStyle/>
          <a:p>
            <a:pPr>
              <a:tabLst>
                <a:tab pos="4686300" algn="l"/>
              </a:tabLst>
            </a:pPr>
            <a:r>
              <a:rPr lang="en-US" sz="3200"/>
              <a:t>Wiggers Diagram</a:t>
            </a:r>
          </a:p>
        </p:txBody>
      </p:sp>
      <p:pic>
        <p:nvPicPr>
          <p:cNvPr id="386053" name="Picture 5"/>
          <p:cNvPicPr>
            <a:picLocks noChangeAspect="1" noChangeArrowheads="1"/>
          </p:cNvPicPr>
          <p:nvPr/>
        </p:nvPicPr>
        <p:blipFill>
          <a:blip r:embed="rId3"/>
          <a:srcRect/>
          <a:stretch>
            <a:fillRect/>
          </a:stretch>
        </p:blipFill>
        <p:spPr bwMode="auto">
          <a:xfrm>
            <a:off x="457200" y="766763"/>
            <a:ext cx="8077200" cy="5778500"/>
          </a:xfrm>
          <a:prstGeom prst="rect">
            <a:avLst/>
          </a:prstGeom>
          <a:noFill/>
        </p:spPr>
      </p:pic>
      <p:sp>
        <p:nvSpPr>
          <p:cNvPr id="386054" name="Line 6"/>
          <p:cNvSpPr>
            <a:spLocks noChangeShapeType="1"/>
          </p:cNvSpPr>
          <p:nvPr/>
        </p:nvSpPr>
        <p:spPr bwMode="auto">
          <a:xfrm>
            <a:off x="3195638" y="3532188"/>
            <a:ext cx="38100" cy="204787"/>
          </a:xfrm>
          <a:prstGeom prst="line">
            <a:avLst/>
          </a:prstGeom>
          <a:noFill/>
          <a:ln w="3175">
            <a:solidFill>
              <a:srgbClr val="000000"/>
            </a:solidFill>
            <a:round/>
            <a:headEnd/>
            <a:tailEnd/>
          </a:ln>
        </p:spPr>
        <p:txBody>
          <a:bodyPr/>
          <a:lstStyle/>
          <a:p>
            <a:endParaRPr lang="ru-RU"/>
          </a:p>
        </p:txBody>
      </p:sp>
      <p:sp>
        <p:nvSpPr>
          <p:cNvPr id="386055" name="Line 7"/>
          <p:cNvSpPr>
            <a:spLocks noChangeShapeType="1"/>
          </p:cNvSpPr>
          <p:nvPr/>
        </p:nvSpPr>
        <p:spPr bwMode="auto">
          <a:xfrm flipH="1">
            <a:off x="3609975" y="2913063"/>
            <a:ext cx="376238" cy="1587"/>
          </a:xfrm>
          <a:prstGeom prst="line">
            <a:avLst/>
          </a:prstGeom>
          <a:noFill/>
          <a:ln w="3175">
            <a:solidFill>
              <a:srgbClr val="000000"/>
            </a:solidFill>
            <a:round/>
            <a:headEnd/>
            <a:tailEnd/>
          </a:ln>
        </p:spPr>
        <p:txBody>
          <a:bodyPr/>
          <a:lstStyle/>
          <a:p>
            <a:endParaRPr lang="ru-RU"/>
          </a:p>
        </p:txBody>
      </p:sp>
      <p:sp>
        <p:nvSpPr>
          <p:cNvPr id="386056" name="Line 8"/>
          <p:cNvSpPr>
            <a:spLocks noChangeShapeType="1"/>
          </p:cNvSpPr>
          <p:nvPr/>
        </p:nvSpPr>
        <p:spPr bwMode="auto">
          <a:xfrm flipH="1" flipV="1">
            <a:off x="4724400" y="2251075"/>
            <a:ext cx="366713" cy="258763"/>
          </a:xfrm>
          <a:prstGeom prst="line">
            <a:avLst/>
          </a:prstGeom>
          <a:noFill/>
          <a:ln w="3175">
            <a:solidFill>
              <a:srgbClr val="000000"/>
            </a:solidFill>
            <a:round/>
            <a:headEnd/>
            <a:tailEnd/>
          </a:ln>
        </p:spPr>
        <p:txBody>
          <a:bodyPr/>
          <a:lstStyle/>
          <a:p>
            <a:endParaRPr lang="ru-RU"/>
          </a:p>
        </p:txBody>
      </p:sp>
      <p:sp>
        <p:nvSpPr>
          <p:cNvPr id="386057" name="Rectangle 9"/>
          <p:cNvSpPr>
            <a:spLocks noChangeArrowheads="1"/>
          </p:cNvSpPr>
          <p:nvPr/>
        </p:nvSpPr>
        <p:spPr bwMode="auto">
          <a:xfrm>
            <a:off x="1616075" y="1220788"/>
            <a:ext cx="690563" cy="409575"/>
          </a:xfrm>
          <a:prstGeom prst="rect">
            <a:avLst/>
          </a:prstGeom>
          <a:noFill/>
          <a:ln w="9525">
            <a:noFill/>
            <a:miter lim="800000"/>
            <a:headEnd/>
            <a:tailEnd/>
          </a:ln>
        </p:spPr>
        <p:txBody>
          <a:bodyPr wrap="none" lIns="0" tIns="0" rIns="0" bIns="0">
            <a:spAutoFit/>
          </a:bodyPr>
          <a:lstStyle/>
          <a:p>
            <a:pPr algn="r" eaLnBrk="0" hangingPunct="0">
              <a:lnSpc>
                <a:spcPct val="90000"/>
              </a:lnSpc>
            </a:pPr>
            <a:r>
              <a:rPr lang="en-US" sz="1000" b="1">
                <a:solidFill>
                  <a:srgbClr val="000000"/>
                </a:solidFill>
              </a:rPr>
              <a:t>Electro-</a:t>
            </a:r>
          </a:p>
          <a:p>
            <a:pPr algn="r" eaLnBrk="0" hangingPunct="0">
              <a:lnSpc>
                <a:spcPct val="90000"/>
              </a:lnSpc>
            </a:pPr>
            <a:r>
              <a:rPr lang="en-US" sz="1000" b="1">
                <a:solidFill>
                  <a:srgbClr val="000000"/>
                </a:solidFill>
              </a:rPr>
              <a:t>cardiogram</a:t>
            </a:r>
          </a:p>
          <a:p>
            <a:pPr algn="r" eaLnBrk="0" hangingPunct="0">
              <a:lnSpc>
                <a:spcPct val="90000"/>
              </a:lnSpc>
            </a:pPr>
            <a:r>
              <a:rPr lang="en-US" sz="1000" b="1">
                <a:solidFill>
                  <a:srgbClr val="000000"/>
                </a:solidFill>
              </a:rPr>
              <a:t>(ECG)</a:t>
            </a:r>
            <a:endParaRPr lang="en-US" sz="1000">
              <a:latin typeface="Times" charset="0"/>
            </a:endParaRPr>
          </a:p>
        </p:txBody>
      </p:sp>
      <p:sp>
        <p:nvSpPr>
          <p:cNvPr id="386058" name="Rectangle 10"/>
          <p:cNvSpPr>
            <a:spLocks noChangeArrowheads="1"/>
          </p:cNvSpPr>
          <p:nvPr/>
        </p:nvSpPr>
        <p:spPr bwMode="auto">
          <a:xfrm>
            <a:off x="1484313" y="2540000"/>
            <a:ext cx="541337" cy="273050"/>
          </a:xfrm>
          <a:prstGeom prst="rect">
            <a:avLst/>
          </a:prstGeom>
          <a:noFill/>
          <a:ln w="9525">
            <a:noFill/>
            <a:miter lim="800000"/>
            <a:headEnd/>
            <a:tailEnd/>
          </a:ln>
        </p:spPr>
        <p:txBody>
          <a:bodyPr wrap="none" lIns="0" tIns="0" rIns="0" bIns="0">
            <a:spAutoFit/>
          </a:bodyPr>
          <a:lstStyle/>
          <a:p>
            <a:pPr eaLnBrk="0" hangingPunct="0">
              <a:lnSpc>
                <a:spcPct val="90000"/>
              </a:lnSpc>
            </a:pPr>
            <a:r>
              <a:rPr lang="en-US" sz="1000" b="1">
                <a:solidFill>
                  <a:srgbClr val="000000"/>
                </a:solidFill>
              </a:rPr>
              <a:t>Pressure</a:t>
            </a:r>
          </a:p>
          <a:p>
            <a:pPr eaLnBrk="0" hangingPunct="0">
              <a:lnSpc>
                <a:spcPct val="90000"/>
              </a:lnSpc>
            </a:pPr>
            <a:r>
              <a:rPr lang="en-US" sz="1000" b="1">
                <a:solidFill>
                  <a:srgbClr val="000000"/>
                </a:solidFill>
              </a:rPr>
              <a:t>(mm Hg)</a:t>
            </a:r>
          </a:p>
        </p:txBody>
      </p:sp>
      <p:sp>
        <p:nvSpPr>
          <p:cNvPr id="386059" name="Rectangle 11"/>
          <p:cNvSpPr>
            <a:spLocks noChangeArrowheads="1"/>
          </p:cNvSpPr>
          <p:nvPr/>
        </p:nvSpPr>
        <p:spPr bwMode="auto">
          <a:xfrm>
            <a:off x="1803400" y="3990975"/>
            <a:ext cx="450850" cy="273050"/>
          </a:xfrm>
          <a:prstGeom prst="rect">
            <a:avLst/>
          </a:prstGeom>
          <a:noFill/>
          <a:ln w="9525">
            <a:noFill/>
            <a:miter lim="800000"/>
            <a:headEnd/>
            <a:tailEnd/>
          </a:ln>
        </p:spPr>
        <p:txBody>
          <a:bodyPr wrap="none" lIns="0" tIns="0" rIns="0" bIns="0">
            <a:spAutoFit/>
          </a:bodyPr>
          <a:lstStyle/>
          <a:p>
            <a:pPr algn="r" eaLnBrk="0" hangingPunct="0">
              <a:lnSpc>
                <a:spcPct val="90000"/>
              </a:lnSpc>
            </a:pPr>
            <a:r>
              <a:rPr lang="en-US" sz="1000" b="1">
                <a:solidFill>
                  <a:srgbClr val="000000"/>
                </a:solidFill>
              </a:rPr>
              <a:t>Heart</a:t>
            </a:r>
          </a:p>
          <a:p>
            <a:pPr algn="r" eaLnBrk="0" hangingPunct="0">
              <a:lnSpc>
                <a:spcPct val="90000"/>
              </a:lnSpc>
            </a:pPr>
            <a:r>
              <a:rPr lang="en-US" sz="1000" b="1">
                <a:solidFill>
                  <a:srgbClr val="000000"/>
                </a:solidFill>
              </a:rPr>
              <a:t>sounds</a:t>
            </a:r>
            <a:endParaRPr lang="en-US" sz="1000">
              <a:latin typeface="Times" charset="0"/>
            </a:endParaRPr>
          </a:p>
        </p:txBody>
      </p:sp>
      <p:sp>
        <p:nvSpPr>
          <p:cNvPr id="386060" name="Rectangle 12"/>
          <p:cNvSpPr>
            <a:spLocks noChangeArrowheads="1"/>
          </p:cNvSpPr>
          <p:nvPr/>
        </p:nvSpPr>
        <p:spPr bwMode="auto">
          <a:xfrm>
            <a:off x="1425575" y="4487863"/>
            <a:ext cx="646113" cy="546100"/>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1000" b="1">
                <a:solidFill>
                  <a:srgbClr val="000000"/>
                </a:solidFill>
              </a:rPr>
              <a:t>Left</a:t>
            </a:r>
          </a:p>
          <a:p>
            <a:pPr algn="ctr" eaLnBrk="0" hangingPunct="0">
              <a:lnSpc>
                <a:spcPct val="90000"/>
              </a:lnSpc>
            </a:pPr>
            <a:r>
              <a:rPr lang="en-US" sz="1000" b="1">
                <a:solidFill>
                  <a:srgbClr val="000000"/>
                </a:solidFill>
              </a:rPr>
              <a:t>ventricular</a:t>
            </a:r>
          </a:p>
          <a:p>
            <a:pPr algn="ctr" eaLnBrk="0" hangingPunct="0">
              <a:lnSpc>
                <a:spcPct val="90000"/>
              </a:lnSpc>
            </a:pPr>
            <a:r>
              <a:rPr lang="en-US" sz="1000" b="1">
                <a:solidFill>
                  <a:srgbClr val="000000"/>
                </a:solidFill>
              </a:rPr>
              <a:t>volume</a:t>
            </a:r>
          </a:p>
          <a:p>
            <a:pPr algn="ctr" eaLnBrk="0" hangingPunct="0">
              <a:lnSpc>
                <a:spcPct val="90000"/>
              </a:lnSpc>
            </a:pPr>
            <a:r>
              <a:rPr lang="en-US" sz="1000" b="1">
                <a:solidFill>
                  <a:srgbClr val="000000"/>
                </a:solidFill>
              </a:rPr>
              <a:t>(mL)</a:t>
            </a:r>
            <a:endParaRPr lang="en-US" sz="1000">
              <a:latin typeface="Times" charset="0"/>
            </a:endParaRPr>
          </a:p>
        </p:txBody>
      </p:sp>
      <p:sp>
        <p:nvSpPr>
          <p:cNvPr id="386061" name="Rectangle 13"/>
          <p:cNvSpPr>
            <a:spLocks noChangeArrowheads="1"/>
          </p:cNvSpPr>
          <p:nvPr/>
        </p:nvSpPr>
        <p:spPr bwMode="auto">
          <a:xfrm>
            <a:off x="5110163" y="2452688"/>
            <a:ext cx="471487" cy="244475"/>
          </a:xfrm>
          <a:prstGeom prst="rect">
            <a:avLst/>
          </a:prstGeom>
          <a:noFill/>
          <a:ln w="9525">
            <a:noFill/>
            <a:miter lim="800000"/>
            <a:headEnd/>
            <a:tailEnd/>
          </a:ln>
        </p:spPr>
        <p:txBody>
          <a:bodyPr wrap="none" lIns="0" tIns="0" rIns="0" bIns="0">
            <a:spAutoFit/>
          </a:bodyPr>
          <a:lstStyle/>
          <a:p>
            <a:pPr eaLnBrk="0" hangingPunct="0">
              <a:lnSpc>
                <a:spcPct val="80000"/>
              </a:lnSpc>
            </a:pPr>
            <a:r>
              <a:rPr lang="en-US" sz="1000" b="1">
                <a:solidFill>
                  <a:srgbClr val="000000"/>
                </a:solidFill>
              </a:rPr>
              <a:t>Dicrotic</a:t>
            </a:r>
          </a:p>
          <a:p>
            <a:pPr eaLnBrk="0" hangingPunct="0">
              <a:lnSpc>
                <a:spcPct val="80000"/>
              </a:lnSpc>
            </a:pPr>
            <a:r>
              <a:rPr lang="en-US" sz="1000" b="1">
                <a:solidFill>
                  <a:srgbClr val="000000"/>
                </a:solidFill>
              </a:rPr>
              <a:t>notch</a:t>
            </a:r>
            <a:endParaRPr lang="en-US" sz="1000">
              <a:latin typeface="Times" charset="0"/>
            </a:endParaRPr>
          </a:p>
        </p:txBody>
      </p:sp>
      <p:sp>
        <p:nvSpPr>
          <p:cNvPr id="386062" name="Rectangle 14"/>
          <p:cNvSpPr>
            <a:spLocks noChangeArrowheads="1"/>
          </p:cNvSpPr>
          <p:nvPr/>
        </p:nvSpPr>
        <p:spPr bwMode="auto">
          <a:xfrm>
            <a:off x="3063875" y="1452563"/>
            <a:ext cx="85725" cy="153987"/>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P</a:t>
            </a:r>
            <a:endParaRPr lang="en-US" sz="1000">
              <a:latin typeface="Times" charset="0"/>
            </a:endParaRPr>
          </a:p>
        </p:txBody>
      </p:sp>
      <p:sp>
        <p:nvSpPr>
          <p:cNvPr id="386063" name="Rectangle 15"/>
          <p:cNvSpPr>
            <a:spLocks noChangeArrowheads="1"/>
          </p:cNvSpPr>
          <p:nvPr/>
        </p:nvSpPr>
        <p:spPr bwMode="auto">
          <a:xfrm>
            <a:off x="4976813" y="1239838"/>
            <a:ext cx="81280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Cardiac cycle</a:t>
            </a:r>
            <a:endParaRPr lang="en-US" sz="1000">
              <a:latin typeface="Times" charset="0"/>
            </a:endParaRPr>
          </a:p>
        </p:txBody>
      </p:sp>
      <p:sp>
        <p:nvSpPr>
          <p:cNvPr id="386064" name="Rectangle 16"/>
          <p:cNvSpPr>
            <a:spLocks noChangeArrowheads="1"/>
          </p:cNvSpPr>
          <p:nvPr/>
        </p:nvSpPr>
        <p:spPr bwMode="auto">
          <a:xfrm>
            <a:off x="3068638" y="5068888"/>
            <a:ext cx="436562" cy="212725"/>
          </a:xfrm>
          <a:prstGeom prst="rect">
            <a:avLst/>
          </a:prstGeom>
          <a:noFill/>
          <a:ln w="9525">
            <a:noFill/>
            <a:miter lim="800000"/>
            <a:headEnd/>
            <a:tailEnd/>
          </a:ln>
        </p:spPr>
        <p:txBody>
          <a:bodyPr wrap="none" lIns="0" tIns="0" rIns="0" bIns="0">
            <a:spAutoFit/>
          </a:bodyPr>
          <a:lstStyle/>
          <a:p>
            <a:pPr algn="ctr" eaLnBrk="0" hangingPunct="0">
              <a:lnSpc>
                <a:spcPct val="70000"/>
              </a:lnSpc>
            </a:pPr>
            <a:r>
              <a:rPr lang="en-US" sz="1000" b="1">
                <a:solidFill>
                  <a:srgbClr val="000000"/>
                </a:solidFill>
              </a:rPr>
              <a:t>Atrial</a:t>
            </a:r>
          </a:p>
          <a:p>
            <a:pPr algn="ctr" eaLnBrk="0" hangingPunct="0">
              <a:lnSpc>
                <a:spcPct val="70000"/>
              </a:lnSpc>
            </a:pPr>
            <a:r>
              <a:rPr lang="en-US" sz="1000" b="1">
                <a:solidFill>
                  <a:srgbClr val="000000"/>
                </a:solidFill>
              </a:rPr>
              <a:t>systole</a:t>
            </a:r>
            <a:endParaRPr lang="en-US" sz="1000">
              <a:latin typeface="Times" charset="0"/>
            </a:endParaRPr>
          </a:p>
        </p:txBody>
      </p:sp>
      <p:sp>
        <p:nvSpPr>
          <p:cNvPr id="386065" name="Rectangle 17"/>
          <p:cNvSpPr>
            <a:spLocks noChangeArrowheads="1"/>
          </p:cNvSpPr>
          <p:nvPr/>
        </p:nvSpPr>
        <p:spPr bwMode="auto">
          <a:xfrm>
            <a:off x="6783388" y="5068888"/>
            <a:ext cx="434975" cy="212725"/>
          </a:xfrm>
          <a:prstGeom prst="rect">
            <a:avLst/>
          </a:prstGeom>
          <a:noFill/>
          <a:ln w="9525">
            <a:noFill/>
            <a:miter lim="800000"/>
            <a:headEnd/>
            <a:tailEnd/>
          </a:ln>
        </p:spPr>
        <p:txBody>
          <a:bodyPr wrap="none" lIns="0" tIns="0" rIns="0" bIns="0">
            <a:spAutoFit/>
          </a:bodyPr>
          <a:lstStyle/>
          <a:p>
            <a:pPr algn="ctr" eaLnBrk="0" hangingPunct="0">
              <a:lnSpc>
                <a:spcPct val="70000"/>
              </a:lnSpc>
            </a:pPr>
            <a:r>
              <a:rPr lang="en-US" sz="1000" b="1">
                <a:solidFill>
                  <a:srgbClr val="000000"/>
                </a:solidFill>
              </a:rPr>
              <a:t>Atrial</a:t>
            </a:r>
          </a:p>
          <a:p>
            <a:pPr algn="ctr" eaLnBrk="0" hangingPunct="0">
              <a:lnSpc>
                <a:spcPct val="70000"/>
              </a:lnSpc>
            </a:pPr>
            <a:r>
              <a:rPr lang="en-US" sz="1000" b="1">
                <a:solidFill>
                  <a:srgbClr val="000000"/>
                </a:solidFill>
              </a:rPr>
              <a:t>systole</a:t>
            </a:r>
            <a:endParaRPr lang="en-US" sz="1000">
              <a:latin typeface="Times" charset="0"/>
            </a:endParaRPr>
          </a:p>
        </p:txBody>
      </p:sp>
      <p:sp>
        <p:nvSpPr>
          <p:cNvPr id="386066" name="Rectangle 18"/>
          <p:cNvSpPr>
            <a:spLocks noChangeArrowheads="1"/>
          </p:cNvSpPr>
          <p:nvPr/>
        </p:nvSpPr>
        <p:spPr bwMode="auto">
          <a:xfrm>
            <a:off x="3775075" y="5068888"/>
            <a:ext cx="660400" cy="212725"/>
          </a:xfrm>
          <a:prstGeom prst="rect">
            <a:avLst/>
          </a:prstGeom>
          <a:noFill/>
          <a:ln w="9525">
            <a:noFill/>
            <a:miter lim="800000"/>
            <a:headEnd/>
            <a:tailEnd/>
          </a:ln>
        </p:spPr>
        <p:txBody>
          <a:bodyPr wrap="none" lIns="0" tIns="0" rIns="0" bIns="0">
            <a:spAutoFit/>
          </a:bodyPr>
          <a:lstStyle/>
          <a:p>
            <a:pPr algn="ctr" eaLnBrk="0" hangingPunct="0">
              <a:lnSpc>
                <a:spcPct val="70000"/>
              </a:lnSpc>
            </a:pPr>
            <a:r>
              <a:rPr lang="en-US" sz="1000" b="1">
                <a:solidFill>
                  <a:srgbClr val="000000"/>
                </a:solidFill>
              </a:rPr>
              <a:t>Ventricular</a:t>
            </a:r>
          </a:p>
          <a:p>
            <a:pPr algn="ctr" eaLnBrk="0" hangingPunct="0">
              <a:lnSpc>
                <a:spcPct val="70000"/>
              </a:lnSpc>
            </a:pPr>
            <a:r>
              <a:rPr lang="en-US" sz="1000" b="1">
                <a:solidFill>
                  <a:srgbClr val="000000"/>
                </a:solidFill>
              </a:rPr>
              <a:t>systole</a:t>
            </a:r>
            <a:endParaRPr lang="en-US" sz="1000">
              <a:latin typeface="Times" charset="0"/>
            </a:endParaRPr>
          </a:p>
        </p:txBody>
      </p:sp>
      <p:sp>
        <p:nvSpPr>
          <p:cNvPr id="386067" name="Rectangle 19"/>
          <p:cNvSpPr>
            <a:spLocks noChangeArrowheads="1"/>
          </p:cNvSpPr>
          <p:nvPr/>
        </p:nvSpPr>
        <p:spPr bwMode="auto">
          <a:xfrm>
            <a:off x="5392738" y="5080000"/>
            <a:ext cx="660400" cy="212725"/>
          </a:xfrm>
          <a:prstGeom prst="rect">
            <a:avLst/>
          </a:prstGeom>
          <a:noFill/>
          <a:ln w="9525">
            <a:noFill/>
            <a:miter lim="800000"/>
            <a:headEnd/>
            <a:tailEnd/>
          </a:ln>
        </p:spPr>
        <p:txBody>
          <a:bodyPr wrap="none" lIns="0" tIns="0" rIns="0" bIns="0">
            <a:spAutoFit/>
          </a:bodyPr>
          <a:lstStyle/>
          <a:p>
            <a:pPr algn="ctr" eaLnBrk="0" hangingPunct="0">
              <a:lnSpc>
                <a:spcPct val="70000"/>
              </a:lnSpc>
            </a:pPr>
            <a:r>
              <a:rPr lang="en-US" sz="1000" b="1">
                <a:solidFill>
                  <a:srgbClr val="000000"/>
                </a:solidFill>
              </a:rPr>
              <a:t>Ventricular</a:t>
            </a:r>
          </a:p>
          <a:p>
            <a:pPr algn="ctr" eaLnBrk="0" hangingPunct="0">
              <a:lnSpc>
                <a:spcPct val="70000"/>
              </a:lnSpc>
            </a:pPr>
            <a:r>
              <a:rPr lang="en-US" sz="1000" b="1">
                <a:solidFill>
                  <a:srgbClr val="000000"/>
                </a:solidFill>
              </a:rPr>
              <a:t>diastole</a:t>
            </a:r>
            <a:endParaRPr lang="en-US" sz="1000">
              <a:latin typeface="Times" charset="0"/>
            </a:endParaRPr>
          </a:p>
        </p:txBody>
      </p:sp>
      <p:sp>
        <p:nvSpPr>
          <p:cNvPr id="386068" name="Rectangle 20"/>
          <p:cNvSpPr>
            <a:spLocks noChangeArrowheads="1"/>
          </p:cNvSpPr>
          <p:nvPr/>
        </p:nvSpPr>
        <p:spPr bwMode="auto">
          <a:xfrm>
            <a:off x="6819900" y="1484313"/>
            <a:ext cx="84138"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P</a:t>
            </a:r>
            <a:endParaRPr lang="en-US" sz="1000">
              <a:latin typeface="Times" charset="0"/>
            </a:endParaRPr>
          </a:p>
        </p:txBody>
      </p:sp>
      <p:sp>
        <p:nvSpPr>
          <p:cNvPr id="386069" name="Rectangle 21"/>
          <p:cNvSpPr>
            <a:spLocks noChangeArrowheads="1"/>
          </p:cNvSpPr>
          <p:nvPr/>
        </p:nvSpPr>
        <p:spPr bwMode="auto">
          <a:xfrm>
            <a:off x="4559300" y="1462088"/>
            <a:ext cx="147638"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T  </a:t>
            </a:r>
            <a:endParaRPr lang="en-US" sz="1000">
              <a:latin typeface="Times" charset="0"/>
            </a:endParaRPr>
          </a:p>
        </p:txBody>
      </p:sp>
      <p:sp>
        <p:nvSpPr>
          <p:cNvPr id="386070" name="Rectangle 22"/>
          <p:cNvSpPr>
            <a:spLocks noChangeArrowheads="1"/>
          </p:cNvSpPr>
          <p:nvPr/>
        </p:nvSpPr>
        <p:spPr bwMode="auto">
          <a:xfrm>
            <a:off x="4756150" y="3917950"/>
            <a:ext cx="1333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S</a:t>
            </a:r>
            <a:r>
              <a:rPr lang="en-US" sz="1000" b="1" baseline="-25000">
                <a:solidFill>
                  <a:srgbClr val="000000"/>
                </a:solidFill>
              </a:rPr>
              <a:t>2</a:t>
            </a:r>
            <a:endParaRPr lang="en-US" sz="1000">
              <a:latin typeface="Times" charset="0"/>
            </a:endParaRPr>
          </a:p>
        </p:txBody>
      </p:sp>
      <p:sp>
        <p:nvSpPr>
          <p:cNvPr id="386071" name="Rectangle 23"/>
          <p:cNvSpPr>
            <a:spLocks noChangeArrowheads="1"/>
          </p:cNvSpPr>
          <p:nvPr/>
        </p:nvSpPr>
        <p:spPr bwMode="auto">
          <a:xfrm>
            <a:off x="3700463" y="3962400"/>
            <a:ext cx="1333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S</a:t>
            </a:r>
            <a:r>
              <a:rPr lang="en-US" sz="1000" b="1" baseline="-25000">
                <a:solidFill>
                  <a:srgbClr val="000000"/>
                </a:solidFill>
              </a:rPr>
              <a:t>1</a:t>
            </a:r>
            <a:endParaRPr lang="en-US" sz="1000">
              <a:latin typeface="Times" charset="0"/>
            </a:endParaRPr>
          </a:p>
        </p:txBody>
      </p:sp>
      <p:sp>
        <p:nvSpPr>
          <p:cNvPr id="386072" name="Rectangle 24"/>
          <p:cNvSpPr>
            <a:spLocks noChangeArrowheads="1"/>
          </p:cNvSpPr>
          <p:nvPr/>
        </p:nvSpPr>
        <p:spPr bwMode="auto">
          <a:xfrm>
            <a:off x="695325" y="6137275"/>
            <a:ext cx="795338" cy="122238"/>
          </a:xfrm>
          <a:prstGeom prst="rect">
            <a:avLst/>
          </a:prstGeom>
          <a:noFill/>
          <a:ln w="9525">
            <a:noFill/>
            <a:miter lim="800000"/>
            <a:headEnd/>
            <a:tailEnd/>
          </a:ln>
        </p:spPr>
        <p:txBody>
          <a:bodyPr wrap="none" lIns="0" tIns="0" rIns="0" bIns="0">
            <a:spAutoFit/>
          </a:bodyPr>
          <a:lstStyle/>
          <a:p>
            <a:pPr algn="ctr" eaLnBrk="0" hangingPunct="0">
              <a:lnSpc>
                <a:spcPct val="80000"/>
              </a:lnSpc>
            </a:pPr>
            <a:r>
              <a:rPr lang="en-US" sz="1000" b="1">
                <a:solidFill>
                  <a:srgbClr val="000000"/>
                </a:solidFill>
              </a:rPr>
              <a:t>Atrial systole</a:t>
            </a:r>
            <a:endParaRPr lang="en-US" sz="1000">
              <a:latin typeface="Times" charset="0"/>
            </a:endParaRPr>
          </a:p>
        </p:txBody>
      </p:sp>
      <p:sp>
        <p:nvSpPr>
          <p:cNvPr id="386073" name="Rectangle 25"/>
          <p:cNvSpPr>
            <a:spLocks noChangeArrowheads="1"/>
          </p:cNvSpPr>
          <p:nvPr/>
        </p:nvSpPr>
        <p:spPr bwMode="auto">
          <a:xfrm>
            <a:off x="3735388" y="6137275"/>
            <a:ext cx="660400" cy="244475"/>
          </a:xfrm>
          <a:prstGeom prst="rect">
            <a:avLst/>
          </a:prstGeom>
          <a:noFill/>
          <a:ln w="9525">
            <a:noFill/>
            <a:miter lim="800000"/>
            <a:headEnd/>
            <a:tailEnd/>
          </a:ln>
        </p:spPr>
        <p:txBody>
          <a:bodyPr wrap="none" lIns="0" tIns="0" rIns="0" bIns="0">
            <a:spAutoFit/>
          </a:bodyPr>
          <a:lstStyle/>
          <a:p>
            <a:pPr algn="ctr" eaLnBrk="0" hangingPunct="0">
              <a:lnSpc>
                <a:spcPct val="80000"/>
              </a:lnSpc>
            </a:pPr>
            <a:r>
              <a:rPr lang="en-US" sz="1000" b="1">
                <a:solidFill>
                  <a:srgbClr val="000000"/>
                </a:solidFill>
              </a:rPr>
              <a:t>Ventricular</a:t>
            </a:r>
          </a:p>
          <a:p>
            <a:pPr algn="ctr" eaLnBrk="0" hangingPunct="0">
              <a:lnSpc>
                <a:spcPct val="80000"/>
              </a:lnSpc>
            </a:pPr>
            <a:r>
              <a:rPr lang="en-US" sz="1000" b="1">
                <a:solidFill>
                  <a:srgbClr val="000000"/>
                </a:solidFill>
              </a:rPr>
              <a:t>systole</a:t>
            </a:r>
            <a:endParaRPr lang="en-US" sz="1000">
              <a:latin typeface="Times" charset="0"/>
            </a:endParaRPr>
          </a:p>
        </p:txBody>
      </p:sp>
      <p:sp>
        <p:nvSpPr>
          <p:cNvPr id="386074" name="Rectangle 26"/>
          <p:cNvSpPr>
            <a:spLocks noChangeArrowheads="1"/>
          </p:cNvSpPr>
          <p:nvPr/>
        </p:nvSpPr>
        <p:spPr bwMode="auto">
          <a:xfrm>
            <a:off x="5126038" y="6140450"/>
            <a:ext cx="646112" cy="366713"/>
          </a:xfrm>
          <a:prstGeom prst="rect">
            <a:avLst/>
          </a:prstGeom>
          <a:noFill/>
          <a:ln w="9525">
            <a:noFill/>
            <a:miter lim="800000"/>
            <a:headEnd/>
            <a:tailEnd/>
          </a:ln>
        </p:spPr>
        <p:txBody>
          <a:bodyPr wrap="none" lIns="0" tIns="0" rIns="0" bIns="0">
            <a:spAutoFit/>
          </a:bodyPr>
          <a:lstStyle/>
          <a:p>
            <a:pPr algn="ctr" eaLnBrk="0" hangingPunct="0">
              <a:lnSpc>
                <a:spcPct val="80000"/>
              </a:lnSpc>
            </a:pPr>
            <a:r>
              <a:rPr lang="en-US" sz="1000" b="1">
                <a:solidFill>
                  <a:srgbClr val="000000"/>
                </a:solidFill>
              </a:rPr>
              <a:t>Early </a:t>
            </a:r>
          </a:p>
          <a:p>
            <a:pPr algn="ctr" eaLnBrk="0" hangingPunct="0">
              <a:lnSpc>
                <a:spcPct val="80000"/>
              </a:lnSpc>
            </a:pPr>
            <a:r>
              <a:rPr lang="en-US" sz="1000" b="1">
                <a:solidFill>
                  <a:srgbClr val="000000"/>
                </a:solidFill>
              </a:rPr>
              <a:t>ventricular</a:t>
            </a:r>
          </a:p>
          <a:p>
            <a:pPr algn="ctr" eaLnBrk="0" hangingPunct="0">
              <a:lnSpc>
                <a:spcPct val="80000"/>
              </a:lnSpc>
            </a:pPr>
            <a:r>
              <a:rPr lang="en-US" sz="1000" b="1">
                <a:solidFill>
                  <a:srgbClr val="000000"/>
                </a:solidFill>
              </a:rPr>
              <a:t>diastole</a:t>
            </a:r>
            <a:endParaRPr lang="en-US" sz="1000">
              <a:latin typeface="Times" charset="0"/>
            </a:endParaRPr>
          </a:p>
        </p:txBody>
      </p:sp>
      <p:sp>
        <p:nvSpPr>
          <p:cNvPr id="386075" name="Rectangle 27"/>
          <p:cNvSpPr>
            <a:spLocks noChangeArrowheads="1"/>
          </p:cNvSpPr>
          <p:nvPr/>
        </p:nvSpPr>
        <p:spPr bwMode="auto">
          <a:xfrm>
            <a:off x="6729413" y="6137275"/>
            <a:ext cx="646112" cy="366713"/>
          </a:xfrm>
          <a:prstGeom prst="rect">
            <a:avLst/>
          </a:prstGeom>
          <a:noFill/>
          <a:ln w="9525">
            <a:noFill/>
            <a:miter lim="800000"/>
            <a:headEnd/>
            <a:tailEnd/>
          </a:ln>
        </p:spPr>
        <p:txBody>
          <a:bodyPr wrap="none" lIns="0" tIns="0" rIns="0" bIns="0">
            <a:spAutoFit/>
          </a:bodyPr>
          <a:lstStyle/>
          <a:p>
            <a:pPr algn="ctr" eaLnBrk="0" hangingPunct="0">
              <a:lnSpc>
                <a:spcPct val="80000"/>
              </a:lnSpc>
            </a:pPr>
            <a:r>
              <a:rPr lang="en-US" sz="1000" b="1">
                <a:solidFill>
                  <a:srgbClr val="000000"/>
                </a:solidFill>
              </a:rPr>
              <a:t>Late </a:t>
            </a:r>
          </a:p>
          <a:p>
            <a:pPr algn="ctr" eaLnBrk="0" hangingPunct="0">
              <a:lnSpc>
                <a:spcPct val="80000"/>
              </a:lnSpc>
            </a:pPr>
            <a:r>
              <a:rPr lang="en-US" sz="1000" b="1">
                <a:solidFill>
                  <a:srgbClr val="000000"/>
                </a:solidFill>
              </a:rPr>
              <a:t>ventricular</a:t>
            </a:r>
          </a:p>
          <a:p>
            <a:pPr algn="ctr" eaLnBrk="0" hangingPunct="0">
              <a:lnSpc>
                <a:spcPct val="80000"/>
              </a:lnSpc>
            </a:pPr>
            <a:r>
              <a:rPr lang="en-US" sz="1000" b="1">
                <a:solidFill>
                  <a:srgbClr val="000000"/>
                </a:solidFill>
              </a:rPr>
              <a:t>diastole</a:t>
            </a:r>
            <a:endParaRPr lang="en-US" sz="1000">
              <a:latin typeface="Times" charset="0"/>
            </a:endParaRPr>
          </a:p>
        </p:txBody>
      </p:sp>
      <p:sp>
        <p:nvSpPr>
          <p:cNvPr id="386076" name="Rectangle 28"/>
          <p:cNvSpPr>
            <a:spLocks noChangeArrowheads="1"/>
          </p:cNvSpPr>
          <p:nvPr/>
        </p:nvSpPr>
        <p:spPr bwMode="auto">
          <a:xfrm>
            <a:off x="7951788" y="6137275"/>
            <a:ext cx="434975" cy="244475"/>
          </a:xfrm>
          <a:prstGeom prst="rect">
            <a:avLst/>
          </a:prstGeom>
          <a:noFill/>
          <a:ln w="9525">
            <a:noFill/>
            <a:miter lim="800000"/>
            <a:headEnd/>
            <a:tailEnd/>
          </a:ln>
        </p:spPr>
        <p:txBody>
          <a:bodyPr wrap="none" lIns="0" tIns="0" rIns="0" bIns="0">
            <a:spAutoFit/>
          </a:bodyPr>
          <a:lstStyle/>
          <a:p>
            <a:pPr algn="ctr" eaLnBrk="0" hangingPunct="0">
              <a:lnSpc>
                <a:spcPct val="80000"/>
              </a:lnSpc>
            </a:pPr>
            <a:r>
              <a:rPr lang="en-US" sz="1000" b="1">
                <a:solidFill>
                  <a:srgbClr val="000000"/>
                </a:solidFill>
              </a:rPr>
              <a:t>Atrial</a:t>
            </a:r>
          </a:p>
          <a:p>
            <a:pPr algn="ctr" eaLnBrk="0" hangingPunct="0">
              <a:lnSpc>
                <a:spcPct val="80000"/>
              </a:lnSpc>
            </a:pPr>
            <a:r>
              <a:rPr lang="en-US" sz="1000" b="1">
                <a:solidFill>
                  <a:srgbClr val="000000"/>
                </a:solidFill>
              </a:rPr>
              <a:t>systole</a:t>
            </a:r>
            <a:endParaRPr lang="en-US" sz="1000">
              <a:latin typeface="Times" charset="0"/>
            </a:endParaRPr>
          </a:p>
        </p:txBody>
      </p:sp>
      <p:sp>
        <p:nvSpPr>
          <p:cNvPr id="386077" name="Rectangle 29"/>
          <p:cNvSpPr>
            <a:spLocks noChangeArrowheads="1"/>
          </p:cNvSpPr>
          <p:nvPr/>
        </p:nvSpPr>
        <p:spPr bwMode="auto">
          <a:xfrm>
            <a:off x="2181225" y="6137275"/>
            <a:ext cx="690563" cy="366713"/>
          </a:xfrm>
          <a:prstGeom prst="rect">
            <a:avLst/>
          </a:prstGeom>
          <a:noFill/>
          <a:ln w="9525">
            <a:noFill/>
            <a:miter lim="800000"/>
            <a:headEnd/>
            <a:tailEnd/>
          </a:ln>
        </p:spPr>
        <p:txBody>
          <a:bodyPr wrap="none" lIns="0" tIns="0" rIns="0" bIns="0">
            <a:spAutoFit/>
          </a:bodyPr>
          <a:lstStyle/>
          <a:p>
            <a:pPr algn="ctr" eaLnBrk="0" hangingPunct="0">
              <a:lnSpc>
                <a:spcPct val="80000"/>
              </a:lnSpc>
            </a:pPr>
            <a:r>
              <a:rPr lang="en-US" sz="1000" b="1">
                <a:solidFill>
                  <a:srgbClr val="000000"/>
                </a:solidFill>
              </a:rPr>
              <a:t>Isovolumic</a:t>
            </a:r>
          </a:p>
          <a:p>
            <a:pPr algn="ctr" eaLnBrk="0" hangingPunct="0">
              <a:lnSpc>
                <a:spcPct val="80000"/>
              </a:lnSpc>
            </a:pPr>
            <a:r>
              <a:rPr lang="en-US" sz="1000" b="1">
                <a:solidFill>
                  <a:srgbClr val="000000"/>
                </a:solidFill>
              </a:rPr>
              <a:t>ventricular </a:t>
            </a:r>
          </a:p>
          <a:p>
            <a:pPr algn="ctr" eaLnBrk="0" hangingPunct="0">
              <a:lnSpc>
                <a:spcPct val="80000"/>
              </a:lnSpc>
            </a:pPr>
            <a:r>
              <a:rPr lang="en-US" sz="1000" b="1">
                <a:solidFill>
                  <a:srgbClr val="000000"/>
                </a:solidFill>
              </a:rPr>
              <a:t>contraction</a:t>
            </a:r>
            <a:endParaRPr lang="en-US" sz="1000">
              <a:latin typeface="Times" charset="0"/>
            </a:endParaRPr>
          </a:p>
        </p:txBody>
      </p:sp>
      <p:sp>
        <p:nvSpPr>
          <p:cNvPr id="386078" name="Rectangle 30"/>
          <p:cNvSpPr>
            <a:spLocks noChangeArrowheads="1"/>
          </p:cNvSpPr>
          <p:nvPr/>
        </p:nvSpPr>
        <p:spPr bwMode="auto">
          <a:xfrm>
            <a:off x="3879850" y="2805113"/>
            <a:ext cx="646113" cy="366712"/>
          </a:xfrm>
          <a:prstGeom prst="rect">
            <a:avLst/>
          </a:prstGeom>
          <a:noFill/>
          <a:ln w="9525">
            <a:noFill/>
            <a:miter lim="800000"/>
            <a:headEnd/>
            <a:tailEnd/>
          </a:ln>
        </p:spPr>
        <p:txBody>
          <a:bodyPr wrap="none" lIns="0" tIns="0" rIns="0" bIns="0">
            <a:spAutoFit/>
          </a:bodyPr>
          <a:lstStyle/>
          <a:p>
            <a:pPr algn="ctr" eaLnBrk="0" hangingPunct="0">
              <a:lnSpc>
                <a:spcPct val="80000"/>
              </a:lnSpc>
            </a:pPr>
            <a:r>
              <a:rPr lang="en-US" sz="1000" b="1">
                <a:solidFill>
                  <a:srgbClr val="E30000"/>
                </a:solidFill>
              </a:rPr>
              <a:t>Left</a:t>
            </a:r>
          </a:p>
          <a:p>
            <a:pPr algn="ctr" eaLnBrk="0" hangingPunct="0">
              <a:lnSpc>
                <a:spcPct val="80000"/>
              </a:lnSpc>
            </a:pPr>
            <a:r>
              <a:rPr lang="en-US" sz="1000" b="1">
                <a:solidFill>
                  <a:srgbClr val="E30000"/>
                </a:solidFill>
              </a:rPr>
              <a:t>ventricular</a:t>
            </a:r>
          </a:p>
          <a:p>
            <a:pPr algn="ctr" eaLnBrk="0" hangingPunct="0">
              <a:lnSpc>
                <a:spcPct val="80000"/>
              </a:lnSpc>
            </a:pPr>
            <a:r>
              <a:rPr lang="en-US" sz="1000" b="1">
                <a:solidFill>
                  <a:srgbClr val="E30000"/>
                </a:solidFill>
              </a:rPr>
              <a:t>pressure</a:t>
            </a:r>
            <a:endParaRPr lang="en-US" sz="1000">
              <a:latin typeface="Times" charset="0"/>
            </a:endParaRPr>
          </a:p>
        </p:txBody>
      </p:sp>
      <p:sp>
        <p:nvSpPr>
          <p:cNvPr id="386079" name="Rectangle 31"/>
          <p:cNvSpPr>
            <a:spLocks noChangeArrowheads="1"/>
          </p:cNvSpPr>
          <p:nvPr/>
        </p:nvSpPr>
        <p:spPr bwMode="auto">
          <a:xfrm>
            <a:off x="2760663" y="3240088"/>
            <a:ext cx="569912" cy="244475"/>
          </a:xfrm>
          <a:prstGeom prst="rect">
            <a:avLst/>
          </a:prstGeom>
          <a:noFill/>
          <a:ln w="9525">
            <a:noFill/>
            <a:miter lim="800000"/>
            <a:headEnd/>
            <a:tailEnd/>
          </a:ln>
        </p:spPr>
        <p:txBody>
          <a:bodyPr wrap="none" lIns="0" tIns="0" rIns="0" bIns="0">
            <a:spAutoFit/>
          </a:bodyPr>
          <a:lstStyle/>
          <a:p>
            <a:pPr eaLnBrk="0" hangingPunct="0">
              <a:lnSpc>
                <a:spcPct val="80000"/>
              </a:lnSpc>
            </a:pPr>
            <a:r>
              <a:rPr lang="en-US" sz="1000" b="1">
                <a:solidFill>
                  <a:srgbClr val="094891"/>
                </a:solidFill>
              </a:rPr>
              <a:t>Left atrial</a:t>
            </a:r>
          </a:p>
          <a:p>
            <a:pPr eaLnBrk="0" hangingPunct="0">
              <a:lnSpc>
                <a:spcPct val="80000"/>
              </a:lnSpc>
            </a:pPr>
            <a:r>
              <a:rPr lang="en-US" sz="1000" b="1">
                <a:solidFill>
                  <a:srgbClr val="094891"/>
                </a:solidFill>
              </a:rPr>
              <a:t>pressure</a:t>
            </a:r>
            <a:endParaRPr lang="en-US" sz="1000">
              <a:latin typeface="Times" charset="0"/>
            </a:endParaRPr>
          </a:p>
        </p:txBody>
      </p:sp>
      <p:sp>
        <p:nvSpPr>
          <p:cNvPr id="386080" name="Rectangle 32"/>
          <p:cNvSpPr>
            <a:spLocks noChangeArrowheads="1"/>
          </p:cNvSpPr>
          <p:nvPr/>
        </p:nvSpPr>
        <p:spPr bwMode="auto">
          <a:xfrm>
            <a:off x="2447925" y="4846638"/>
            <a:ext cx="13970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65</a:t>
            </a:r>
            <a:endParaRPr lang="en-US" sz="1000">
              <a:latin typeface="Times" charset="0"/>
            </a:endParaRPr>
          </a:p>
        </p:txBody>
      </p:sp>
      <p:sp>
        <p:nvSpPr>
          <p:cNvPr id="386081" name="Rectangle 33"/>
          <p:cNvSpPr>
            <a:spLocks noChangeArrowheads="1"/>
          </p:cNvSpPr>
          <p:nvPr/>
        </p:nvSpPr>
        <p:spPr bwMode="auto">
          <a:xfrm>
            <a:off x="2339975" y="4251325"/>
            <a:ext cx="2095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135</a:t>
            </a:r>
            <a:endParaRPr lang="en-US" sz="1000">
              <a:latin typeface="Times" charset="0"/>
            </a:endParaRPr>
          </a:p>
        </p:txBody>
      </p:sp>
      <p:sp>
        <p:nvSpPr>
          <p:cNvPr id="386082" name="Rectangle 34"/>
          <p:cNvSpPr>
            <a:spLocks noChangeArrowheads="1"/>
          </p:cNvSpPr>
          <p:nvPr/>
        </p:nvSpPr>
        <p:spPr bwMode="auto">
          <a:xfrm>
            <a:off x="2447925" y="3379788"/>
            <a:ext cx="13970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30</a:t>
            </a:r>
            <a:endParaRPr lang="en-US" sz="1000">
              <a:latin typeface="Times" charset="0"/>
            </a:endParaRPr>
          </a:p>
        </p:txBody>
      </p:sp>
      <p:sp>
        <p:nvSpPr>
          <p:cNvPr id="386083" name="Rectangle 35"/>
          <p:cNvSpPr>
            <a:spLocks noChangeArrowheads="1"/>
          </p:cNvSpPr>
          <p:nvPr/>
        </p:nvSpPr>
        <p:spPr bwMode="auto">
          <a:xfrm>
            <a:off x="2447925" y="2871788"/>
            <a:ext cx="13970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60</a:t>
            </a:r>
            <a:endParaRPr lang="en-US" sz="1000">
              <a:latin typeface="Times" charset="0"/>
            </a:endParaRPr>
          </a:p>
        </p:txBody>
      </p:sp>
      <p:sp>
        <p:nvSpPr>
          <p:cNvPr id="386084" name="Rectangle 36"/>
          <p:cNvSpPr>
            <a:spLocks noChangeArrowheads="1"/>
          </p:cNvSpPr>
          <p:nvPr/>
        </p:nvSpPr>
        <p:spPr bwMode="auto">
          <a:xfrm>
            <a:off x="2447925" y="2390775"/>
            <a:ext cx="13970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90</a:t>
            </a:r>
            <a:endParaRPr lang="en-US" sz="1000">
              <a:latin typeface="Times" charset="0"/>
            </a:endParaRPr>
          </a:p>
        </p:txBody>
      </p:sp>
      <p:sp>
        <p:nvSpPr>
          <p:cNvPr id="386085" name="Rectangle 37"/>
          <p:cNvSpPr>
            <a:spLocks noChangeArrowheads="1"/>
          </p:cNvSpPr>
          <p:nvPr/>
        </p:nvSpPr>
        <p:spPr bwMode="auto">
          <a:xfrm>
            <a:off x="2339975" y="1882775"/>
            <a:ext cx="2095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120</a:t>
            </a:r>
            <a:endParaRPr lang="en-US" sz="1000">
              <a:latin typeface="Times" charset="0"/>
            </a:endParaRPr>
          </a:p>
        </p:txBody>
      </p:sp>
      <p:sp>
        <p:nvSpPr>
          <p:cNvPr id="386086" name="Rectangle 38"/>
          <p:cNvSpPr>
            <a:spLocks noChangeArrowheads="1"/>
          </p:cNvSpPr>
          <p:nvPr/>
        </p:nvSpPr>
        <p:spPr bwMode="auto">
          <a:xfrm>
            <a:off x="4176713" y="762000"/>
            <a:ext cx="738187"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Time (msec)</a:t>
            </a:r>
            <a:endParaRPr lang="en-US" sz="1000">
              <a:latin typeface="Times" charset="0"/>
            </a:endParaRPr>
          </a:p>
        </p:txBody>
      </p:sp>
      <p:sp>
        <p:nvSpPr>
          <p:cNvPr id="386087" name="Rectangle 39"/>
          <p:cNvSpPr>
            <a:spLocks noChangeArrowheads="1"/>
          </p:cNvSpPr>
          <p:nvPr/>
        </p:nvSpPr>
        <p:spPr bwMode="auto">
          <a:xfrm>
            <a:off x="3040063" y="930275"/>
            <a:ext cx="71437" cy="153988"/>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0</a:t>
            </a:r>
            <a:endParaRPr lang="en-US" sz="1000">
              <a:latin typeface="Times" charset="0"/>
            </a:endParaRPr>
          </a:p>
        </p:txBody>
      </p:sp>
      <p:sp>
        <p:nvSpPr>
          <p:cNvPr id="386088" name="Rectangle 40"/>
          <p:cNvSpPr>
            <a:spLocks noChangeArrowheads="1"/>
          </p:cNvSpPr>
          <p:nvPr/>
        </p:nvSpPr>
        <p:spPr bwMode="auto">
          <a:xfrm>
            <a:off x="3467100" y="930275"/>
            <a:ext cx="2095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100</a:t>
            </a:r>
            <a:endParaRPr lang="en-US" sz="1000">
              <a:latin typeface="Times" charset="0"/>
            </a:endParaRPr>
          </a:p>
        </p:txBody>
      </p:sp>
      <p:sp>
        <p:nvSpPr>
          <p:cNvPr id="386089" name="Rectangle 41"/>
          <p:cNvSpPr>
            <a:spLocks noChangeArrowheads="1"/>
          </p:cNvSpPr>
          <p:nvPr/>
        </p:nvSpPr>
        <p:spPr bwMode="auto">
          <a:xfrm>
            <a:off x="3924300" y="930275"/>
            <a:ext cx="2095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200</a:t>
            </a:r>
            <a:endParaRPr lang="en-US" sz="1000">
              <a:latin typeface="Times" charset="0"/>
            </a:endParaRPr>
          </a:p>
        </p:txBody>
      </p:sp>
      <p:sp>
        <p:nvSpPr>
          <p:cNvPr id="386090" name="Rectangle 42"/>
          <p:cNvSpPr>
            <a:spLocks noChangeArrowheads="1"/>
          </p:cNvSpPr>
          <p:nvPr/>
        </p:nvSpPr>
        <p:spPr bwMode="auto">
          <a:xfrm>
            <a:off x="4383088" y="930275"/>
            <a:ext cx="211137"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300</a:t>
            </a:r>
            <a:endParaRPr lang="en-US" sz="1000">
              <a:latin typeface="Times" charset="0"/>
            </a:endParaRPr>
          </a:p>
        </p:txBody>
      </p:sp>
      <p:sp>
        <p:nvSpPr>
          <p:cNvPr id="386091" name="Rectangle 43"/>
          <p:cNvSpPr>
            <a:spLocks noChangeArrowheads="1"/>
          </p:cNvSpPr>
          <p:nvPr/>
        </p:nvSpPr>
        <p:spPr bwMode="auto">
          <a:xfrm>
            <a:off x="4849813" y="930275"/>
            <a:ext cx="2095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400</a:t>
            </a:r>
            <a:endParaRPr lang="en-US" sz="1000">
              <a:latin typeface="Times" charset="0"/>
            </a:endParaRPr>
          </a:p>
        </p:txBody>
      </p:sp>
      <p:sp>
        <p:nvSpPr>
          <p:cNvPr id="386092" name="Rectangle 44"/>
          <p:cNvSpPr>
            <a:spLocks noChangeArrowheads="1"/>
          </p:cNvSpPr>
          <p:nvPr/>
        </p:nvSpPr>
        <p:spPr bwMode="auto">
          <a:xfrm>
            <a:off x="5311775" y="930275"/>
            <a:ext cx="2095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500</a:t>
            </a:r>
            <a:endParaRPr lang="en-US" sz="1000">
              <a:latin typeface="Times" charset="0"/>
            </a:endParaRPr>
          </a:p>
        </p:txBody>
      </p:sp>
      <p:sp>
        <p:nvSpPr>
          <p:cNvPr id="386093" name="Rectangle 45"/>
          <p:cNvSpPr>
            <a:spLocks noChangeArrowheads="1"/>
          </p:cNvSpPr>
          <p:nvPr/>
        </p:nvSpPr>
        <p:spPr bwMode="auto">
          <a:xfrm>
            <a:off x="5783263" y="930275"/>
            <a:ext cx="207962"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600</a:t>
            </a:r>
            <a:endParaRPr lang="en-US" sz="1000">
              <a:latin typeface="Times" charset="0"/>
            </a:endParaRPr>
          </a:p>
        </p:txBody>
      </p:sp>
      <p:sp>
        <p:nvSpPr>
          <p:cNvPr id="386094" name="Rectangle 46"/>
          <p:cNvSpPr>
            <a:spLocks noChangeArrowheads="1"/>
          </p:cNvSpPr>
          <p:nvPr/>
        </p:nvSpPr>
        <p:spPr bwMode="auto">
          <a:xfrm>
            <a:off x="6256338" y="930275"/>
            <a:ext cx="2095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700</a:t>
            </a:r>
            <a:endParaRPr lang="en-US" sz="1000">
              <a:latin typeface="Times" charset="0"/>
            </a:endParaRPr>
          </a:p>
        </p:txBody>
      </p:sp>
      <p:sp>
        <p:nvSpPr>
          <p:cNvPr id="386095" name="Rectangle 47"/>
          <p:cNvSpPr>
            <a:spLocks noChangeArrowheads="1"/>
          </p:cNvSpPr>
          <p:nvPr/>
        </p:nvSpPr>
        <p:spPr bwMode="auto">
          <a:xfrm>
            <a:off x="6715125" y="930275"/>
            <a:ext cx="2095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800</a:t>
            </a:r>
            <a:endParaRPr lang="en-US" sz="1000">
              <a:latin typeface="Times" charset="0"/>
            </a:endParaRPr>
          </a:p>
        </p:txBody>
      </p:sp>
      <p:sp>
        <p:nvSpPr>
          <p:cNvPr id="386096" name="Rectangle 48"/>
          <p:cNvSpPr>
            <a:spLocks noChangeArrowheads="1"/>
          </p:cNvSpPr>
          <p:nvPr/>
        </p:nvSpPr>
        <p:spPr bwMode="auto">
          <a:xfrm rot="610559">
            <a:off x="3073400" y="2392363"/>
            <a:ext cx="331788"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Aorta</a:t>
            </a:r>
            <a:endParaRPr lang="en-US" sz="1000">
              <a:latin typeface="Times" charset="0"/>
            </a:endParaRPr>
          </a:p>
        </p:txBody>
      </p:sp>
      <p:sp>
        <p:nvSpPr>
          <p:cNvPr id="386097" name="Rectangle 49"/>
          <p:cNvSpPr>
            <a:spLocks noChangeArrowheads="1"/>
          </p:cNvSpPr>
          <p:nvPr/>
        </p:nvSpPr>
        <p:spPr bwMode="auto">
          <a:xfrm>
            <a:off x="3621088" y="1200150"/>
            <a:ext cx="512762" cy="244475"/>
          </a:xfrm>
          <a:prstGeom prst="rect">
            <a:avLst/>
          </a:prstGeom>
          <a:noFill/>
          <a:ln w="9525">
            <a:noFill/>
            <a:miter lim="800000"/>
            <a:headEnd/>
            <a:tailEnd/>
          </a:ln>
        </p:spPr>
        <p:txBody>
          <a:bodyPr wrap="none" lIns="0" tIns="0" rIns="0" bIns="0">
            <a:spAutoFit/>
          </a:bodyPr>
          <a:lstStyle/>
          <a:p>
            <a:pPr eaLnBrk="0" hangingPunct="0">
              <a:lnSpc>
                <a:spcPct val="80000"/>
              </a:lnSpc>
            </a:pPr>
            <a:r>
              <a:rPr lang="en-US" sz="1000" b="1">
                <a:solidFill>
                  <a:srgbClr val="000000"/>
                </a:solidFill>
              </a:rPr>
              <a:t>QRS</a:t>
            </a:r>
          </a:p>
          <a:p>
            <a:pPr eaLnBrk="0" hangingPunct="0">
              <a:lnSpc>
                <a:spcPct val="80000"/>
              </a:lnSpc>
            </a:pPr>
            <a:r>
              <a:rPr lang="en-US" sz="1000" b="1">
                <a:solidFill>
                  <a:srgbClr val="000000"/>
                </a:solidFill>
              </a:rPr>
              <a:t>complex</a:t>
            </a:r>
            <a:endParaRPr lang="en-US" sz="1000">
              <a:latin typeface="Times" charset="0"/>
            </a:endParaRPr>
          </a:p>
        </p:txBody>
      </p:sp>
      <p:sp>
        <p:nvSpPr>
          <p:cNvPr id="386098" name="Rectangle 50"/>
          <p:cNvSpPr>
            <a:spLocks noChangeArrowheads="1"/>
          </p:cNvSpPr>
          <p:nvPr/>
        </p:nvSpPr>
        <p:spPr bwMode="auto">
          <a:xfrm>
            <a:off x="7281863" y="1184275"/>
            <a:ext cx="512762" cy="244475"/>
          </a:xfrm>
          <a:prstGeom prst="rect">
            <a:avLst/>
          </a:prstGeom>
          <a:noFill/>
          <a:ln w="9525">
            <a:noFill/>
            <a:miter lim="800000"/>
            <a:headEnd/>
            <a:tailEnd/>
          </a:ln>
        </p:spPr>
        <p:txBody>
          <a:bodyPr wrap="none" lIns="0" tIns="0" rIns="0" bIns="0">
            <a:spAutoFit/>
          </a:bodyPr>
          <a:lstStyle/>
          <a:p>
            <a:pPr eaLnBrk="0" hangingPunct="0">
              <a:lnSpc>
                <a:spcPct val="80000"/>
              </a:lnSpc>
            </a:pPr>
            <a:r>
              <a:rPr lang="en-US" sz="1000" b="1">
                <a:solidFill>
                  <a:srgbClr val="000000"/>
                </a:solidFill>
              </a:rPr>
              <a:t>QRS</a:t>
            </a:r>
          </a:p>
          <a:p>
            <a:pPr eaLnBrk="0" hangingPunct="0">
              <a:lnSpc>
                <a:spcPct val="80000"/>
              </a:lnSpc>
            </a:pPr>
            <a:r>
              <a:rPr lang="en-US" sz="1000" b="1">
                <a:solidFill>
                  <a:srgbClr val="000000"/>
                </a:solidFill>
              </a:rPr>
              <a:t>complex</a:t>
            </a:r>
            <a:endParaRPr lang="en-US" sz="1000">
              <a:latin typeface="Times" charset="0"/>
            </a:endParaRPr>
          </a:p>
        </p:txBody>
      </p:sp>
      <p:sp>
        <p:nvSpPr>
          <p:cNvPr id="386146" name="Rectangle 98"/>
          <p:cNvSpPr>
            <a:spLocks noChangeArrowheads="1"/>
          </p:cNvSpPr>
          <p:nvPr/>
        </p:nvSpPr>
        <p:spPr bwMode="auto">
          <a:xfrm>
            <a:off x="7315200" y="4038600"/>
            <a:ext cx="260350" cy="122238"/>
          </a:xfrm>
          <a:prstGeom prst="rect">
            <a:avLst/>
          </a:prstGeom>
          <a:noFill/>
          <a:ln w="9525">
            <a:noFill/>
            <a:miter lim="800000"/>
            <a:headEnd/>
            <a:tailEnd/>
          </a:ln>
        </p:spPr>
        <p:txBody>
          <a:bodyPr wrap="none" lIns="0" tIns="0" rIns="0" bIns="0">
            <a:spAutoFit/>
          </a:bodyPr>
          <a:lstStyle/>
          <a:p>
            <a:pPr eaLnBrk="0" hangingPunct="0">
              <a:lnSpc>
                <a:spcPct val="80000"/>
              </a:lnSpc>
            </a:pPr>
            <a:r>
              <a:rPr lang="en-US" sz="1000" b="1">
                <a:solidFill>
                  <a:srgbClr val="000000"/>
                </a:solidFill>
              </a:rPr>
              <a:t>EDV</a:t>
            </a:r>
            <a:endParaRPr lang="en-US" sz="1000">
              <a:latin typeface="Times" charset="0"/>
            </a:endParaRPr>
          </a:p>
        </p:txBody>
      </p:sp>
      <p:sp>
        <p:nvSpPr>
          <p:cNvPr id="386147" name="Rectangle 99"/>
          <p:cNvSpPr>
            <a:spLocks noChangeArrowheads="1"/>
          </p:cNvSpPr>
          <p:nvPr/>
        </p:nvSpPr>
        <p:spPr bwMode="auto">
          <a:xfrm>
            <a:off x="4800600" y="4572000"/>
            <a:ext cx="252413" cy="122238"/>
          </a:xfrm>
          <a:prstGeom prst="rect">
            <a:avLst/>
          </a:prstGeom>
          <a:noFill/>
          <a:ln w="9525">
            <a:noFill/>
            <a:miter lim="800000"/>
            <a:headEnd/>
            <a:tailEnd/>
          </a:ln>
        </p:spPr>
        <p:txBody>
          <a:bodyPr wrap="none" lIns="0" tIns="0" rIns="0" bIns="0">
            <a:spAutoFit/>
          </a:bodyPr>
          <a:lstStyle/>
          <a:p>
            <a:pPr eaLnBrk="0" hangingPunct="0">
              <a:lnSpc>
                <a:spcPct val="80000"/>
              </a:lnSpc>
            </a:pPr>
            <a:r>
              <a:rPr lang="en-US" sz="1000" b="1">
                <a:solidFill>
                  <a:srgbClr val="000000"/>
                </a:solidFill>
              </a:rPr>
              <a:t>ESV</a:t>
            </a:r>
            <a:endParaRPr lang="en-US" sz="1000">
              <a:latin typeface="Times" charset="0"/>
            </a:endParaRPr>
          </a:p>
        </p:txBody>
      </p:sp>
      <p:sp>
        <p:nvSpPr>
          <p:cNvPr id="386148" name="Line 100"/>
          <p:cNvSpPr>
            <a:spLocks noChangeShapeType="1"/>
          </p:cNvSpPr>
          <p:nvPr/>
        </p:nvSpPr>
        <p:spPr bwMode="auto">
          <a:xfrm>
            <a:off x="4953000" y="4724400"/>
            <a:ext cx="0" cy="228600"/>
          </a:xfrm>
          <a:prstGeom prst="line">
            <a:avLst/>
          </a:prstGeom>
          <a:noFill/>
          <a:ln w="9525">
            <a:solidFill>
              <a:schemeClr val="tx1"/>
            </a:solidFill>
            <a:round/>
            <a:headEnd/>
            <a:tailEnd type="triangle" w="med" len="med"/>
          </a:ln>
          <a:effectLst/>
        </p:spPr>
        <p:txBody>
          <a:bodyPr/>
          <a:lstStyle/>
          <a:p>
            <a:endParaRPr lang="ru-RU"/>
          </a:p>
        </p:txBody>
      </p:sp>
      <p:sp>
        <p:nvSpPr>
          <p:cNvPr id="386149" name="Line 101"/>
          <p:cNvSpPr>
            <a:spLocks noChangeShapeType="1"/>
          </p:cNvSpPr>
          <p:nvPr/>
        </p:nvSpPr>
        <p:spPr bwMode="auto">
          <a:xfrm flipH="1">
            <a:off x="7239000" y="4267200"/>
            <a:ext cx="228600" cy="152400"/>
          </a:xfrm>
          <a:prstGeom prst="line">
            <a:avLst/>
          </a:prstGeom>
          <a:noFill/>
          <a:ln w="9525">
            <a:solidFill>
              <a:schemeClr val="tx1"/>
            </a:solidFill>
            <a:round/>
            <a:headEnd/>
            <a:tailEnd type="triangle" w="med" len="med"/>
          </a:ln>
          <a:effectLst/>
        </p:spPr>
        <p:txBody>
          <a:bodyPr/>
          <a:lstStyle/>
          <a:p>
            <a:endParaRPr lang="ru-RU"/>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ext Box 2"/>
          <p:cNvSpPr txBox="1">
            <a:spLocks noChangeArrowheads="1"/>
          </p:cNvSpPr>
          <p:nvPr/>
        </p:nvSpPr>
        <p:spPr bwMode="auto">
          <a:xfrm>
            <a:off x="5254625" y="6562725"/>
            <a:ext cx="3656013" cy="274638"/>
          </a:xfrm>
          <a:prstGeom prst="rect">
            <a:avLst/>
          </a:prstGeom>
          <a:noFill/>
          <a:ln w="9525">
            <a:noFill/>
            <a:miter lim="800000"/>
            <a:headEnd/>
            <a:tailEnd/>
          </a:ln>
          <a:effectLst/>
        </p:spPr>
        <p:txBody>
          <a:bodyPr anchor="b"/>
          <a:lstStyle/>
          <a:p>
            <a:pPr algn="r" eaLnBrk="0" hangingPunct="0"/>
            <a:r>
              <a:rPr lang="en-US" sz="1400" b="1">
                <a:solidFill>
                  <a:srgbClr val="292929"/>
                </a:solidFill>
              </a:rPr>
              <a:t>Figure 14-25</a:t>
            </a:r>
          </a:p>
        </p:txBody>
      </p:sp>
      <p:sp>
        <p:nvSpPr>
          <p:cNvPr id="388099" name="Rectangle 3"/>
          <p:cNvSpPr>
            <a:spLocks noGrp="1" noChangeArrowheads="1"/>
          </p:cNvSpPr>
          <p:nvPr>
            <p:ph type="title"/>
          </p:nvPr>
        </p:nvSpPr>
        <p:spPr/>
        <p:txBody>
          <a:bodyPr/>
          <a:lstStyle/>
          <a:p>
            <a:pPr>
              <a:tabLst>
                <a:tab pos="4686300" algn="l"/>
              </a:tabLst>
            </a:pPr>
            <a:r>
              <a:rPr lang="en-US" sz="4000"/>
              <a:t>Cardiac Cycle</a:t>
            </a:r>
          </a:p>
        </p:txBody>
      </p:sp>
      <p:sp>
        <p:nvSpPr>
          <p:cNvPr id="388100" name="Rectangle 4"/>
          <p:cNvSpPr>
            <a:spLocks noGrp="1" noChangeArrowheads="1"/>
          </p:cNvSpPr>
          <p:nvPr>
            <p:ph type="body" idx="1"/>
          </p:nvPr>
        </p:nvSpPr>
        <p:spPr>
          <a:xfrm>
            <a:off x="914400" y="914400"/>
            <a:ext cx="8229600" cy="1533525"/>
          </a:xfrm>
        </p:spPr>
        <p:txBody>
          <a:bodyPr/>
          <a:lstStyle/>
          <a:p>
            <a:r>
              <a:rPr lang="en-US" sz="2400"/>
              <a:t>Left ventricular pressure-volume changes during one cardiac cycle</a:t>
            </a:r>
          </a:p>
        </p:txBody>
      </p:sp>
      <p:grpSp>
        <p:nvGrpSpPr>
          <p:cNvPr id="388101" name="Group 5"/>
          <p:cNvGrpSpPr>
            <a:grpSpLocks/>
          </p:cNvGrpSpPr>
          <p:nvPr/>
        </p:nvGrpSpPr>
        <p:grpSpPr bwMode="auto">
          <a:xfrm>
            <a:off x="1677988" y="1905000"/>
            <a:ext cx="5181600" cy="4953000"/>
            <a:chOff x="1199" y="284"/>
            <a:chExt cx="3357" cy="3752"/>
          </a:xfrm>
        </p:grpSpPr>
        <p:pic>
          <p:nvPicPr>
            <p:cNvPr id="388102" name="Picture 6"/>
            <p:cNvPicPr>
              <a:picLocks noChangeAspect="1" noChangeArrowheads="1"/>
            </p:cNvPicPr>
            <p:nvPr/>
          </p:nvPicPr>
          <p:blipFill>
            <a:blip r:embed="rId3"/>
            <a:srcRect/>
            <a:stretch>
              <a:fillRect/>
            </a:stretch>
          </p:blipFill>
          <p:spPr bwMode="auto">
            <a:xfrm>
              <a:off x="1203" y="284"/>
              <a:ext cx="3353" cy="3752"/>
            </a:xfrm>
            <a:prstGeom prst="rect">
              <a:avLst/>
            </a:prstGeom>
            <a:noFill/>
          </p:spPr>
        </p:pic>
        <p:sp>
          <p:nvSpPr>
            <p:cNvPr id="388103" name="Line 7"/>
            <p:cNvSpPr>
              <a:spLocks noChangeShapeType="1"/>
            </p:cNvSpPr>
            <p:nvPr/>
          </p:nvSpPr>
          <p:spPr bwMode="auto">
            <a:xfrm>
              <a:off x="2589" y="1225"/>
              <a:ext cx="365" cy="1"/>
            </a:xfrm>
            <a:prstGeom prst="line">
              <a:avLst/>
            </a:prstGeom>
            <a:noFill/>
            <a:ln w="12700">
              <a:solidFill>
                <a:srgbClr val="000000"/>
              </a:solidFill>
              <a:round/>
              <a:headEnd/>
              <a:tailEnd/>
            </a:ln>
          </p:spPr>
          <p:txBody>
            <a:bodyPr/>
            <a:lstStyle/>
            <a:p>
              <a:endParaRPr lang="ru-RU"/>
            </a:p>
          </p:txBody>
        </p:sp>
        <p:sp>
          <p:nvSpPr>
            <p:cNvPr id="388104" name="Line 8"/>
            <p:cNvSpPr>
              <a:spLocks noChangeShapeType="1"/>
            </p:cNvSpPr>
            <p:nvPr/>
          </p:nvSpPr>
          <p:spPr bwMode="auto">
            <a:xfrm>
              <a:off x="3842" y="1225"/>
              <a:ext cx="296" cy="1"/>
            </a:xfrm>
            <a:prstGeom prst="line">
              <a:avLst/>
            </a:prstGeom>
            <a:noFill/>
            <a:ln w="12700">
              <a:solidFill>
                <a:srgbClr val="000000"/>
              </a:solidFill>
              <a:round/>
              <a:headEnd/>
              <a:tailEnd/>
            </a:ln>
          </p:spPr>
          <p:txBody>
            <a:bodyPr/>
            <a:lstStyle/>
            <a:p>
              <a:endParaRPr lang="ru-RU"/>
            </a:p>
          </p:txBody>
        </p:sp>
        <p:sp>
          <p:nvSpPr>
            <p:cNvPr id="388105" name="Rectangle 9"/>
            <p:cNvSpPr>
              <a:spLocks noChangeArrowheads="1"/>
            </p:cNvSpPr>
            <p:nvPr/>
          </p:nvSpPr>
          <p:spPr bwMode="auto">
            <a:xfrm>
              <a:off x="2445" y="3476"/>
              <a:ext cx="65" cy="127"/>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A</a:t>
              </a:r>
              <a:endParaRPr lang="en-US" sz="1100">
                <a:latin typeface="Times" charset="0"/>
              </a:endParaRPr>
            </a:p>
          </p:txBody>
        </p:sp>
        <p:sp>
          <p:nvSpPr>
            <p:cNvPr id="388106" name="Rectangle 10"/>
            <p:cNvSpPr>
              <a:spLocks noChangeArrowheads="1"/>
            </p:cNvSpPr>
            <p:nvPr/>
          </p:nvSpPr>
          <p:spPr bwMode="auto">
            <a:xfrm>
              <a:off x="4202" y="3342"/>
              <a:ext cx="66" cy="12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B</a:t>
              </a:r>
              <a:endParaRPr lang="en-US" sz="1100">
                <a:latin typeface="Times" charset="0"/>
              </a:endParaRPr>
            </a:p>
          </p:txBody>
        </p:sp>
        <p:sp>
          <p:nvSpPr>
            <p:cNvPr id="388107" name="Rectangle 11"/>
            <p:cNvSpPr>
              <a:spLocks noChangeArrowheads="1"/>
            </p:cNvSpPr>
            <p:nvPr/>
          </p:nvSpPr>
          <p:spPr bwMode="auto">
            <a:xfrm>
              <a:off x="4227" y="2078"/>
              <a:ext cx="66" cy="12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C</a:t>
              </a:r>
              <a:endParaRPr lang="en-US" sz="1100">
                <a:latin typeface="Times" charset="0"/>
              </a:endParaRPr>
            </a:p>
          </p:txBody>
        </p:sp>
        <p:sp>
          <p:nvSpPr>
            <p:cNvPr id="388108" name="Rectangle 12"/>
            <p:cNvSpPr>
              <a:spLocks noChangeArrowheads="1"/>
            </p:cNvSpPr>
            <p:nvPr/>
          </p:nvSpPr>
          <p:spPr bwMode="auto">
            <a:xfrm>
              <a:off x="1673" y="3723"/>
              <a:ext cx="51" cy="12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0</a:t>
              </a:r>
              <a:endParaRPr lang="en-US" sz="1100">
                <a:latin typeface="Times" charset="0"/>
              </a:endParaRPr>
            </a:p>
          </p:txBody>
        </p:sp>
        <p:sp>
          <p:nvSpPr>
            <p:cNvPr id="388109" name="Rectangle 13"/>
            <p:cNvSpPr>
              <a:spLocks noChangeArrowheads="1"/>
            </p:cNvSpPr>
            <p:nvPr/>
          </p:nvSpPr>
          <p:spPr bwMode="auto">
            <a:xfrm>
              <a:off x="2518" y="3729"/>
              <a:ext cx="100" cy="12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65</a:t>
              </a:r>
              <a:endParaRPr lang="en-US" sz="1100">
                <a:latin typeface="Times" charset="0"/>
              </a:endParaRPr>
            </a:p>
          </p:txBody>
        </p:sp>
        <p:sp>
          <p:nvSpPr>
            <p:cNvPr id="388110" name="Rectangle 14"/>
            <p:cNvSpPr>
              <a:spLocks noChangeArrowheads="1"/>
            </p:cNvSpPr>
            <p:nvPr/>
          </p:nvSpPr>
          <p:spPr bwMode="auto">
            <a:xfrm>
              <a:off x="3250" y="3729"/>
              <a:ext cx="151" cy="12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100</a:t>
              </a:r>
              <a:endParaRPr lang="en-US" sz="1100">
                <a:latin typeface="Times" charset="0"/>
              </a:endParaRPr>
            </a:p>
          </p:txBody>
        </p:sp>
        <p:sp>
          <p:nvSpPr>
            <p:cNvPr id="388111" name="Rectangle 15"/>
            <p:cNvSpPr>
              <a:spLocks noChangeArrowheads="1"/>
            </p:cNvSpPr>
            <p:nvPr/>
          </p:nvSpPr>
          <p:spPr bwMode="auto">
            <a:xfrm>
              <a:off x="4049" y="3729"/>
              <a:ext cx="151" cy="12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135</a:t>
              </a:r>
              <a:endParaRPr lang="en-US" sz="1100">
                <a:latin typeface="Times" charset="0"/>
              </a:endParaRPr>
            </a:p>
          </p:txBody>
        </p:sp>
        <p:sp>
          <p:nvSpPr>
            <p:cNvPr id="388112" name="Rectangle 16"/>
            <p:cNvSpPr>
              <a:spLocks noChangeArrowheads="1"/>
            </p:cNvSpPr>
            <p:nvPr/>
          </p:nvSpPr>
          <p:spPr bwMode="auto">
            <a:xfrm>
              <a:off x="2225" y="3892"/>
              <a:ext cx="1214" cy="127"/>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Left ventricular volume (mL)</a:t>
              </a:r>
              <a:endParaRPr lang="en-US" sz="1100">
                <a:latin typeface="Times" charset="0"/>
              </a:endParaRPr>
            </a:p>
          </p:txBody>
        </p:sp>
        <p:sp>
          <p:nvSpPr>
            <p:cNvPr id="388113" name="Rectangle 17"/>
            <p:cNvSpPr>
              <a:spLocks noChangeArrowheads="1"/>
            </p:cNvSpPr>
            <p:nvPr/>
          </p:nvSpPr>
          <p:spPr bwMode="auto">
            <a:xfrm>
              <a:off x="1356" y="1242"/>
              <a:ext cx="152" cy="12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120</a:t>
              </a:r>
              <a:endParaRPr lang="en-US" sz="1100">
                <a:latin typeface="Times" charset="0"/>
              </a:endParaRPr>
            </a:p>
          </p:txBody>
        </p:sp>
        <p:sp>
          <p:nvSpPr>
            <p:cNvPr id="388114" name="Rectangle 18"/>
            <p:cNvSpPr>
              <a:spLocks noChangeArrowheads="1"/>
            </p:cNvSpPr>
            <p:nvPr/>
          </p:nvSpPr>
          <p:spPr bwMode="auto">
            <a:xfrm>
              <a:off x="1436" y="2042"/>
              <a:ext cx="100" cy="12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80</a:t>
              </a:r>
              <a:endParaRPr lang="en-US" sz="1100">
                <a:latin typeface="Times" charset="0"/>
              </a:endParaRPr>
            </a:p>
          </p:txBody>
        </p:sp>
        <p:sp>
          <p:nvSpPr>
            <p:cNvPr id="388115" name="Rectangle 19"/>
            <p:cNvSpPr>
              <a:spLocks noChangeArrowheads="1"/>
            </p:cNvSpPr>
            <p:nvPr/>
          </p:nvSpPr>
          <p:spPr bwMode="auto">
            <a:xfrm>
              <a:off x="1436" y="2809"/>
              <a:ext cx="100" cy="12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40</a:t>
              </a:r>
              <a:endParaRPr lang="en-US" sz="1100">
                <a:latin typeface="Times" charset="0"/>
              </a:endParaRPr>
            </a:p>
          </p:txBody>
        </p:sp>
        <p:sp>
          <p:nvSpPr>
            <p:cNvPr id="388116" name="Rectangle 20"/>
            <p:cNvSpPr>
              <a:spLocks noChangeArrowheads="1"/>
            </p:cNvSpPr>
            <p:nvPr/>
          </p:nvSpPr>
          <p:spPr bwMode="auto">
            <a:xfrm>
              <a:off x="4204" y="2949"/>
              <a:ext cx="187" cy="127"/>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EDV</a:t>
              </a:r>
              <a:endParaRPr lang="en-US" sz="1100">
                <a:latin typeface="Times" charset="0"/>
              </a:endParaRPr>
            </a:p>
          </p:txBody>
        </p:sp>
        <p:sp>
          <p:nvSpPr>
            <p:cNvPr id="388117" name="Rectangle 21"/>
            <p:cNvSpPr>
              <a:spLocks noChangeArrowheads="1"/>
            </p:cNvSpPr>
            <p:nvPr/>
          </p:nvSpPr>
          <p:spPr bwMode="auto">
            <a:xfrm>
              <a:off x="2060" y="1544"/>
              <a:ext cx="182" cy="12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ESV</a:t>
              </a:r>
              <a:endParaRPr lang="en-US" sz="1100">
                <a:latin typeface="Times" charset="0"/>
              </a:endParaRPr>
            </a:p>
          </p:txBody>
        </p:sp>
        <p:sp>
          <p:nvSpPr>
            <p:cNvPr id="388118" name="Rectangle 22"/>
            <p:cNvSpPr>
              <a:spLocks noChangeArrowheads="1"/>
            </p:cNvSpPr>
            <p:nvPr/>
          </p:nvSpPr>
          <p:spPr bwMode="auto">
            <a:xfrm>
              <a:off x="2448" y="1380"/>
              <a:ext cx="65" cy="127"/>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D</a:t>
              </a:r>
              <a:endParaRPr lang="en-US" sz="1100">
                <a:latin typeface="Times" charset="0"/>
              </a:endParaRPr>
            </a:p>
          </p:txBody>
        </p:sp>
        <p:sp>
          <p:nvSpPr>
            <p:cNvPr id="388119" name="Rectangle 23"/>
            <p:cNvSpPr>
              <a:spLocks noChangeArrowheads="1"/>
            </p:cNvSpPr>
            <p:nvPr/>
          </p:nvSpPr>
          <p:spPr bwMode="auto">
            <a:xfrm>
              <a:off x="2978" y="1149"/>
              <a:ext cx="624" cy="127"/>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Stroke volume</a:t>
              </a:r>
              <a:endParaRPr lang="en-US" sz="1100">
                <a:latin typeface="Times" charset="0"/>
              </a:endParaRPr>
            </a:p>
          </p:txBody>
        </p:sp>
        <p:sp>
          <p:nvSpPr>
            <p:cNvPr id="388120" name="Rectangle 24"/>
            <p:cNvSpPr>
              <a:spLocks noChangeArrowheads="1"/>
            </p:cNvSpPr>
            <p:nvPr/>
          </p:nvSpPr>
          <p:spPr bwMode="auto">
            <a:xfrm>
              <a:off x="2638" y="399"/>
              <a:ext cx="187" cy="12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KEY</a:t>
              </a:r>
              <a:endParaRPr lang="en-US" sz="1100">
                <a:latin typeface="Times" charset="0"/>
              </a:endParaRPr>
            </a:p>
          </p:txBody>
        </p:sp>
        <p:sp>
          <p:nvSpPr>
            <p:cNvPr id="388121" name="Rectangle 25"/>
            <p:cNvSpPr>
              <a:spLocks noChangeArrowheads="1"/>
            </p:cNvSpPr>
            <p:nvPr/>
          </p:nvSpPr>
          <p:spPr bwMode="auto">
            <a:xfrm>
              <a:off x="2814" y="630"/>
              <a:ext cx="1198" cy="12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EDV = End-diastolic volume</a:t>
              </a:r>
              <a:endParaRPr lang="en-US" sz="1100">
                <a:latin typeface="Times" charset="0"/>
              </a:endParaRPr>
            </a:p>
          </p:txBody>
        </p:sp>
        <p:sp>
          <p:nvSpPr>
            <p:cNvPr id="388122" name="Rectangle 26"/>
            <p:cNvSpPr>
              <a:spLocks noChangeArrowheads="1"/>
            </p:cNvSpPr>
            <p:nvPr/>
          </p:nvSpPr>
          <p:spPr bwMode="auto">
            <a:xfrm>
              <a:off x="2814" y="777"/>
              <a:ext cx="1163" cy="128"/>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ESV = End-systolic volume</a:t>
              </a:r>
              <a:endParaRPr lang="en-US" sz="1100">
                <a:latin typeface="Times" charset="0"/>
              </a:endParaRPr>
            </a:p>
          </p:txBody>
        </p:sp>
        <p:sp>
          <p:nvSpPr>
            <p:cNvPr id="388123" name="Rectangle 27"/>
            <p:cNvSpPr>
              <a:spLocks noChangeArrowheads="1"/>
            </p:cNvSpPr>
            <p:nvPr/>
          </p:nvSpPr>
          <p:spPr bwMode="auto">
            <a:xfrm>
              <a:off x="3189" y="2272"/>
              <a:ext cx="317" cy="382"/>
            </a:xfrm>
            <a:prstGeom prst="rect">
              <a:avLst/>
            </a:prstGeom>
            <a:noFill/>
            <a:ln w="9525">
              <a:noFill/>
              <a:miter lim="800000"/>
              <a:headEnd/>
              <a:tailEnd/>
            </a:ln>
          </p:spPr>
          <p:txBody>
            <a:bodyPr wrap="none" lIns="0" tIns="0" rIns="0" bIns="0">
              <a:spAutoFit/>
            </a:bodyPr>
            <a:lstStyle/>
            <a:p>
              <a:pPr algn="ctr" eaLnBrk="0" hangingPunct="0"/>
              <a:r>
                <a:rPr lang="en-US" sz="1100" b="1">
                  <a:solidFill>
                    <a:srgbClr val="000000"/>
                  </a:solidFill>
                </a:rPr>
                <a:t>One </a:t>
              </a:r>
            </a:p>
            <a:p>
              <a:pPr algn="ctr" eaLnBrk="0" hangingPunct="0"/>
              <a:r>
                <a:rPr lang="en-US" sz="1100" b="1">
                  <a:solidFill>
                    <a:srgbClr val="000000"/>
                  </a:solidFill>
                </a:rPr>
                <a:t>cardiac</a:t>
              </a:r>
            </a:p>
            <a:p>
              <a:pPr algn="ctr" eaLnBrk="0" hangingPunct="0"/>
              <a:r>
                <a:rPr lang="en-US" sz="1100" b="1">
                  <a:solidFill>
                    <a:srgbClr val="000000"/>
                  </a:solidFill>
                </a:rPr>
                <a:t>cycle</a:t>
              </a:r>
              <a:endParaRPr lang="en-US" sz="1100">
                <a:latin typeface="Times" charset="0"/>
              </a:endParaRPr>
            </a:p>
          </p:txBody>
        </p:sp>
        <p:sp>
          <p:nvSpPr>
            <p:cNvPr id="388124" name="Rectangle 28"/>
            <p:cNvSpPr>
              <a:spLocks noChangeArrowheads="1"/>
            </p:cNvSpPr>
            <p:nvPr/>
          </p:nvSpPr>
          <p:spPr bwMode="auto">
            <a:xfrm rot="16200000">
              <a:off x="406" y="2417"/>
              <a:ext cx="1695" cy="109"/>
            </a:xfrm>
            <a:prstGeom prst="rect">
              <a:avLst/>
            </a:prstGeom>
            <a:noFill/>
            <a:ln w="9525">
              <a:noFill/>
              <a:miter lim="800000"/>
              <a:headEnd/>
              <a:tailEnd/>
            </a:ln>
          </p:spPr>
          <p:txBody>
            <a:bodyPr wrap="none" lIns="0" tIns="0" rIns="0" bIns="0">
              <a:spAutoFit/>
            </a:bodyPr>
            <a:lstStyle/>
            <a:p>
              <a:pPr eaLnBrk="0" hangingPunct="0"/>
              <a:r>
                <a:rPr lang="en-US" sz="1100" b="1">
                  <a:solidFill>
                    <a:srgbClr val="000000"/>
                  </a:solidFill>
                </a:rPr>
                <a:t>Left ventricular pressure (mm Hg)</a:t>
              </a:r>
              <a:endParaRPr lang="en-US" sz="1100">
                <a:latin typeface="Times" charset="0"/>
              </a:endParaRPr>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r>
              <a:rPr lang="en-US" smtClean="0"/>
              <a:t>Cardiac Output and its Control</a:t>
            </a:r>
            <a:endParaRPr lang="en-US" dirty="0"/>
          </a:p>
        </p:txBody>
      </p:sp>
      <p:sp>
        <p:nvSpPr>
          <p:cNvPr id="739331" name="Rectangle 3"/>
          <p:cNvSpPr>
            <a:spLocks noGrp="1" noChangeArrowheads="1"/>
          </p:cNvSpPr>
          <p:nvPr>
            <p:ph idx="1"/>
          </p:nvPr>
        </p:nvSpPr>
        <p:spPr/>
        <p:txBody>
          <a:bodyPr/>
          <a:lstStyle/>
          <a:p>
            <a:r>
              <a:rPr lang="en-US" smtClean="0"/>
              <a:t>Heart Rate (HR)</a:t>
            </a:r>
          </a:p>
          <a:p>
            <a:pPr lvl="1"/>
            <a:r>
              <a:rPr lang="en-US" smtClean="0"/>
              <a:t>The number of ventricular contractions per minute</a:t>
            </a:r>
          </a:p>
          <a:p>
            <a:r>
              <a:rPr lang="en-US" smtClean="0"/>
              <a:t>Stroke Volume (SV)</a:t>
            </a:r>
          </a:p>
          <a:p>
            <a:pPr lvl="1"/>
            <a:r>
              <a:rPr lang="en-US" smtClean="0"/>
              <a:t>The amount of blood pumped out of the ventricle with each contraction </a:t>
            </a:r>
          </a:p>
          <a:p>
            <a:pPr lvl="1"/>
            <a:r>
              <a:rPr lang="en-US" smtClean="0"/>
              <a:t>Stroke volume is usually about 80ml/beat at rest.</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p:txBody>
          <a:bodyPr/>
          <a:lstStyle/>
          <a:p>
            <a:r>
              <a:rPr lang="en-US" smtClean="0"/>
              <a:t>Cardiac Output and its Control</a:t>
            </a:r>
            <a:endParaRPr lang="en-US"/>
          </a:p>
        </p:txBody>
      </p:sp>
      <p:sp>
        <p:nvSpPr>
          <p:cNvPr id="1055747" name="Rectangle 3"/>
          <p:cNvSpPr>
            <a:spLocks noGrp="1" noChangeArrowheads="1"/>
          </p:cNvSpPr>
          <p:nvPr>
            <p:ph idx="1"/>
          </p:nvPr>
        </p:nvSpPr>
        <p:spPr/>
        <p:txBody>
          <a:bodyPr>
            <a:normAutofit fontScale="70000" lnSpcReduction="20000"/>
          </a:bodyPr>
          <a:lstStyle/>
          <a:p>
            <a:r>
              <a:rPr lang="en-US" smtClean="0"/>
              <a:t>Cardiac Output (CO)</a:t>
            </a:r>
          </a:p>
          <a:p>
            <a:r>
              <a:rPr lang="en-US" smtClean="0"/>
              <a:t>The volume of blood pumped by each ventricular contraction per minute</a:t>
            </a:r>
          </a:p>
          <a:p>
            <a:pPr lvl="1"/>
            <a:r>
              <a:rPr lang="en-US" smtClean="0"/>
              <a:t>CO = SV x HR</a:t>
            </a:r>
          </a:p>
          <a:p>
            <a:pPr lvl="1"/>
            <a:r>
              <a:rPr lang="en-US" smtClean="0"/>
              <a:t>Example (normal resting adult):</a:t>
            </a:r>
          </a:p>
          <a:p>
            <a:pPr lvl="2"/>
            <a:r>
              <a:rPr lang="en-US" smtClean="0"/>
              <a:t>SV = 70 ml/beat and HR = 72 bpm</a:t>
            </a:r>
          </a:p>
          <a:p>
            <a:pPr lvl="2"/>
            <a:r>
              <a:rPr lang="en-US" smtClean="0"/>
              <a:t>CO = 70 ml/beat x 72 bpm = 5,040 ml/min or about 5 L/min</a:t>
            </a:r>
          </a:p>
          <a:p>
            <a:r>
              <a:rPr lang="en-US" smtClean="0"/>
              <a:t>At rest, CO is ~ 5 L/min</a:t>
            </a:r>
          </a:p>
          <a:p>
            <a:r>
              <a:rPr lang="en-US" smtClean="0"/>
              <a:t>During stress such as exercise, the normal heart has the capacity to increase CO by 4 - 5 times that of resting</a:t>
            </a:r>
          </a:p>
          <a:p>
            <a:pPr lvl="1"/>
            <a:r>
              <a:rPr lang="en-US" smtClean="0"/>
              <a:t>~ 20 – 25 L/min</a:t>
            </a:r>
          </a:p>
          <a:p>
            <a:r>
              <a:rPr lang="en-US" smtClean="0"/>
              <a:t>Athletes can increase CO by as much as 7 times that of resting</a:t>
            </a:r>
          </a:p>
          <a:p>
            <a:pPr lvl="1"/>
            <a:r>
              <a:rPr lang="en-US" smtClean="0"/>
              <a:t>~ 35 L/min, </a:t>
            </a:r>
          </a:p>
          <a:p>
            <a:pPr lvl="1"/>
            <a:r>
              <a:rPr lang="en-US" smtClean="0"/>
              <a:t>This is known as the Cardiac Reserve</a:t>
            </a:r>
          </a:p>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p:txBody>
          <a:bodyPr/>
          <a:lstStyle/>
          <a:p>
            <a:r>
              <a:rPr lang="en-US" smtClean="0"/>
              <a:t>Variables that Determine CO</a:t>
            </a:r>
            <a:endParaRPr lang="en-US"/>
          </a:p>
        </p:txBody>
      </p:sp>
      <p:sp>
        <p:nvSpPr>
          <p:cNvPr id="866307" name="Rectangle 3"/>
          <p:cNvSpPr>
            <a:spLocks noGrp="1" noChangeArrowheads="1"/>
          </p:cNvSpPr>
          <p:nvPr>
            <p:ph idx="1"/>
          </p:nvPr>
        </p:nvSpPr>
        <p:spPr/>
        <p:txBody>
          <a:bodyPr/>
          <a:lstStyle/>
          <a:p>
            <a:r>
              <a:rPr lang="en-US" smtClean="0"/>
              <a:t>CO may be altered by changes in SV and/or HR </a:t>
            </a:r>
          </a:p>
          <a:p>
            <a:pPr lvl="1"/>
            <a:r>
              <a:rPr lang="en-US" smtClean="0"/>
              <a:t>Direct Relationship</a:t>
            </a:r>
          </a:p>
          <a:p>
            <a:r>
              <a:rPr lang="en-US" smtClean="0"/>
              <a:t>Heart Rate </a:t>
            </a:r>
          </a:p>
          <a:p>
            <a:pPr lvl="1"/>
            <a:r>
              <a:rPr lang="en-US" smtClean="0"/>
              <a:t>↑ HR = ↑ CO; ↓ HR = ↓ CO</a:t>
            </a:r>
          </a:p>
          <a:p>
            <a:r>
              <a:rPr lang="en-US" smtClean="0"/>
              <a:t>Stroke Volume </a:t>
            </a:r>
          </a:p>
          <a:p>
            <a:pPr lvl="1"/>
            <a:r>
              <a:rPr lang="en-US" smtClean="0"/>
              <a:t>↑ SV = ↑ CO; ↓ SV = ↓ CO</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304800" y="1174750"/>
            <a:ext cx="8504238" cy="1062038"/>
          </a:xfrm>
        </p:spPr>
        <p:txBody>
          <a:bodyPr/>
          <a:lstStyle/>
          <a:p>
            <a:r>
              <a:rPr lang="en-US" dirty="0"/>
              <a:t>Heart and Blood vessels</a:t>
            </a:r>
          </a:p>
          <a:p>
            <a:r>
              <a:rPr lang="en-US" dirty="0"/>
              <a:t>Products transported to sustain all </a:t>
            </a:r>
            <a:r>
              <a:rPr lang="en-US" dirty="0">
                <a:solidFill>
                  <a:schemeClr val="tx1"/>
                </a:solidFill>
              </a:rPr>
              <a:t>cells</a:t>
            </a:r>
          </a:p>
        </p:txBody>
      </p:sp>
      <p:sp>
        <p:nvSpPr>
          <p:cNvPr id="152579" name="Rectangle 3"/>
          <p:cNvSpPr>
            <a:spLocks noGrp="1" noChangeArrowheads="1"/>
          </p:cNvSpPr>
          <p:nvPr>
            <p:ph type="title"/>
          </p:nvPr>
        </p:nvSpPr>
        <p:spPr>
          <a:xfrm>
            <a:off x="196850" y="436563"/>
            <a:ext cx="8763000" cy="503237"/>
          </a:xfrm>
        </p:spPr>
        <p:txBody>
          <a:bodyPr/>
          <a:lstStyle/>
          <a:p>
            <a:r>
              <a:rPr lang="en-US" sz="3200" dirty="0"/>
              <a:t>Overview of the </a:t>
            </a:r>
            <a:r>
              <a:rPr lang="en-US" sz="3200" dirty="0" err="1"/>
              <a:t>Cardiosvascular</a:t>
            </a:r>
            <a:r>
              <a:rPr lang="en-US" sz="3200" dirty="0"/>
              <a:t> System</a:t>
            </a:r>
          </a:p>
        </p:txBody>
      </p:sp>
      <p:pic>
        <p:nvPicPr>
          <p:cNvPr id="152580" name="Picture 4" descr="Table 14-1, general function of the circulatory system"/>
          <p:cNvPicPr>
            <a:picLocks noChangeAspect="1" noChangeArrowheads="1"/>
          </p:cNvPicPr>
          <p:nvPr/>
        </p:nvPicPr>
        <p:blipFill>
          <a:blip r:embed="rId3"/>
          <a:srcRect l="1169" t="22282" r="1978" b="22282"/>
          <a:stretch>
            <a:fillRect/>
          </a:stretch>
        </p:blipFill>
        <p:spPr bwMode="auto">
          <a:xfrm>
            <a:off x="214313" y="2476500"/>
            <a:ext cx="8650287" cy="3716338"/>
          </a:xfrm>
          <a:prstGeom prst="rect">
            <a:avLst/>
          </a:prstGeom>
          <a:noFill/>
        </p:spPr>
      </p:pic>
      <p:sp>
        <p:nvSpPr>
          <p:cNvPr id="152581" name="Text Box 5"/>
          <p:cNvSpPr txBox="1">
            <a:spLocks noChangeArrowheads="1"/>
          </p:cNvSpPr>
          <p:nvPr/>
        </p:nvSpPr>
        <p:spPr bwMode="auto">
          <a:xfrm>
            <a:off x="1779588" y="6246813"/>
            <a:ext cx="5575300" cy="274637"/>
          </a:xfrm>
          <a:prstGeom prst="rect">
            <a:avLst/>
          </a:prstGeom>
          <a:noFill/>
          <a:ln w="9525">
            <a:noFill/>
            <a:miter lim="800000"/>
            <a:headEnd/>
            <a:tailEnd/>
          </a:ln>
          <a:effectLst/>
        </p:spPr>
        <p:txBody>
          <a:bodyPr/>
          <a:lstStyle/>
          <a:p>
            <a:pPr algn="ctr"/>
            <a:r>
              <a:rPr lang="en-US" sz="1200" i="0"/>
              <a:t>Table 14-1: Transport in the Cardiovascular System</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p:txBody>
          <a:bodyPr/>
          <a:lstStyle/>
          <a:p>
            <a:r>
              <a:rPr lang="en-US" smtClean="0"/>
              <a:t>Variables that Determine CO</a:t>
            </a:r>
            <a:endParaRPr lang="en-US"/>
          </a:p>
        </p:txBody>
      </p:sp>
      <p:sp>
        <p:nvSpPr>
          <p:cNvPr id="1056771" name="Rectangle 3"/>
          <p:cNvSpPr>
            <a:spLocks noGrp="1" noChangeArrowheads="1"/>
          </p:cNvSpPr>
          <p:nvPr>
            <p:ph idx="1"/>
          </p:nvPr>
        </p:nvSpPr>
        <p:spPr/>
        <p:txBody>
          <a:bodyPr/>
          <a:lstStyle/>
          <a:p>
            <a:r>
              <a:rPr lang="en-US" smtClean="0"/>
              <a:t>Force of heart muscle contraction (contractility)</a:t>
            </a:r>
          </a:p>
          <a:p>
            <a:r>
              <a:rPr lang="en-US" smtClean="0"/>
              <a:t>Factors that affect heart rate and contractility</a:t>
            </a:r>
          </a:p>
          <a:p>
            <a:pPr lvl="1"/>
            <a:r>
              <a:rPr lang="en-US" smtClean="0"/>
              <a:t>Extrinsic control: Factors from outside of the heart</a:t>
            </a:r>
          </a:p>
          <a:p>
            <a:pPr lvl="3"/>
            <a:r>
              <a:rPr lang="en-US" smtClean="0"/>
              <a:t>Neural Input</a:t>
            </a:r>
          </a:p>
          <a:p>
            <a:pPr lvl="3"/>
            <a:r>
              <a:rPr lang="en-US" smtClean="0"/>
              <a:t>Circulating hormones (drugs, neurotransmitters, etc.)</a:t>
            </a:r>
          </a:p>
          <a:p>
            <a:pPr lvl="1"/>
            <a:r>
              <a:rPr lang="en-US" smtClean="0"/>
              <a:t>Intrinsic control: Factors from within the heart</a:t>
            </a:r>
          </a:p>
          <a:p>
            <a:pPr lvl="3"/>
            <a:r>
              <a:rPr lang="en-US" smtClean="0"/>
              <a:t>Starling’s Law of the Heart</a:t>
            </a:r>
          </a:p>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title"/>
          </p:nvPr>
        </p:nvSpPr>
        <p:spPr/>
        <p:txBody>
          <a:bodyPr>
            <a:normAutofit fontScale="90000"/>
          </a:bodyPr>
          <a:lstStyle/>
          <a:p>
            <a:r>
              <a:rPr lang="en-US" smtClean="0"/>
              <a:t>Factors Affecting CO: Changes in HR</a:t>
            </a:r>
            <a:endParaRPr lang="en-US"/>
          </a:p>
        </p:txBody>
      </p:sp>
      <p:sp>
        <p:nvSpPr>
          <p:cNvPr id="858115" name="Rectangle 3"/>
          <p:cNvSpPr>
            <a:spLocks noGrp="1" noChangeArrowheads="1"/>
          </p:cNvSpPr>
          <p:nvPr>
            <p:ph idx="1"/>
          </p:nvPr>
        </p:nvSpPr>
        <p:spPr/>
        <p:txBody>
          <a:bodyPr>
            <a:normAutofit fontScale="92500" lnSpcReduction="20000"/>
          </a:bodyPr>
          <a:lstStyle/>
          <a:p>
            <a:r>
              <a:rPr lang="en-US" smtClean="0"/>
              <a:t>Autonomic Control of HR</a:t>
            </a:r>
          </a:p>
          <a:p>
            <a:r>
              <a:rPr lang="en-US" smtClean="0"/>
              <a:t>Heart rate is influenced by 3 types of factors:</a:t>
            </a:r>
          </a:p>
          <a:p>
            <a:pPr lvl="2"/>
            <a:r>
              <a:rPr lang="en-US" smtClean="0"/>
              <a:t>Sympathetic control</a:t>
            </a:r>
          </a:p>
          <a:p>
            <a:pPr lvl="2"/>
            <a:r>
              <a:rPr lang="en-US" smtClean="0"/>
              <a:t>Parasympathetic control</a:t>
            </a:r>
          </a:p>
          <a:p>
            <a:pPr lvl="2"/>
            <a:r>
              <a:rPr lang="en-US" smtClean="0"/>
              <a:t>Hormonal control</a:t>
            </a:r>
          </a:p>
          <a:p>
            <a:r>
              <a:rPr lang="en-US" smtClean="0"/>
              <a:t>Fibers of the ANS project to almost every part of the heart:</a:t>
            </a:r>
          </a:p>
          <a:p>
            <a:pPr lvl="1"/>
            <a:r>
              <a:rPr lang="en-US" smtClean="0"/>
              <a:t>SA node</a:t>
            </a:r>
          </a:p>
          <a:p>
            <a:pPr lvl="1"/>
            <a:r>
              <a:rPr lang="en-US" smtClean="0"/>
              <a:t>AV node</a:t>
            </a:r>
          </a:p>
          <a:p>
            <a:pPr lvl="1"/>
            <a:r>
              <a:rPr lang="en-US" smtClean="0"/>
              <a:t>Ventricular myocardium</a:t>
            </a:r>
          </a:p>
          <a:p>
            <a:r>
              <a:rPr lang="en-US" smtClean="0"/>
              <a:t>The ANS regulates both HR and SV (contractility)</a:t>
            </a:r>
          </a:p>
          <a:p>
            <a:endParaRPr lang="en-US" smtClean="0"/>
          </a:p>
          <a:p>
            <a:pPr lvl="1"/>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normAutofit fontScale="90000"/>
          </a:bodyPr>
          <a:lstStyle/>
          <a:p>
            <a:r>
              <a:rPr lang="en-US" smtClean="0"/>
              <a:t>Factors Affecting CO: Changes in HR</a:t>
            </a:r>
            <a:endParaRPr lang="en-US"/>
          </a:p>
        </p:txBody>
      </p:sp>
      <p:sp>
        <p:nvSpPr>
          <p:cNvPr id="881667" name="Rectangle 3"/>
          <p:cNvSpPr>
            <a:spLocks noGrp="1" noChangeArrowheads="1"/>
          </p:cNvSpPr>
          <p:nvPr>
            <p:ph idx="1"/>
          </p:nvPr>
        </p:nvSpPr>
        <p:spPr/>
        <p:txBody>
          <a:bodyPr>
            <a:normAutofit fontScale="85000" lnSpcReduction="10000"/>
          </a:bodyPr>
          <a:lstStyle/>
          <a:p>
            <a:r>
              <a:rPr lang="en-US" smtClean="0"/>
              <a:t>Sympathetic nervous system activation causes</a:t>
            </a:r>
          </a:p>
          <a:p>
            <a:pPr lvl="1"/>
            <a:r>
              <a:rPr lang="en-US" smtClean="0"/>
              <a:t>↑ HR</a:t>
            </a:r>
          </a:p>
          <a:p>
            <a:pPr lvl="1"/>
            <a:r>
              <a:rPr lang="en-US" smtClean="0"/>
              <a:t>↑ SV (contractility)</a:t>
            </a:r>
          </a:p>
          <a:p>
            <a:r>
              <a:rPr lang="en-US" smtClean="0"/>
              <a:t>Sympathetic input to the heart</a:t>
            </a:r>
          </a:p>
          <a:p>
            <a:r>
              <a:rPr lang="en-US" smtClean="0"/>
              <a:t>Sympathetic cardiac nerves emerge from the sympathetic trunk from thoracic region of spinal cord</a:t>
            </a:r>
          </a:p>
          <a:p>
            <a:r>
              <a:rPr lang="en-US" smtClean="0"/>
              <a:t>Provides innervations to the:</a:t>
            </a:r>
          </a:p>
          <a:p>
            <a:pPr lvl="1"/>
            <a:r>
              <a:rPr lang="en-US" smtClean="0"/>
              <a:t>SA node</a:t>
            </a:r>
          </a:p>
          <a:p>
            <a:pPr lvl="1"/>
            <a:r>
              <a:rPr lang="en-US" smtClean="0"/>
              <a:t>AV node</a:t>
            </a:r>
          </a:p>
          <a:p>
            <a:pPr lvl="1"/>
            <a:r>
              <a:rPr lang="en-US" smtClean="0"/>
              <a:t>Ventricular myocardium</a:t>
            </a:r>
          </a:p>
          <a:p>
            <a:r>
              <a:rPr lang="en-US" smtClean="0"/>
              <a:t>Neurotransmitter is norepinephrine</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2690" name="Picture 2" descr="gr1lf1220_a"/>
          <p:cNvPicPr>
            <a:picLocks noGrp="1" noChangeAspect="1" noChangeArrowheads="1"/>
          </p:cNvPicPr>
          <p:nvPr>
            <p:ph/>
          </p:nvPr>
        </p:nvPicPr>
        <p:blipFill>
          <a:blip r:embed="rId2"/>
          <a:stretch>
            <a:fillRect/>
          </a:stretch>
        </p:blipFill>
        <p:spPr>
          <a:xfrm>
            <a:off x="457200" y="688462"/>
            <a:ext cx="8229600" cy="503181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a:normAutofit fontScale="90000"/>
          </a:bodyPr>
          <a:lstStyle/>
          <a:p>
            <a:r>
              <a:rPr lang="en-US" smtClean="0"/>
              <a:t>Factors Affecting CO: Changes in HR</a:t>
            </a:r>
            <a:endParaRPr lang="en-US"/>
          </a:p>
        </p:txBody>
      </p:sp>
      <p:sp>
        <p:nvSpPr>
          <p:cNvPr id="1058819" name="Rectangle 3"/>
          <p:cNvSpPr>
            <a:spLocks noGrp="1" noChangeArrowheads="1"/>
          </p:cNvSpPr>
          <p:nvPr>
            <p:ph idx="1"/>
          </p:nvPr>
        </p:nvSpPr>
        <p:spPr/>
        <p:txBody>
          <a:bodyPr>
            <a:normAutofit fontScale="92500" lnSpcReduction="20000"/>
          </a:bodyPr>
          <a:lstStyle/>
          <a:p>
            <a:r>
              <a:rPr lang="en-US" smtClean="0"/>
              <a:t>Parasympathetic nervous system activation causes </a:t>
            </a:r>
          </a:p>
          <a:p>
            <a:pPr lvl="1"/>
            <a:r>
              <a:rPr lang="en-US" smtClean="0"/>
              <a:t>↓ HR</a:t>
            </a:r>
          </a:p>
          <a:p>
            <a:pPr lvl="1"/>
            <a:r>
              <a:rPr lang="en-US" smtClean="0"/>
              <a:t>↓ SV (contractility)</a:t>
            </a:r>
          </a:p>
          <a:p>
            <a:r>
              <a:rPr lang="en-US" smtClean="0"/>
              <a:t>Parasympathetic input to the heart</a:t>
            </a:r>
          </a:p>
          <a:p>
            <a:r>
              <a:rPr lang="en-US" smtClean="0"/>
              <a:t>The vagus nerve (X) emerges from the medulla oblongata</a:t>
            </a:r>
          </a:p>
          <a:p>
            <a:r>
              <a:rPr lang="en-US" smtClean="0"/>
              <a:t>Primarily innervates the</a:t>
            </a:r>
          </a:p>
          <a:p>
            <a:pPr lvl="1"/>
            <a:r>
              <a:rPr lang="en-US" smtClean="0"/>
              <a:t>SA node</a:t>
            </a:r>
          </a:p>
          <a:p>
            <a:pPr lvl="1"/>
            <a:r>
              <a:rPr lang="en-US" smtClean="0"/>
              <a:t>AV node</a:t>
            </a:r>
          </a:p>
          <a:p>
            <a:r>
              <a:rPr lang="en-US" smtClean="0"/>
              <a:t>Neurotransmitter is acetylcholine</a:t>
            </a:r>
          </a:p>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9842" name="Picture 2" descr="gr1lf1220_a"/>
          <p:cNvPicPr>
            <a:picLocks noGrp="1" noChangeAspect="1" noChangeArrowheads="1"/>
          </p:cNvPicPr>
          <p:nvPr>
            <p:ph/>
          </p:nvPr>
        </p:nvPicPr>
        <p:blipFill>
          <a:blip r:embed="rId2"/>
          <a:stretch>
            <a:fillRect/>
          </a:stretch>
        </p:blipFill>
        <p:spPr>
          <a:xfrm>
            <a:off x="457200" y="688462"/>
            <a:ext cx="8229600" cy="5031813"/>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Grp="1" noChangeArrowheads="1"/>
          </p:cNvSpPr>
          <p:nvPr>
            <p:ph type="title"/>
          </p:nvPr>
        </p:nvSpPr>
        <p:spPr/>
        <p:txBody>
          <a:bodyPr/>
          <a:lstStyle/>
          <a:p>
            <a:r>
              <a:rPr lang="en-US" smtClean="0"/>
              <a:t>Sympathetic Control of HR</a:t>
            </a:r>
            <a:endParaRPr lang="en-US"/>
          </a:p>
        </p:txBody>
      </p:sp>
      <p:sp>
        <p:nvSpPr>
          <p:cNvPr id="867331" name="Rectangle 3"/>
          <p:cNvSpPr>
            <a:spLocks noGrp="1" noChangeArrowheads="1"/>
          </p:cNvSpPr>
          <p:nvPr>
            <p:ph idx="1"/>
          </p:nvPr>
        </p:nvSpPr>
        <p:spPr/>
        <p:txBody>
          <a:bodyPr/>
          <a:lstStyle/>
          <a:p>
            <a:r>
              <a:rPr lang="en-US" smtClean="0"/>
              <a:t>Increased sympathetic activity </a:t>
            </a:r>
          </a:p>
          <a:p>
            <a:r>
              <a:rPr lang="en-US" smtClean="0"/>
              <a:t>Increases action potential frequency</a:t>
            </a:r>
          </a:p>
          <a:p>
            <a:r>
              <a:rPr lang="en-US" smtClean="0"/>
              <a:t>Action potential is transmitted faster</a:t>
            </a:r>
          </a:p>
          <a:p>
            <a:pPr lvl="1"/>
            <a:r>
              <a:rPr lang="en-US" smtClean="0"/>
              <a:t>Reduced delay of impulse conduction between the atria and ventricles</a:t>
            </a:r>
          </a:p>
          <a:p>
            <a:pPr lvl="1"/>
            <a:r>
              <a:rPr lang="en-US" smtClean="0"/>
              <a:t>Shortens the time it takes for action potentials to travel through the ventricles</a:t>
            </a:r>
          </a:p>
          <a:p>
            <a:r>
              <a:rPr lang="en-US" smtClean="0"/>
              <a:t>↑ HR</a:t>
            </a:r>
          </a:p>
          <a:p>
            <a:r>
              <a:rPr lang="en-US" smtClean="0"/>
              <a:t>↑ CO</a:t>
            </a:r>
          </a:p>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p:txBody>
          <a:bodyPr>
            <a:normAutofit fontScale="90000"/>
          </a:bodyPr>
          <a:lstStyle/>
          <a:p>
            <a:r>
              <a:rPr lang="en-US" smtClean="0"/>
              <a:t>Parasympathetic Control of HR</a:t>
            </a:r>
            <a:br>
              <a:rPr lang="en-US" smtClean="0"/>
            </a:br>
            <a:endParaRPr lang="en-US"/>
          </a:p>
        </p:txBody>
      </p:sp>
      <p:sp>
        <p:nvSpPr>
          <p:cNvPr id="870403" name="Rectangle 3"/>
          <p:cNvSpPr>
            <a:spLocks noGrp="1" noChangeArrowheads="1"/>
          </p:cNvSpPr>
          <p:nvPr>
            <p:ph idx="1"/>
          </p:nvPr>
        </p:nvSpPr>
        <p:spPr/>
        <p:txBody>
          <a:bodyPr>
            <a:normAutofit fontScale="92500" lnSpcReduction="10000"/>
          </a:bodyPr>
          <a:lstStyle/>
          <a:p>
            <a:r>
              <a:rPr lang="en-US" smtClean="0"/>
              <a:t>Increased parasympathetic activity</a:t>
            </a:r>
          </a:p>
          <a:p>
            <a:r>
              <a:rPr lang="en-US" smtClean="0"/>
              <a:t>Vagus Nerve Stimulation</a:t>
            </a:r>
          </a:p>
          <a:p>
            <a:pPr lvl="1"/>
            <a:r>
              <a:rPr lang="en-US" smtClean="0"/>
              <a:t>Decreases depolarization </a:t>
            </a:r>
          </a:p>
          <a:p>
            <a:r>
              <a:rPr lang="en-US" smtClean="0"/>
              <a:t>Decreases action potential frequency </a:t>
            </a:r>
          </a:p>
          <a:p>
            <a:r>
              <a:rPr lang="en-US" smtClean="0"/>
              <a:t>Action potential is transmitted slower</a:t>
            </a:r>
          </a:p>
          <a:p>
            <a:pPr lvl="1"/>
            <a:r>
              <a:rPr lang="en-US" smtClean="0"/>
              <a:t>Decreased conduction between atria and ventricles </a:t>
            </a:r>
          </a:p>
          <a:p>
            <a:pPr lvl="1"/>
            <a:r>
              <a:rPr lang="en-US" smtClean="0"/>
              <a:t>Lengthens the time it takes action potentials to travel through the ventricles</a:t>
            </a:r>
          </a:p>
          <a:p>
            <a:r>
              <a:rPr lang="en-US" smtClean="0"/>
              <a:t>↓ HR</a:t>
            </a:r>
          </a:p>
          <a:p>
            <a:r>
              <a:rPr lang="en-US" smtClean="0"/>
              <a:t>↓ CO</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p:txBody>
          <a:bodyPr>
            <a:normAutofit fontScale="90000"/>
          </a:bodyPr>
          <a:lstStyle/>
          <a:p>
            <a:r>
              <a:rPr lang="en-US" smtClean="0"/>
              <a:t>Hormonal Control of HR</a:t>
            </a:r>
            <a:br>
              <a:rPr lang="en-US" smtClean="0"/>
            </a:br>
            <a:endParaRPr lang="en-US"/>
          </a:p>
        </p:txBody>
      </p:sp>
      <p:sp>
        <p:nvSpPr>
          <p:cNvPr id="869379" name="Rectangle 3"/>
          <p:cNvSpPr>
            <a:spLocks noGrp="1" noChangeArrowheads="1"/>
          </p:cNvSpPr>
          <p:nvPr>
            <p:ph idx="1"/>
          </p:nvPr>
        </p:nvSpPr>
        <p:spPr/>
        <p:txBody>
          <a:bodyPr/>
          <a:lstStyle/>
          <a:p>
            <a:r>
              <a:rPr lang="en-US" smtClean="0"/>
              <a:t>Epinephrine (Catecholemines)</a:t>
            </a:r>
          </a:p>
          <a:p>
            <a:r>
              <a:rPr lang="en-US" smtClean="0"/>
              <a:t>Secreted by the adrenal medulla, usually in response to sympathetic nervous stimulation</a:t>
            </a:r>
          </a:p>
          <a:p>
            <a:r>
              <a:rPr lang="en-US" smtClean="0"/>
              <a:t>Travels through the bloodstream to the heart</a:t>
            </a:r>
          </a:p>
          <a:p>
            <a:r>
              <a:rPr lang="en-US" smtClean="0"/>
              <a:t>Exerts minute-by-minute control</a:t>
            </a:r>
          </a:p>
          <a:p>
            <a:r>
              <a:rPr lang="en-US" smtClean="0"/>
              <a:t>Increases the frequency of action potentials generated by the SA node, thus ↑ HR</a:t>
            </a:r>
          </a:p>
          <a:p>
            <a:r>
              <a:rPr lang="en-US" smtClean="0"/>
              <a:t>Increases speed of action potential conduction through heart, thus ↑ HR</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p:txBody>
          <a:bodyPr>
            <a:normAutofit fontScale="90000"/>
          </a:bodyPr>
          <a:lstStyle/>
          <a:p>
            <a:r>
              <a:rPr lang="en-US" smtClean="0"/>
              <a:t>Hormonal Control of HR</a:t>
            </a:r>
            <a:br>
              <a:rPr lang="en-US" smtClean="0"/>
            </a:br>
            <a:endParaRPr lang="en-US"/>
          </a:p>
        </p:txBody>
      </p:sp>
      <p:sp>
        <p:nvSpPr>
          <p:cNvPr id="1060867" name="Rectangle 3"/>
          <p:cNvSpPr>
            <a:spLocks noGrp="1" noChangeArrowheads="1"/>
          </p:cNvSpPr>
          <p:nvPr>
            <p:ph idx="1"/>
          </p:nvPr>
        </p:nvSpPr>
        <p:spPr/>
        <p:txBody>
          <a:bodyPr>
            <a:normAutofit fontScale="92500" lnSpcReduction="10000"/>
          </a:bodyPr>
          <a:lstStyle/>
          <a:p>
            <a:r>
              <a:rPr lang="en-US" smtClean="0"/>
              <a:t>Thyroid Hormones (Thyroxine)</a:t>
            </a:r>
          </a:p>
          <a:p>
            <a:r>
              <a:rPr lang="en-US" smtClean="0"/>
              <a:t>Causes proliferation of adrenergic receptors, the binding sites for catecholamines resulting in:</a:t>
            </a:r>
          </a:p>
          <a:p>
            <a:pPr lvl="1"/>
            <a:r>
              <a:rPr lang="en-US" smtClean="0"/>
              <a:t>↑ HR</a:t>
            </a:r>
          </a:p>
          <a:p>
            <a:pPr lvl="1"/>
            <a:r>
              <a:rPr lang="en-US" smtClean="0"/>
              <a:t>↑ SV</a:t>
            </a:r>
          </a:p>
          <a:p>
            <a:pPr lvl="1"/>
            <a:r>
              <a:rPr lang="en-US" smtClean="0"/>
              <a:t>↑ CO</a:t>
            </a:r>
          </a:p>
          <a:p>
            <a:pPr lvl="1"/>
            <a:r>
              <a:rPr lang="en-US" smtClean="0"/>
              <a:t>Decreased total peripheral resistance (when present in very large amounts)</a:t>
            </a:r>
          </a:p>
          <a:p>
            <a:r>
              <a:rPr lang="en-US" smtClean="0"/>
              <a:t>Inadequate thyroid function can produce decreased HR, SV, and CO</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4" name="Rectangle 6"/>
          <p:cNvSpPr>
            <a:spLocks noGrp="1" noChangeArrowheads="1"/>
          </p:cNvSpPr>
          <p:nvPr>
            <p:ph type="title"/>
          </p:nvPr>
        </p:nvSpPr>
        <p:spPr/>
        <p:txBody>
          <a:bodyPr/>
          <a:lstStyle/>
          <a:p>
            <a:r>
              <a:rPr lang="en-US"/>
              <a:t>Functions of the Heart</a:t>
            </a:r>
          </a:p>
        </p:txBody>
      </p:sp>
      <p:sp>
        <p:nvSpPr>
          <p:cNvPr id="186375" name="Rectangle 7"/>
          <p:cNvSpPr>
            <a:spLocks noGrp="1" noChangeArrowheads="1"/>
          </p:cNvSpPr>
          <p:nvPr>
            <p:ph type="body" idx="1"/>
          </p:nvPr>
        </p:nvSpPr>
        <p:spPr>
          <a:xfrm>
            <a:off x="381000" y="1143000"/>
            <a:ext cx="5105400" cy="4525963"/>
          </a:xfrm>
        </p:spPr>
        <p:txBody>
          <a:bodyPr/>
          <a:lstStyle/>
          <a:p>
            <a:pPr>
              <a:lnSpc>
                <a:spcPct val="90000"/>
              </a:lnSpc>
            </a:pPr>
            <a:r>
              <a:rPr lang="en-US" sz="2800"/>
              <a:t>Generating blood pressure</a:t>
            </a:r>
          </a:p>
          <a:p>
            <a:pPr>
              <a:lnSpc>
                <a:spcPct val="90000"/>
              </a:lnSpc>
            </a:pPr>
            <a:r>
              <a:rPr lang="en-US" sz="2800"/>
              <a:t>Routing blood</a:t>
            </a:r>
          </a:p>
          <a:p>
            <a:pPr lvl="1">
              <a:lnSpc>
                <a:spcPct val="90000"/>
              </a:lnSpc>
            </a:pPr>
            <a:r>
              <a:rPr lang="en-US" sz="2400"/>
              <a:t>Heart separates pulmonary and systemic circulations</a:t>
            </a:r>
          </a:p>
          <a:p>
            <a:pPr lvl="1">
              <a:lnSpc>
                <a:spcPct val="90000"/>
              </a:lnSpc>
            </a:pPr>
            <a:r>
              <a:rPr lang="en-US" sz="2400"/>
              <a:t>Ensuring one-way blood flow</a:t>
            </a:r>
          </a:p>
          <a:p>
            <a:pPr>
              <a:lnSpc>
                <a:spcPct val="90000"/>
              </a:lnSpc>
            </a:pPr>
            <a:r>
              <a:rPr lang="en-US" sz="2800"/>
              <a:t>Regulating blood supply</a:t>
            </a:r>
          </a:p>
          <a:p>
            <a:pPr lvl="1">
              <a:lnSpc>
                <a:spcPct val="90000"/>
              </a:lnSpc>
            </a:pPr>
            <a:r>
              <a:rPr lang="en-US" sz="2400"/>
              <a:t>Changes in contraction rate and force match blood delivery to changing metabolic needs</a:t>
            </a:r>
          </a:p>
          <a:p>
            <a:pPr>
              <a:lnSpc>
                <a:spcPct val="90000"/>
              </a:lnSpc>
            </a:pPr>
            <a:endParaRPr lang="en-US" sz="2800"/>
          </a:p>
        </p:txBody>
      </p:sp>
      <p:pic>
        <p:nvPicPr>
          <p:cNvPr id="186372" name="Picture 4"/>
          <p:cNvPicPr>
            <a:picLocks noGrp="1" noChangeAspect="1" noChangeArrowheads="1"/>
          </p:cNvPicPr>
          <p:nvPr>
            <p:ph sz="half" idx="4294967295"/>
          </p:nvPr>
        </p:nvPicPr>
        <p:blipFill>
          <a:blip r:embed="rId2"/>
          <a:srcRect/>
          <a:stretch>
            <a:fillRect/>
          </a:stretch>
        </p:blipFill>
        <p:spPr>
          <a:xfrm>
            <a:off x="5681663" y="1219200"/>
            <a:ext cx="3462337" cy="4525963"/>
          </a:xfrm>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p:txBody>
          <a:bodyPr>
            <a:normAutofit fontScale="90000"/>
          </a:bodyPr>
          <a:lstStyle/>
          <a:p>
            <a:r>
              <a:rPr lang="en-US" smtClean="0"/>
              <a:t>Integration of Heart Rate Control</a:t>
            </a:r>
            <a:endParaRPr lang="en-US"/>
          </a:p>
        </p:txBody>
      </p:sp>
      <p:sp>
        <p:nvSpPr>
          <p:cNvPr id="859139" name="Rectangle 3"/>
          <p:cNvSpPr>
            <a:spLocks noGrp="1" noChangeArrowheads="1"/>
          </p:cNvSpPr>
          <p:nvPr>
            <p:ph idx="1"/>
          </p:nvPr>
        </p:nvSpPr>
        <p:spPr/>
        <p:txBody>
          <a:bodyPr>
            <a:normAutofit fontScale="70000" lnSpcReduction="20000"/>
          </a:bodyPr>
          <a:lstStyle/>
          <a:p>
            <a:r>
              <a:rPr lang="en-US" smtClean="0"/>
              <a:t>Three influences are active at all times:</a:t>
            </a:r>
          </a:p>
          <a:p>
            <a:pPr lvl="1"/>
            <a:r>
              <a:rPr lang="en-US" smtClean="0"/>
              <a:t>Sympathetic</a:t>
            </a:r>
          </a:p>
          <a:p>
            <a:pPr lvl="1"/>
            <a:r>
              <a:rPr lang="en-US" smtClean="0"/>
              <a:t>Parasympathetic</a:t>
            </a:r>
          </a:p>
          <a:p>
            <a:pPr lvl="1"/>
            <a:r>
              <a:rPr lang="en-US" smtClean="0"/>
              <a:t>Hormonal</a:t>
            </a:r>
          </a:p>
          <a:p>
            <a:r>
              <a:rPr lang="en-US" smtClean="0"/>
              <a:t>Parasympathetic nervous control dominates the heart at rest</a:t>
            </a:r>
          </a:p>
          <a:p>
            <a:pPr lvl="1"/>
            <a:r>
              <a:rPr lang="en-US" smtClean="0"/>
              <a:t>Parasympathetic fibers are connected to the heart by the vagus nerve, which exerts beat-by-beat control of the SA and AV nodes</a:t>
            </a:r>
          </a:p>
          <a:p>
            <a:r>
              <a:rPr lang="en-US" smtClean="0"/>
              <a:t>Parasympathetic fibers release acetylcholine </a:t>
            </a:r>
          </a:p>
          <a:p>
            <a:pPr lvl="1"/>
            <a:r>
              <a:rPr lang="en-US" smtClean="0"/>
              <a:t>Vagal tone (suppressive effect)</a:t>
            </a:r>
          </a:p>
          <a:p>
            <a:pPr lvl="1"/>
            <a:r>
              <a:rPr lang="en-US" smtClean="0"/>
              <a:t>Acetylcholine inhibits the SA node and AV node </a:t>
            </a:r>
          </a:p>
          <a:p>
            <a:pPr lvl="1"/>
            <a:r>
              <a:rPr lang="en-US" smtClean="0"/>
              <a:t>Results in ↓ HR</a:t>
            </a:r>
          </a:p>
          <a:p>
            <a:r>
              <a:rPr lang="en-US" smtClean="0"/>
              <a:t>Decreased parasympathetic input </a:t>
            </a:r>
          </a:p>
          <a:p>
            <a:pPr lvl="1"/>
            <a:r>
              <a:rPr lang="en-US" smtClean="0"/>
              <a:t>Allows sympathetic input to dominate</a:t>
            </a:r>
          </a:p>
          <a:p>
            <a:pPr lvl="1"/>
            <a:r>
              <a:rPr lang="en-US" smtClean="0"/>
              <a:t>Results in ↑ heart rate</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p:txBody>
          <a:bodyPr/>
          <a:lstStyle/>
          <a:p>
            <a:r>
              <a:rPr lang="en-US" smtClean="0"/>
              <a:t>Other Factors that Influence HR</a:t>
            </a:r>
            <a:endParaRPr lang="en-US"/>
          </a:p>
        </p:txBody>
      </p:sp>
      <p:sp>
        <p:nvSpPr>
          <p:cNvPr id="862211" name="Rectangle 3"/>
          <p:cNvSpPr>
            <a:spLocks noGrp="1" noChangeArrowheads="1"/>
          </p:cNvSpPr>
          <p:nvPr>
            <p:ph idx="1"/>
          </p:nvPr>
        </p:nvSpPr>
        <p:spPr/>
        <p:txBody>
          <a:bodyPr>
            <a:normAutofit fontScale="70000" lnSpcReduction="20000"/>
          </a:bodyPr>
          <a:lstStyle/>
          <a:p>
            <a:r>
              <a:rPr lang="en-US" smtClean="0"/>
              <a:t>Age.  </a:t>
            </a:r>
          </a:p>
          <a:p>
            <a:pPr lvl="1"/>
            <a:r>
              <a:rPr lang="en-US" smtClean="0"/>
              <a:t>HR is fastest in fetus (140 - 160 bpm)</a:t>
            </a:r>
          </a:p>
          <a:p>
            <a:pPr lvl="1"/>
            <a:r>
              <a:rPr lang="en-US" smtClean="0"/>
              <a:t>HR gradually decreases through childhood and most of adult life</a:t>
            </a:r>
          </a:p>
          <a:p>
            <a:pPr lvl="1"/>
            <a:r>
              <a:rPr lang="en-US" smtClean="0"/>
              <a:t>The elderly commonly develop tachycardia</a:t>
            </a:r>
          </a:p>
          <a:p>
            <a:r>
              <a:rPr lang="en-US" smtClean="0"/>
              <a:t>Gender.  </a:t>
            </a:r>
          </a:p>
          <a:p>
            <a:pPr lvl="1"/>
            <a:r>
              <a:rPr lang="en-US" smtClean="0"/>
              <a:t>HR is faster in women (72 - 80 bpm) compared to men (64 - 72 bpm)</a:t>
            </a:r>
          </a:p>
          <a:p>
            <a:r>
              <a:rPr lang="en-US" smtClean="0"/>
              <a:t>Physical fitness.  </a:t>
            </a:r>
          </a:p>
          <a:p>
            <a:pPr lvl="1"/>
            <a:r>
              <a:rPr lang="en-US" smtClean="0"/>
              <a:t>Highly-fit individuals have lower resting HR due to increased vagal tone and decreased sympathetic tone</a:t>
            </a:r>
          </a:p>
          <a:p>
            <a:r>
              <a:rPr lang="en-US" smtClean="0"/>
              <a:t>Body temperature.  </a:t>
            </a:r>
          </a:p>
          <a:p>
            <a:pPr lvl="1"/>
            <a:r>
              <a:rPr lang="en-US" smtClean="0"/>
              <a:t>Increased body temperature (hyperthermia) as in fever or strenuous exercise increases HR  </a:t>
            </a:r>
          </a:p>
          <a:p>
            <a:pPr lvl="1"/>
            <a:r>
              <a:rPr lang="en-US" smtClean="0"/>
              <a:t>Decreased body temperature (hypothermia) decreases HR</a:t>
            </a:r>
          </a:p>
          <a:p>
            <a:pPr lvl="1"/>
            <a:r>
              <a:rPr lang="en-US" smtClean="0"/>
              <a:t>Both conditions are associated with changes in metabolic rate of the myocardium</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p:txBody>
          <a:bodyPr>
            <a:normAutofit fontScale="90000"/>
          </a:bodyPr>
          <a:lstStyle/>
          <a:p>
            <a:r>
              <a:rPr lang="en-US" smtClean="0"/>
              <a:t>Factors Affecting CO: Changes in SV</a:t>
            </a:r>
            <a:endParaRPr lang="en-US"/>
          </a:p>
        </p:txBody>
      </p:sp>
      <p:sp>
        <p:nvSpPr>
          <p:cNvPr id="863235" name="Rectangle 3"/>
          <p:cNvSpPr>
            <a:spLocks noGrp="1" noChangeArrowheads="1"/>
          </p:cNvSpPr>
          <p:nvPr>
            <p:ph idx="1"/>
          </p:nvPr>
        </p:nvSpPr>
        <p:spPr/>
        <p:txBody>
          <a:bodyPr>
            <a:normAutofit lnSpcReduction="10000"/>
          </a:bodyPr>
          <a:lstStyle/>
          <a:p>
            <a:r>
              <a:rPr lang="en-US" smtClean="0"/>
              <a:t>Ventricular Contractility</a:t>
            </a:r>
          </a:p>
          <a:p>
            <a:pPr lvl="1"/>
            <a:r>
              <a:rPr lang="en-US" smtClean="0"/>
              <a:t>The capacity of the ventricles to produce force</a:t>
            </a:r>
          </a:p>
          <a:p>
            <a:r>
              <a:rPr lang="en-US" smtClean="0"/>
              <a:t>Preload  </a:t>
            </a:r>
          </a:p>
          <a:p>
            <a:pPr lvl="1"/>
            <a:r>
              <a:rPr lang="en-US" smtClean="0"/>
              <a:t>Also called End Diastolic Volume (EDV)</a:t>
            </a:r>
          </a:p>
          <a:p>
            <a:pPr lvl="1"/>
            <a:r>
              <a:rPr lang="en-US" smtClean="0"/>
              <a:t>The amount of blood in the heart at the end of ventricular filling</a:t>
            </a:r>
          </a:p>
          <a:p>
            <a:r>
              <a:rPr lang="en-US" smtClean="0"/>
              <a:t>Afterload</a:t>
            </a:r>
          </a:p>
          <a:p>
            <a:pPr lvl="1"/>
            <a:r>
              <a:rPr lang="en-US" smtClean="0"/>
              <a:t>Also called End Systolic Volume (ESV)</a:t>
            </a:r>
          </a:p>
          <a:p>
            <a:pPr lvl="1"/>
            <a:r>
              <a:rPr lang="en-US" smtClean="0"/>
              <a:t>The pressure the ventricles must overcome to eject blood out of the left ventricle</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p:txBody>
          <a:bodyPr>
            <a:normAutofit fontScale="90000"/>
          </a:bodyPr>
          <a:lstStyle/>
          <a:p>
            <a:r>
              <a:rPr lang="en-US" smtClean="0"/>
              <a:t>The Influence of Ventricular Contractility on SV</a:t>
            </a:r>
            <a:endParaRPr lang="en-US"/>
          </a:p>
        </p:txBody>
      </p:sp>
      <p:sp>
        <p:nvSpPr>
          <p:cNvPr id="872451" name="Rectangle 3"/>
          <p:cNvSpPr>
            <a:spLocks noGrp="1" noChangeArrowheads="1"/>
          </p:cNvSpPr>
          <p:nvPr>
            <p:ph idx="1"/>
          </p:nvPr>
        </p:nvSpPr>
        <p:spPr/>
        <p:txBody>
          <a:bodyPr/>
          <a:lstStyle/>
          <a:p>
            <a:r>
              <a:rPr lang="en-US" smtClean="0"/>
              <a:t>Contractility</a:t>
            </a:r>
          </a:p>
          <a:p>
            <a:pPr lvl="1"/>
            <a:r>
              <a:rPr lang="en-US" smtClean="0"/>
              <a:t>Any factor that causes an ↑ in contractility = ↑ SV (↑ CO) </a:t>
            </a:r>
          </a:p>
          <a:p>
            <a:pPr lvl="1"/>
            <a:r>
              <a:rPr lang="en-US" smtClean="0"/>
              <a:t>Any factor that causes a ↓ in contractility = ↓ SV (↓CO)</a:t>
            </a:r>
          </a:p>
          <a:p>
            <a:r>
              <a:rPr lang="en-US" smtClean="0"/>
              <a:t>Control of Ventricular Contractility </a:t>
            </a:r>
          </a:p>
          <a:p>
            <a:pPr lvl="1"/>
            <a:r>
              <a:rPr lang="en-US" smtClean="0"/>
              <a:t>Sympathetic nervous system</a:t>
            </a:r>
          </a:p>
          <a:p>
            <a:pPr lvl="1"/>
            <a:r>
              <a:rPr lang="en-US" smtClean="0"/>
              <a:t>Hormonal</a:t>
            </a:r>
          </a:p>
          <a:p>
            <a:pPr lvl="1"/>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p:txBody>
          <a:bodyPr>
            <a:normAutofit fontScale="90000"/>
          </a:bodyPr>
          <a:lstStyle/>
          <a:p>
            <a:r>
              <a:rPr lang="en-US" smtClean="0"/>
              <a:t>The Influence of Ventricular Contractility on SV</a:t>
            </a:r>
            <a:endParaRPr lang="en-US"/>
          </a:p>
        </p:txBody>
      </p:sp>
      <p:sp>
        <p:nvSpPr>
          <p:cNvPr id="1061891" name="Rectangle 3"/>
          <p:cNvSpPr>
            <a:spLocks noGrp="1" noChangeArrowheads="1"/>
          </p:cNvSpPr>
          <p:nvPr>
            <p:ph idx="1"/>
          </p:nvPr>
        </p:nvSpPr>
        <p:spPr/>
        <p:txBody>
          <a:bodyPr>
            <a:normAutofit fontScale="92500" lnSpcReduction="20000"/>
          </a:bodyPr>
          <a:lstStyle/>
          <a:p>
            <a:r>
              <a:rPr lang="en-US" smtClean="0"/>
              <a:t>Sympathetic Nervous System Control</a:t>
            </a:r>
          </a:p>
          <a:p>
            <a:r>
              <a:rPr lang="en-US" smtClean="0"/>
              <a:t>Stimulation of cardiac muscle cells by sympathetic fibers results in the release of norepinephrine</a:t>
            </a:r>
          </a:p>
          <a:p>
            <a:r>
              <a:rPr lang="en-US" smtClean="0"/>
              <a:t>Norepinephrine </a:t>
            </a:r>
          </a:p>
          <a:p>
            <a:pPr lvl="1"/>
            <a:r>
              <a:rPr lang="en-US" smtClean="0"/>
              <a:t>Binds to beta adrenergic receptors on cardiac muscle cell membrane</a:t>
            </a:r>
          </a:p>
          <a:p>
            <a:pPr lvl="1"/>
            <a:r>
              <a:rPr lang="en-US" smtClean="0"/>
              <a:t>Stimulates a second messenger (cyclic AMP) to open Ca++ channels on the membrane</a:t>
            </a:r>
          </a:p>
          <a:p>
            <a:r>
              <a:rPr lang="en-US" smtClean="0"/>
              <a:t>↑ Ca++ = ↑ ventricular contractility </a:t>
            </a:r>
          </a:p>
          <a:p>
            <a:pPr lvl="1"/>
            <a:r>
              <a:rPr lang="en-US" smtClean="0"/>
              <a:t>↑ SV</a:t>
            </a:r>
          </a:p>
          <a:p>
            <a:pPr lvl="1"/>
            <a:r>
              <a:rPr lang="en-US" smtClean="0"/>
              <a:t>↑ CO</a:t>
            </a:r>
          </a:p>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p:txBody>
          <a:bodyPr>
            <a:normAutofit fontScale="90000"/>
          </a:bodyPr>
          <a:lstStyle/>
          <a:p>
            <a:r>
              <a:rPr lang="en-US" smtClean="0"/>
              <a:t>The Influence of Ventricular Contractility on SV</a:t>
            </a:r>
            <a:endParaRPr lang="en-US"/>
          </a:p>
        </p:txBody>
      </p:sp>
      <p:sp>
        <p:nvSpPr>
          <p:cNvPr id="1062915" name="Rectangle 3"/>
          <p:cNvSpPr>
            <a:spLocks noGrp="1" noChangeArrowheads="1"/>
          </p:cNvSpPr>
          <p:nvPr>
            <p:ph idx="1"/>
          </p:nvPr>
        </p:nvSpPr>
        <p:spPr/>
        <p:txBody>
          <a:bodyPr>
            <a:normAutofit lnSpcReduction="10000"/>
          </a:bodyPr>
          <a:lstStyle/>
          <a:p>
            <a:r>
              <a:rPr lang="en-US" smtClean="0"/>
              <a:t>Hormonal Control</a:t>
            </a:r>
          </a:p>
          <a:p>
            <a:r>
              <a:rPr lang="en-US" smtClean="0"/>
              <a:t>Epinephrine circulating in the bloodstream binds to beta adrenergic receptors on cardiac muscle cells</a:t>
            </a:r>
          </a:p>
          <a:p>
            <a:r>
              <a:rPr lang="en-US" smtClean="0"/>
              <a:t>Epinephrine</a:t>
            </a:r>
          </a:p>
          <a:p>
            <a:pPr lvl="1"/>
            <a:r>
              <a:rPr lang="en-US" smtClean="0"/>
              <a:t>Stimulates second messengers (cyclic AMP) to open Ca++ channels on the membrane</a:t>
            </a:r>
          </a:p>
          <a:p>
            <a:r>
              <a:rPr lang="en-US" smtClean="0"/>
              <a:t>↑ Ca++ = ↑ ventricular contractility </a:t>
            </a:r>
          </a:p>
          <a:p>
            <a:pPr lvl="1"/>
            <a:r>
              <a:rPr lang="en-US" smtClean="0"/>
              <a:t>↑ SV</a:t>
            </a:r>
          </a:p>
          <a:p>
            <a:pPr lvl="1"/>
            <a:r>
              <a:rPr lang="en-US" smtClean="0"/>
              <a:t>↑ CO</a:t>
            </a:r>
          </a:p>
          <a:p>
            <a:pPr lvl="1"/>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6" name="Rectangle 4"/>
          <p:cNvSpPr>
            <a:spLocks noGrp="1" noChangeArrowheads="1"/>
          </p:cNvSpPr>
          <p:nvPr>
            <p:ph type="title"/>
          </p:nvPr>
        </p:nvSpPr>
        <p:spPr/>
        <p:txBody>
          <a:bodyPr>
            <a:normAutofit fontScale="90000"/>
          </a:bodyPr>
          <a:lstStyle/>
          <a:p>
            <a:r>
              <a:rPr lang="en-US" smtClean="0"/>
              <a:t>The Influence of Ventricular Contractility on SV</a:t>
            </a:r>
            <a:endParaRPr lang="en-US"/>
          </a:p>
        </p:txBody>
      </p:sp>
      <p:sp>
        <p:nvSpPr>
          <p:cNvPr id="873475" name="Rectangle 3"/>
          <p:cNvSpPr>
            <a:spLocks noGrp="1" noChangeArrowheads="1"/>
          </p:cNvSpPr>
          <p:nvPr>
            <p:ph idx="1"/>
          </p:nvPr>
        </p:nvSpPr>
        <p:spPr/>
        <p:txBody>
          <a:bodyPr>
            <a:normAutofit lnSpcReduction="10000"/>
          </a:bodyPr>
          <a:lstStyle/>
          <a:p>
            <a:r>
              <a:rPr lang="en-US" smtClean="0"/>
              <a:t>Summary </a:t>
            </a:r>
          </a:p>
          <a:p>
            <a:r>
              <a:rPr lang="en-US" smtClean="0"/>
              <a:t>Contractility refers to force of contraction at any given preload</a:t>
            </a:r>
          </a:p>
          <a:p>
            <a:pPr lvl="1"/>
            <a:r>
              <a:rPr lang="en-US" smtClean="0"/>
              <a:t>The more blood in the ventricles at beginning of systole…</a:t>
            </a:r>
          </a:p>
          <a:p>
            <a:pPr lvl="2"/>
            <a:r>
              <a:rPr lang="en-US" smtClean="0"/>
              <a:t>The greater the force of contraction</a:t>
            </a:r>
          </a:p>
          <a:p>
            <a:pPr lvl="2"/>
            <a:r>
              <a:rPr lang="en-US" smtClean="0"/>
              <a:t>the more blood ejected by the ventricles</a:t>
            </a:r>
          </a:p>
          <a:p>
            <a:r>
              <a:rPr lang="en-US" smtClean="0"/>
              <a:t>Results:</a:t>
            </a:r>
          </a:p>
          <a:p>
            <a:pPr lvl="1"/>
            <a:r>
              <a:rPr lang="en-US" smtClean="0"/>
              <a:t>↑ SV and ↑ CO</a:t>
            </a:r>
          </a:p>
          <a:p>
            <a:pPr lvl="1"/>
            <a:r>
              <a:rPr lang="en-US" smtClean="0"/>
              <a:t>↓ Afterload (ESV) </a:t>
            </a:r>
          </a:p>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p:txBody>
          <a:bodyPr>
            <a:normAutofit fontScale="90000"/>
          </a:bodyPr>
          <a:lstStyle/>
          <a:p>
            <a:r>
              <a:rPr lang="en-US" smtClean="0"/>
              <a:t>The Influence of Preload (EDV) on SV</a:t>
            </a:r>
            <a:endParaRPr lang="en-US"/>
          </a:p>
        </p:txBody>
      </p:sp>
      <p:sp>
        <p:nvSpPr>
          <p:cNvPr id="871427" name="Rectangle 3"/>
          <p:cNvSpPr>
            <a:spLocks noGrp="1" noChangeArrowheads="1"/>
          </p:cNvSpPr>
          <p:nvPr>
            <p:ph idx="1"/>
          </p:nvPr>
        </p:nvSpPr>
        <p:spPr/>
        <p:txBody>
          <a:bodyPr/>
          <a:lstStyle/>
          <a:p>
            <a:r>
              <a:rPr lang="en-US" smtClean="0"/>
              <a:t>Starling’s Law of the Heart</a:t>
            </a:r>
          </a:p>
          <a:p>
            <a:r>
              <a:rPr lang="en-US" smtClean="0"/>
              <a:t>When the rate at which blood flows into the heart from the veins (venous return) changes, the heart automatically adjusts its output to match the inflow.</a:t>
            </a:r>
          </a:p>
          <a:p>
            <a:r>
              <a:rPr lang="en-US" smtClean="0"/>
              <a:t>Starling’s Law is based on the observed changes that occur in EDV and preload as a result of venous return</a:t>
            </a:r>
          </a:p>
          <a:p>
            <a:pPr lvl="1"/>
            <a:r>
              <a:rPr lang="en-US" smtClean="0"/>
              <a:t>This observation is called the Starling Effect</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smtClean="0"/>
              <a:t>Starling’s Law of the Heart</a:t>
            </a:r>
            <a:endParaRPr lang="en-US"/>
          </a:p>
        </p:txBody>
      </p:sp>
      <p:sp>
        <p:nvSpPr>
          <p:cNvPr id="1063939" name="Rectangle 3"/>
          <p:cNvSpPr>
            <a:spLocks noGrp="1" noChangeArrowheads="1"/>
          </p:cNvSpPr>
          <p:nvPr>
            <p:ph idx="1"/>
          </p:nvPr>
        </p:nvSpPr>
        <p:spPr/>
        <p:txBody>
          <a:bodyPr/>
          <a:lstStyle/>
          <a:p>
            <a:r>
              <a:rPr lang="en-US" smtClean="0"/>
              <a:t>End diastolic volume (EDV)</a:t>
            </a:r>
          </a:p>
          <a:p>
            <a:r>
              <a:rPr lang="en-US" smtClean="0"/>
              <a:t>Determined by venous return, which is the amount of blood returned to the heart</a:t>
            </a:r>
          </a:p>
          <a:p>
            <a:pPr lvl="1"/>
            <a:r>
              <a:rPr lang="en-US" smtClean="0"/>
              <a:t>Influenced by central venous pressure</a:t>
            </a:r>
          </a:p>
          <a:p>
            <a:r>
              <a:rPr lang="en-US" smtClean="0"/>
              <a:t>↑ EDV = ↑ force of contraction (contractility)</a:t>
            </a:r>
          </a:p>
          <a:p>
            <a:r>
              <a:rPr lang="en-US" smtClean="0"/>
              <a:t>↑ EDV = ↑ SV</a:t>
            </a:r>
          </a:p>
          <a:p>
            <a:r>
              <a:rPr lang="en-US" smtClean="0"/>
              <a:t>↑ EDV = ↑ CO</a:t>
            </a:r>
          </a:p>
          <a:p>
            <a:pPr lvl="1"/>
            <a:endParaRPr lang="en-US" smtClean="0"/>
          </a:p>
          <a:p>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p:txBody>
          <a:bodyPr>
            <a:normAutofit fontScale="90000"/>
          </a:bodyPr>
          <a:lstStyle/>
          <a:p>
            <a:r>
              <a:rPr lang="en-US" smtClean="0"/>
              <a:t>Starling’s Law of the Heart</a:t>
            </a:r>
            <a:br>
              <a:rPr lang="en-US" smtClean="0"/>
            </a:br>
            <a:endParaRPr lang="en-US"/>
          </a:p>
        </p:txBody>
      </p:sp>
      <p:sp>
        <p:nvSpPr>
          <p:cNvPr id="874499" name="Rectangle 3"/>
          <p:cNvSpPr>
            <a:spLocks noGrp="1" noChangeArrowheads="1"/>
          </p:cNvSpPr>
          <p:nvPr>
            <p:ph idx="1"/>
          </p:nvPr>
        </p:nvSpPr>
        <p:spPr/>
        <p:txBody>
          <a:bodyPr/>
          <a:lstStyle/>
          <a:p>
            <a:r>
              <a:rPr lang="en-US" smtClean="0"/>
              <a:t>Preload</a:t>
            </a:r>
          </a:p>
          <a:p>
            <a:r>
              <a:rPr lang="en-US" smtClean="0"/>
              <a:t>The amount of tension, or stretch, on the ventricular myocardium</a:t>
            </a:r>
          </a:p>
          <a:p>
            <a:r>
              <a:rPr lang="en-US" smtClean="0"/>
              <a:t>The cardiac muscle fibers are stretched due to the blood filling the chambers  </a:t>
            </a:r>
          </a:p>
          <a:p>
            <a:r>
              <a:rPr lang="en-US" smtClean="0"/>
              <a:t>The effect of stretching ventricular walls = ↑ force of ventricular contraction </a:t>
            </a:r>
          </a:p>
          <a:p>
            <a:pPr lvl="1"/>
            <a:r>
              <a:rPr lang="en-US" smtClean="0"/>
              <a:t>This is an example of intrinsic control of the heart</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6" name="Rectangle 6"/>
          <p:cNvSpPr>
            <a:spLocks noGrp="1" noChangeArrowheads="1"/>
          </p:cNvSpPr>
          <p:nvPr>
            <p:ph type="title"/>
          </p:nvPr>
        </p:nvSpPr>
        <p:spPr/>
        <p:txBody>
          <a:bodyPr/>
          <a:lstStyle/>
          <a:p>
            <a:r>
              <a:rPr lang="en-US"/>
              <a:t>Cardiac Muscle Cells</a:t>
            </a:r>
          </a:p>
        </p:txBody>
      </p:sp>
      <p:sp>
        <p:nvSpPr>
          <p:cNvPr id="225287" name="Rectangle 7"/>
          <p:cNvSpPr>
            <a:spLocks noGrp="1" noChangeArrowheads="1"/>
          </p:cNvSpPr>
          <p:nvPr>
            <p:ph type="body" idx="1"/>
          </p:nvPr>
        </p:nvSpPr>
        <p:spPr>
          <a:xfrm>
            <a:off x="304800" y="1143000"/>
            <a:ext cx="4572000" cy="4830763"/>
          </a:xfrm>
        </p:spPr>
        <p:txBody>
          <a:bodyPr/>
          <a:lstStyle/>
          <a:p>
            <a:r>
              <a:rPr lang="en-US" sz="2000"/>
              <a:t>Myocardial Autorhythmic Cells</a:t>
            </a:r>
          </a:p>
          <a:p>
            <a:pPr lvl="1"/>
            <a:r>
              <a:rPr lang="en-US" sz="1800"/>
              <a:t>Membrane potential “never rests” pacemaker potential.</a:t>
            </a:r>
          </a:p>
          <a:p>
            <a:r>
              <a:rPr lang="en-US" sz="2000"/>
              <a:t>Myocardial Contractile Cells</a:t>
            </a:r>
          </a:p>
          <a:p>
            <a:pPr lvl="1"/>
            <a:r>
              <a:rPr lang="en-US" sz="1800"/>
              <a:t>Have a different looking action potential due to calcium channels.</a:t>
            </a:r>
          </a:p>
          <a:p>
            <a:r>
              <a:rPr lang="en-US" sz="2000"/>
              <a:t>Cardiac cell histology</a:t>
            </a:r>
          </a:p>
          <a:p>
            <a:pPr lvl="1"/>
            <a:r>
              <a:rPr lang="en-US" sz="1800"/>
              <a:t>Intercalated discs allow branching of the myocardium</a:t>
            </a:r>
          </a:p>
          <a:p>
            <a:pPr lvl="1"/>
            <a:r>
              <a:rPr lang="en-US" sz="1800"/>
              <a:t>Gap Junctions (instead of synapses) fast Cell to cell signals</a:t>
            </a:r>
          </a:p>
          <a:p>
            <a:pPr lvl="1"/>
            <a:r>
              <a:rPr lang="en-US" sz="1800"/>
              <a:t>Many mitochondria</a:t>
            </a:r>
          </a:p>
          <a:p>
            <a:pPr lvl="1"/>
            <a:r>
              <a:rPr lang="en-US" sz="1800"/>
              <a:t>Large T tubes</a:t>
            </a:r>
          </a:p>
        </p:txBody>
      </p:sp>
      <p:pic>
        <p:nvPicPr>
          <p:cNvPr id="225285" name="Picture 5" descr="the myocardium can have autorhythmic cells or contractile cells.  These cells are specialized for electrical propagation and contraction, respectively."/>
          <p:cNvPicPr>
            <a:picLocks noChangeAspect="1" noChangeArrowheads="1"/>
          </p:cNvPicPr>
          <p:nvPr/>
        </p:nvPicPr>
        <p:blipFill>
          <a:blip r:embed="rId2"/>
          <a:srcRect l="21626" r="22469" b="3366"/>
          <a:stretch>
            <a:fillRect/>
          </a:stretch>
        </p:blipFill>
        <p:spPr bwMode="auto">
          <a:xfrm>
            <a:off x="5105400" y="1143000"/>
            <a:ext cx="4038600" cy="5180013"/>
          </a:xfrm>
          <a:prstGeom prst="rect">
            <a:avLst/>
          </a:prstGeom>
          <a:noFill/>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normAutofit fontScale="90000"/>
          </a:bodyPr>
          <a:lstStyle/>
          <a:p>
            <a:r>
              <a:rPr lang="en-US" smtClean="0"/>
              <a:t>Starling’s Law of the Heart</a:t>
            </a:r>
            <a:endParaRPr lang="en-US"/>
          </a:p>
        </p:txBody>
      </p:sp>
      <p:sp>
        <p:nvSpPr>
          <p:cNvPr id="1064963" name="Rectangle 3"/>
          <p:cNvSpPr>
            <a:spLocks noGrp="1" noChangeArrowheads="1"/>
          </p:cNvSpPr>
          <p:nvPr>
            <p:ph type="body" sz="half" idx="1"/>
          </p:nvPr>
        </p:nvSpPr>
        <p:spPr/>
        <p:txBody>
          <a:bodyPr>
            <a:normAutofit lnSpcReduction="10000"/>
          </a:bodyPr>
          <a:lstStyle/>
          <a:p>
            <a:r>
              <a:rPr lang="en-US" smtClean="0"/>
              <a:t>Starling Curves</a:t>
            </a:r>
          </a:p>
          <a:p>
            <a:r>
              <a:rPr lang="en-US" smtClean="0"/>
              <a:t>Within normal limits, any factor that increases venous return will result in:</a:t>
            </a:r>
          </a:p>
          <a:p>
            <a:pPr lvl="1"/>
            <a:r>
              <a:rPr lang="en-US" smtClean="0"/>
              <a:t>↑ preload (EDV) </a:t>
            </a:r>
          </a:p>
          <a:p>
            <a:pPr lvl="1"/>
            <a:r>
              <a:rPr lang="en-US" smtClean="0"/>
              <a:t>↑ force of contraction</a:t>
            </a:r>
          </a:p>
          <a:p>
            <a:r>
              <a:rPr lang="en-US" smtClean="0"/>
              <a:t>Ultimately, ↑ SV</a:t>
            </a:r>
            <a:endParaRPr lang="en-US"/>
          </a:p>
        </p:txBody>
      </p:sp>
      <p:pic>
        <p:nvPicPr>
          <p:cNvPr id="1064964" name="Picture 4" descr="gr1lf1221_a"/>
          <p:cNvPicPr>
            <a:picLocks noGrp="1" noChangeAspect="1" noChangeArrowheads="1"/>
          </p:cNvPicPr>
          <p:nvPr>
            <p:ph sz="half" idx="2"/>
          </p:nvPr>
        </p:nvPicPr>
        <p:blipFill>
          <a:blip r:embed="rId2"/>
          <a:stretch>
            <a:fillRect/>
          </a:stretch>
        </p:blipFill>
        <p:spPr>
          <a:xfrm>
            <a:off x="4648200" y="2067139"/>
            <a:ext cx="4038600" cy="2220485"/>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Grp="1" noChangeArrowheads="1"/>
          </p:cNvSpPr>
          <p:nvPr>
            <p:ph type="title"/>
          </p:nvPr>
        </p:nvSpPr>
        <p:spPr/>
        <p:txBody>
          <a:bodyPr>
            <a:normAutofit fontScale="90000"/>
          </a:bodyPr>
          <a:lstStyle/>
          <a:p>
            <a:r>
              <a:rPr lang="en-US" smtClean="0"/>
              <a:t>Starling’s Law of the Heart</a:t>
            </a:r>
            <a:endParaRPr lang="en-US"/>
          </a:p>
        </p:txBody>
      </p:sp>
      <p:sp>
        <p:nvSpPr>
          <p:cNvPr id="1067011" name="Rectangle 3"/>
          <p:cNvSpPr>
            <a:spLocks noGrp="1" noChangeArrowheads="1"/>
          </p:cNvSpPr>
          <p:nvPr>
            <p:ph type="body" sz="half" idx="1"/>
          </p:nvPr>
        </p:nvSpPr>
        <p:spPr/>
        <p:txBody>
          <a:bodyPr/>
          <a:lstStyle/>
          <a:p>
            <a:r>
              <a:rPr lang="en-US" smtClean="0"/>
              <a:t>Starling Curves </a:t>
            </a:r>
          </a:p>
          <a:p>
            <a:r>
              <a:rPr lang="en-US" smtClean="0"/>
              <a:t>↑ sympathetic input = ↑ SV </a:t>
            </a:r>
          </a:p>
          <a:p>
            <a:r>
              <a:rPr lang="en-US" smtClean="0"/>
              <a:t>↓ sympathetic input = ↓ SV</a:t>
            </a:r>
          </a:p>
          <a:p>
            <a:endParaRPr lang="en-US"/>
          </a:p>
        </p:txBody>
      </p:sp>
      <p:pic>
        <p:nvPicPr>
          <p:cNvPr id="1067012" name="Picture 4" descr="gr1lf1222_a"/>
          <p:cNvPicPr>
            <a:picLocks noGrp="1" noChangeAspect="1" noChangeArrowheads="1"/>
          </p:cNvPicPr>
          <p:nvPr>
            <p:ph sz="half" idx="2"/>
          </p:nvPr>
        </p:nvPicPr>
        <p:blipFill>
          <a:blip r:embed="rId2"/>
          <a:stretch>
            <a:fillRect/>
          </a:stretch>
        </p:blipFill>
        <p:spPr>
          <a:xfrm>
            <a:off x="4648200" y="1422642"/>
            <a:ext cx="4038600" cy="3509479"/>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p:txBody>
          <a:bodyPr>
            <a:normAutofit fontScale="90000"/>
          </a:bodyPr>
          <a:lstStyle/>
          <a:p>
            <a:r>
              <a:rPr lang="en-US" smtClean="0"/>
              <a:t>The Influence of Afterload (ESV) on SV</a:t>
            </a:r>
            <a:endParaRPr lang="en-US"/>
          </a:p>
        </p:txBody>
      </p:sp>
      <p:sp>
        <p:nvSpPr>
          <p:cNvPr id="864259" name="Rectangle 3"/>
          <p:cNvSpPr>
            <a:spLocks noGrp="1" noChangeArrowheads="1"/>
          </p:cNvSpPr>
          <p:nvPr>
            <p:ph idx="1"/>
          </p:nvPr>
        </p:nvSpPr>
        <p:spPr/>
        <p:txBody>
          <a:bodyPr>
            <a:normAutofit fontScale="85000" lnSpcReduction="20000"/>
          </a:bodyPr>
          <a:lstStyle/>
          <a:p>
            <a:r>
              <a:rPr lang="en-US" smtClean="0"/>
              <a:t>Afterload</a:t>
            </a:r>
          </a:p>
          <a:p>
            <a:r>
              <a:rPr lang="en-US" smtClean="0"/>
              <a:t>The pressure the left ventricle must exceed before the  aortic valve opens</a:t>
            </a:r>
          </a:p>
          <a:p>
            <a:r>
              <a:rPr lang="en-US" smtClean="0"/>
              <a:t>Indicates how hard the cardiac muscle must work to push blood into the arterial system</a:t>
            </a:r>
          </a:p>
          <a:p>
            <a:pPr lvl="1"/>
            <a:r>
              <a:rPr lang="en-US" smtClean="0"/>
              <a:t>Must push blood against the mean (average) arterial pressure</a:t>
            </a:r>
          </a:p>
          <a:p>
            <a:pPr lvl="2"/>
            <a:r>
              <a:rPr lang="en-US" smtClean="0"/>
              <a:t>↑ mean arterial pressure = ↑ afterload (ESV)</a:t>
            </a:r>
          </a:p>
          <a:p>
            <a:pPr lvl="1"/>
            <a:r>
              <a:rPr lang="en-US" smtClean="0"/>
              <a:t>Must push blood against the total peripheral resistance</a:t>
            </a:r>
          </a:p>
          <a:p>
            <a:pPr lvl="2"/>
            <a:r>
              <a:rPr lang="en-US" smtClean="0"/>
              <a:t>↑ total peripheral resistance = ↑ afterload (ESV)</a:t>
            </a:r>
          </a:p>
          <a:p>
            <a:r>
              <a:rPr lang="en-US" smtClean="0"/>
              <a:t>An Increased afterload (ESV) results in:</a:t>
            </a:r>
          </a:p>
          <a:p>
            <a:pPr lvl="1"/>
            <a:r>
              <a:rPr lang="en-US" smtClean="0"/>
              <a:t>↓ SV  </a:t>
            </a:r>
          </a:p>
          <a:p>
            <a:pPr lvl="1"/>
            <a:r>
              <a:rPr lang="en-US" smtClean="0"/>
              <a:t>↓ CO</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9620" name="Picture 4" descr="gr1lf1223_a"/>
          <p:cNvPicPr>
            <a:picLocks noGrp="1" noChangeAspect="1" noChangeArrowheads="1"/>
          </p:cNvPicPr>
          <p:nvPr>
            <p:ph/>
          </p:nvPr>
        </p:nvPicPr>
        <p:blipFill>
          <a:blip r:embed="rId2"/>
          <a:stretch>
            <a:fillRect/>
          </a:stretch>
        </p:blipFill>
        <p:spPr>
          <a:xfrm>
            <a:off x="1898650" y="416719"/>
            <a:ext cx="5346700" cy="5575300"/>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p:txBody>
          <a:bodyPr/>
          <a:lstStyle/>
          <a:p>
            <a:r>
              <a:rPr lang="en-US" smtClean="0"/>
              <a:t>Heart Rate Abnormalities</a:t>
            </a:r>
            <a:endParaRPr lang="en-US"/>
          </a:p>
        </p:txBody>
      </p:sp>
      <p:sp>
        <p:nvSpPr>
          <p:cNvPr id="865283" name="Rectangle 3"/>
          <p:cNvSpPr>
            <a:spLocks noGrp="1" noChangeArrowheads="1"/>
          </p:cNvSpPr>
          <p:nvPr>
            <p:ph sz="half" idx="1"/>
          </p:nvPr>
        </p:nvSpPr>
        <p:spPr/>
        <p:txBody>
          <a:bodyPr/>
          <a:lstStyle/>
          <a:p>
            <a:r>
              <a:rPr lang="en-US" smtClean="0"/>
              <a:t>Tachycardia</a:t>
            </a:r>
          </a:p>
          <a:p>
            <a:r>
              <a:rPr lang="en-US" smtClean="0"/>
              <a:t>HR &gt; 100 bpm  </a:t>
            </a:r>
          </a:p>
          <a:p>
            <a:r>
              <a:rPr lang="en-US" smtClean="0"/>
              <a:t>Causes: </a:t>
            </a:r>
          </a:p>
          <a:p>
            <a:pPr lvl="1"/>
            <a:r>
              <a:rPr lang="en-US" smtClean="0"/>
              <a:t>Fever</a:t>
            </a:r>
          </a:p>
          <a:p>
            <a:pPr lvl="1"/>
            <a:r>
              <a:rPr lang="en-US" smtClean="0"/>
              <a:t>SNS stimulation</a:t>
            </a:r>
          </a:p>
          <a:p>
            <a:pPr lvl="1"/>
            <a:r>
              <a:rPr lang="en-US" smtClean="0"/>
              <a:t>Exercise</a:t>
            </a:r>
          </a:p>
          <a:p>
            <a:pPr lvl="1"/>
            <a:r>
              <a:rPr lang="en-US" smtClean="0"/>
              <a:t>Certain hormones </a:t>
            </a:r>
          </a:p>
          <a:p>
            <a:pPr lvl="1"/>
            <a:r>
              <a:rPr lang="en-US" smtClean="0"/>
              <a:t>Certain drugs</a:t>
            </a:r>
            <a:endParaRPr lang="en-US"/>
          </a:p>
        </p:txBody>
      </p:sp>
      <p:sp>
        <p:nvSpPr>
          <p:cNvPr id="865284" name="Rectangle 4"/>
          <p:cNvSpPr>
            <a:spLocks noGrp="1" noChangeArrowheads="1"/>
          </p:cNvSpPr>
          <p:nvPr>
            <p:ph sz="half" idx="2"/>
          </p:nvPr>
        </p:nvSpPr>
        <p:spPr/>
        <p:txBody>
          <a:bodyPr/>
          <a:lstStyle/>
          <a:p>
            <a:r>
              <a:rPr lang="en-US" smtClean="0"/>
              <a:t>Bradycardia </a:t>
            </a:r>
          </a:p>
          <a:p>
            <a:r>
              <a:rPr lang="en-US" smtClean="0"/>
              <a:t>HR &lt; 60 bpm</a:t>
            </a:r>
          </a:p>
          <a:p>
            <a:r>
              <a:rPr lang="en-US" smtClean="0"/>
              <a:t>Common in endurance-trained individuals</a:t>
            </a:r>
          </a:p>
          <a:p>
            <a:r>
              <a:rPr lang="en-US" smtClean="0"/>
              <a:t>Causes:</a:t>
            </a:r>
          </a:p>
          <a:p>
            <a:pPr lvl="1"/>
            <a:r>
              <a:rPr lang="en-US" smtClean="0"/>
              <a:t>Hypothermia</a:t>
            </a:r>
          </a:p>
          <a:p>
            <a:pPr lvl="1"/>
            <a:r>
              <a:rPr lang="en-US" smtClean="0"/>
              <a:t>PNS stimulation</a:t>
            </a:r>
          </a:p>
          <a:p>
            <a:pPr lvl="1"/>
            <a:r>
              <a:rPr lang="en-US" smtClean="0"/>
              <a:t>Certain drugs</a:t>
            </a:r>
          </a:p>
          <a:p>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Grp="1" noChangeArrowheads="1"/>
          </p:cNvSpPr>
          <p:nvPr>
            <p:ph type="title"/>
          </p:nvPr>
        </p:nvSpPr>
        <p:spPr/>
        <p:txBody>
          <a:bodyPr/>
          <a:lstStyle/>
          <a:p>
            <a:r>
              <a:rPr lang="en-US" sz="3600"/>
              <a:t>Cardiac Output (CO) and Reserve</a:t>
            </a:r>
          </a:p>
        </p:txBody>
      </p:sp>
      <p:sp>
        <p:nvSpPr>
          <p:cNvPr id="245765" name="Rectangle 5"/>
          <p:cNvSpPr>
            <a:spLocks noGrp="1" noChangeArrowheads="1"/>
          </p:cNvSpPr>
          <p:nvPr>
            <p:ph type="body" idx="1"/>
          </p:nvPr>
        </p:nvSpPr>
        <p:spPr>
          <a:xfrm>
            <a:off x="457200" y="1295400"/>
            <a:ext cx="8229600" cy="4525963"/>
          </a:xfrm>
        </p:spPr>
        <p:txBody>
          <a:bodyPr/>
          <a:lstStyle/>
          <a:p>
            <a:r>
              <a:rPr lang="en-US" sz="2800"/>
              <a:t>CO is the amount of blood pumped by each ventricle in one minute</a:t>
            </a:r>
          </a:p>
          <a:p>
            <a:r>
              <a:rPr lang="en-US" sz="2800"/>
              <a:t>CO is the product of heart rate (HR) and stroke volume (SV)</a:t>
            </a:r>
          </a:p>
          <a:p>
            <a:r>
              <a:rPr lang="en-US" sz="2800"/>
              <a:t>HR is the number of heart beats per minute</a:t>
            </a:r>
          </a:p>
          <a:p>
            <a:r>
              <a:rPr lang="en-US" sz="2800"/>
              <a:t>SV is the amount of blood pumped out by a ventricle with each beat</a:t>
            </a:r>
          </a:p>
          <a:p>
            <a:r>
              <a:rPr lang="en-US" sz="2800"/>
              <a:t>Cardiac reserve is the difference between resting and maximal CO</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4" name="Rectangle 4"/>
          <p:cNvSpPr>
            <a:spLocks noGrp="1" noChangeArrowheads="1"/>
          </p:cNvSpPr>
          <p:nvPr>
            <p:ph type="title"/>
          </p:nvPr>
        </p:nvSpPr>
        <p:spPr>
          <a:xfrm>
            <a:off x="381000" y="762000"/>
            <a:ext cx="8229600" cy="563563"/>
          </a:xfrm>
        </p:spPr>
        <p:txBody>
          <a:bodyPr/>
          <a:lstStyle/>
          <a:p>
            <a:r>
              <a:rPr lang="en-US" sz="3600"/>
              <a:t>Cardiac Output = Heart Rate X Stroke Volume</a:t>
            </a:r>
          </a:p>
        </p:txBody>
      </p:sp>
      <p:sp>
        <p:nvSpPr>
          <p:cNvPr id="240645" name="Rectangle 5"/>
          <p:cNvSpPr>
            <a:spLocks noGrp="1" noChangeArrowheads="1"/>
          </p:cNvSpPr>
          <p:nvPr>
            <p:ph type="body" idx="1"/>
          </p:nvPr>
        </p:nvSpPr>
        <p:spPr>
          <a:xfrm>
            <a:off x="457200" y="1676400"/>
            <a:ext cx="8229600" cy="4525963"/>
          </a:xfrm>
        </p:spPr>
        <p:txBody>
          <a:bodyPr/>
          <a:lstStyle/>
          <a:p>
            <a:r>
              <a:rPr lang="en-US"/>
              <a:t>Around 5L : </a:t>
            </a:r>
            <a:br>
              <a:rPr lang="en-US"/>
            </a:br>
            <a:r>
              <a:rPr lang="en-US"/>
              <a:t>(70 beats/m </a:t>
            </a:r>
            <a:r>
              <a:rPr lang="en-US">
                <a:sym typeface="Symbol" pitchFamily="18" charset="2"/>
              </a:rPr>
              <a:t></a:t>
            </a:r>
            <a:r>
              <a:rPr lang="en-US"/>
              <a:t> 70 ml/beat = 4900 ml)</a:t>
            </a:r>
          </a:p>
          <a:p>
            <a:r>
              <a:rPr lang="en-US"/>
              <a:t>Rate: beats per minute</a:t>
            </a:r>
          </a:p>
          <a:p>
            <a:r>
              <a:rPr lang="en-US"/>
              <a:t>Volume: ml per beat</a:t>
            </a:r>
          </a:p>
          <a:p>
            <a:pPr lvl="1"/>
            <a:r>
              <a:rPr lang="en-US"/>
              <a:t> SV = EDV - ESV</a:t>
            </a:r>
          </a:p>
          <a:p>
            <a:pPr lvl="1"/>
            <a:r>
              <a:rPr lang="en-US"/>
              <a:t>Residual  (about 50%)</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2" name="Rectangle 4"/>
          <p:cNvSpPr>
            <a:spLocks noGrp="1" noChangeArrowheads="1"/>
          </p:cNvSpPr>
          <p:nvPr>
            <p:ph type="title"/>
          </p:nvPr>
        </p:nvSpPr>
        <p:spPr/>
        <p:txBody>
          <a:bodyPr/>
          <a:lstStyle/>
          <a:p>
            <a:r>
              <a:rPr lang="en-US" sz="4000"/>
              <a:t>Factors Affecting Cardiac Output</a:t>
            </a:r>
          </a:p>
        </p:txBody>
      </p:sp>
      <p:sp>
        <p:nvSpPr>
          <p:cNvPr id="324613" name="Rectangle 5"/>
          <p:cNvSpPr>
            <a:spLocks noGrp="1" noChangeArrowheads="1"/>
          </p:cNvSpPr>
          <p:nvPr>
            <p:ph type="body" idx="1"/>
          </p:nvPr>
        </p:nvSpPr>
        <p:spPr>
          <a:xfrm>
            <a:off x="457200" y="1219200"/>
            <a:ext cx="8229600" cy="4525963"/>
          </a:xfrm>
        </p:spPr>
        <p:txBody>
          <a:bodyPr/>
          <a:lstStyle/>
          <a:p>
            <a:pPr>
              <a:lnSpc>
                <a:spcPct val="90000"/>
              </a:lnSpc>
            </a:pPr>
            <a:r>
              <a:rPr lang="en-US" sz="2800"/>
              <a:t>Cardiac Output = Heart Rate X Stroke Volume</a:t>
            </a:r>
          </a:p>
          <a:p>
            <a:pPr>
              <a:lnSpc>
                <a:spcPct val="90000"/>
              </a:lnSpc>
            </a:pPr>
            <a:r>
              <a:rPr lang="en-US" sz="2800"/>
              <a:t>Heart rate</a:t>
            </a:r>
          </a:p>
          <a:p>
            <a:pPr lvl="1">
              <a:lnSpc>
                <a:spcPct val="90000"/>
              </a:lnSpc>
            </a:pPr>
            <a:r>
              <a:rPr lang="en-US" sz="2400"/>
              <a:t>Autonomic innervation </a:t>
            </a:r>
          </a:p>
          <a:p>
            <a:pPr lvl="1">
              <a:lnSpc>
                <a:spcPct val="90000"/>
              </a:lnSpc>
            </a:pPr>
            <a:r>
              <a:rPr lang="en-US" sz="2400"/>
              <a:t>Hormones - Epinephrine (E), norepinephrine(NE), and thyroid hormone (T3)</a:t>
            </a:r>
          </a:p>
          <a:p>
            <a:pPr lvl="1">
              <a:lnSpc>
                <a:spcPct val="90000"/>
              </a:lnSpc>
            </a:pPr>
            <a:r>
              <a:rPr lang="en-US" sz="2400"/>
              <a:t>Cardiac reflexes</a:t>
            </a:r>
          </a:p>
          <a:p>
            <a:pPr>
              <a:lnSpc>
                <a:spcPct val="90000"/>
              </a:lnSpc>
            </a:pPr>
            <a:r>
              <a:rPr lang="en-US" sz="2800"/>
              <a:t>Stroke volume </a:t>
            </a:r>
          </a:p>
          <a:p>
            <a:pPr lvl="1">
              <a:lnSpc>
                <a:spcPct val="90000"/>
              </a:lnSpc>
            </a:pPr>
            <a:r>
              <a:rPr lang="en-US" sz="2400"/>
              <a:t>Starlings law</a:t>
            </a:r>
          </a:p>
          <a:p>
            <a:pPr lvl="1">
              <a:lnSpc>
                <a:spcPct val="90000"/>
              </a:lnSpc>
            </a:pPr>
            <a:r>
              <a:rPr lang="en-US" sz="2400"/>
              <a:t>Venous return</a:t>
            </a:r>
          </a:p>
          <a:p>
            <a:pPr lvl="1">
              <a:lnSpc>
                <a:spcPct val="90000"/>
              </a:lnSpc>
            </a:pPr>
            <a:r>
              <a:rPr lang="en-US" sz="2400"/>
              <a:t>Cardiac reflexes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cardiac output is a function of stroke volume and heart rate."/>
          <p:cNvPicPr>
            <a:picLocks noChangeAspect="1" noChangeArrowheads="1"/>
          </p:cNvPicPr>
          <p:nvPr/>
        </p:nvPicPr>
        <p:blipFill>
          <a:blip r:embed="rId2"/>
          <a:srcRect t="8293" b="6972"/>
          <a:stretch>
            <a:fillRect/>
          </a:stretch>
        </p:blipFill>
        <p:spPr bwMode="auto">
          <a:xfrm>
            <a:off x="1219200" y="2408238"/>
            <a:ext cx="7004050" cy="4449762"/>
          </a:xfrm>
          <a:prstGeom prst="rect">
            <a:avLst/>
          </a:prstGeom>
          <a:noFill/>
        </p:spPr>
      </p:pic>
      <p:sp>
        <p:nvSpPr>
          <p:cNvPr id="243718" name="Rectangle 6"/>
          <p:cNvSpPr>
            <a:spLocks noGrp="1" noChangeArrowheads="1"/>
          </p:cNvSpPr>
          <p:nvPr>
            <p:ph type="title"/>
          </p:nvPr>
        </p:nvSpPr>
        <p:spPr/>
        <p:txBody>
          <a:bodyPr/>
          <a:lstStyle/>
          <a:p>
            <a:r>
              <a:rPr lang="en-US" sz="3600"/>
              <a:t>Factors Influencing Cardiac Output</a:t>
            </a:r>
          </a:p>
        </p:txBody>
      </p:sp>
      <p:sp>
        <p:nvSpPr>
          <p:cNvPr id="243723" name="Rectangle 11"/>
          <p:cNvSpPr>
            <a:spLocks noChangeArrowheads="1"/>
          </p:cNvSpPr>
          <p:nvPr/>
        </p:nvSpPr>
        <p:spPr bwMode="auto">
          <a:xfrm>
            <a:off x="457200" y="1066800"/>
            <a:ext cx="8229600" cy="1676400"/>
          </a:xfrm>
          <a:prstGeom prst="rect">
            <a:avLst/>
          </a:prstGeom>
          <a:noFill/>
          <a:ln w="9525">
            <a:noFill/>
            <a:miter lim="800000"/>
            <a:headEnd/>
            <a:tailEnd/>
          </a:ln>
          <a:effectLst/>
        </p:spPr>
        <p:txBody>
          <a:bodyPr/>
          <a:lstStyle/>
          <a:p>
            <a:pPr marL="342900" indent="-342900">
              <a:spcBef>
                <a:spcPct val="20000"/>
              </a:spcBef>
              <a:buFontTx/>
              <a:buChar char="•"/>
            </a:pPr>
            <a:r>
              <a:rPr lang="en-US" sz="1800" b="1">
                <a:solidFill>
                  <a:schemeClr val="bg1"/>
                </a:solidFill>
              </a:rPr>
              <a:t>Intrinsic: results from normal functional characteristics of heart - contractility, HR, preload stretch</a:t>
            </a:r>
          </a:p>
          <a:p>
            <a:pPr marL="342900" indent="-342900">
              <a:spcBef>
                <a:spcPct val="20000"/>
              </a:spcBef>
              <a:buFontTx/>
              <a:buChar char="•"/>
            </a:pPr>
            <a:r>
              <a:rPr lang="en-US" sz="1800" b="1">
                <a:solidFill>
                  <a:schemeClr val="bg1"/>
                </a:solidFill>
              </a:rPr>
              <a:t>Extrinsic: involves neural and hormonal control – Autonomic Nervous system</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sz="4000"/>
              <a:t>Stroke Volume (SV)</a:t>
            </a:r>
          </a:p>
        </p:txBody>
      </p:sp>
      <p:sp>
        <p:nvSpPr>
          <p:cNvPr id="362499" name="Rectangle 3"/>
          <p:cNvSpPr>
            <a:spLocks noGrp="1" noChangeArrowheads="1"/>
          </p:cNvSpPr>
          <p:nvPr>
            <p:ph type="body" idx="1"/>
          </p:nvPr>
        </p:nvSpPr>
        <p:spPr>
          <a:xfrm>
            <a:off x="381000" y="1143000"/>
            <a:ext cx="8229600" cy="4906963"/>
          </a:xfrm>
        </p:spPr>
        <p:txBody>
          <a:bodyPr/>
          <a:lstStyle/>
          <a:p>
            <a:pPr lvl="1"/>
            <a:r>
              <a:rPr lang="en-US"/>
              <a:t>Determined by extent of venous return and by sympathetic activity</a:t>
            </a:r>
          </a:p>
          <a:p>
            <a:pPr lvl="1"/>
            <a:r>
              <a:rPr lang="en-US"/>
              <a:t>Influenced by two types of controls</a:t>
            </a:r>
          </a:p>
          <a:p>
            <a:pPr lvl="2"/>
            <a:r>
              <a:rPr lang="en-US"/>
              <a:t>Intrinsic control</a:t>
            </a:r>
          </a:p>
          <a:p>
            <a:pPr lvl="2"/>
            <a:r>
              <a:rPr lang="en-US"/>
              <a:t>Extrinsic control</a:t>
            </a:r>
          </a:p>
          <a:p>
            <a:pPr lvl="1"/>
            <a:r>
              <a:rPr lang="en-US"/>
              <a:t>Both controls increase stroke volume by increasing strength of heart contraction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7154" name="Picture 2" descr="gr1lf1207_a"/>
          <p:cNvPicPr>
            <a:picLocks noGrp="1" noChangeAspect="1" noChangeArrowheads="1"/>
          </p:cNvPicPr>
          <p:nvPr>
            <p:ph/>
          </p:nvPr>
        </p:nvPicPr>
        <p:blipFill>
          <a:blip r:embed="rId2"/>
          <a:srcRect/>
          <a:stretch>
            <a:fillRect/>
          </a:stretch>
        </p:blipFill>
        <p:spPr>
          <a:xfrm>
            <a:off x="457200" y="1263650"/>
            <a:ext cx="8229600" cy="3879850"/>
          </a:xfrm>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Rectangle 4"/>
          <p:cNvSpPr>
            <a:spLocks noGrp="1" noChangeArrowheads="1"/>
          </p:cNvSpPr>
          <p:nvPr>
            <p:ph type="title"/>
          </p:nvPr>
        </p:nvSpPr>
        <p:spPr>
          <a:xfrm>
            <a:off x="457200" y="457200"/>
            <a:ext cx="8229600" cy="563563"/>
          </a:xfrm>
        </p:spPr>
        <p:txBody>
          <a:bodyPr/>
          <a:lstStyle/>
          <a:p>
            <a:pPr algn="l"/>
            <a:r>
              <a:rPr lang="en-US" sz="4000"/>
              <a:t>Intrinsic Factors Affecting SV</a:t>
            </a:r>
          </a:p>
        </p:txBody>
      </p:sp>
      <p:sp>
        <p:nvSpPr>
          <p:cNvPr id="248837" name="Rectangle 5"/>
          <p:cNvSpPr>
            <a:spLocks noGrp="1" noChangeArrowheads="1"/>
          </p:cNvSpPr>
          <p:nvPr>
            <p:ph type="body" sz="half" idx="1"/>
          </p:nvPr>
        </p:nvSpPr>
        <p:spPr>
          <a:xfrm>
            <a:off x="609600" y="1295400"/>
            <a:ext cx="4648200" cy="4525963"/>
          </a:xfrm>
        </p:spPr>
        <p:txBody>
          <a:bodyPr/>
          <a:lstStyle/>
          <a:p>
            <a:r>
              <a:rPr lang="en-US" sz="2400"/>
              <a:t>Contractility – cardiac cell contractile force due to factors other than EDV</a:t>
            </a:r>
          </a:p>
          <a:p>
            <a:r>
              <a:rPr lang="en-US" sz="2400"/>
              <a:t>Preload – amount ventricles are stretched by contained blood - EDV</a:t>
            </a:r>
          </a:p>
          <a:p>
            <a:r>
              <a:rPr lang="en-US" sz="2400"/>
              <a:t>Venous return - skeletal, respiratory pumping</a:t>
            </a:r>
          </a:p>
          <a:p>
            <a:r>
              <a:rPr lang="en-US" sz="2400"/>
              <a:t>Afterload – back pressure exerted by blood in the large arteries leaving the heart</a:t>
            </a:r>
          </a:p>
        </p:txBody>
      </p:sp>
      <p:grpSp>
        <p:nvGrpSpPr>
          <p:cNvPr id="248853" name="Group 21"/>
          <p:cNvGrpSpPr>
            <a:grpSpLocks/>
          </p:cNvGrpSpPr>
          <p:nvPr/>
        </p:nvGrpSpPr>
        <p:grpSpPr bwMode="auto">
          <a:xfrm>
            <a:off x="6096000" y="1219200"/>
            <a:ext cx="2306638" cy="5410200"/>
            <a:chOff x="3936" y="912"/>
            <a:chExt cx="1453" cy="3408"/>
          </a:xfrm>
        </p:grpSpPr>
        <p:sp>
          <p:nvSpPr>
            <p:cNvPr id="248851" name="Rectangle 19"/>
            <p:cNvSpPr>
              <a:spLocks noChangeArrowheads="1"/>
            </p:cNvSpPr>
            <p:nvPr/>
          </p:nvSpPr>
          <p:spPr bwMode="auto">
            <a:xfrm>
              <a:off x="3936" y="912"/>
              <a:ext cx="1453" cy="3408"/>
            </a:xfrm>
            <a:prstGeom prst="rect">
              <a:avLst/>
            </a:prstGeom>
            <a:solidFill>
              <a:schemeClr val="bg1"/>
            </a:solidFill>
            <a:ln w="9525">
              <a:solidFill>
                <a:schemeClr val="tx1"/>
              </a:solidFill>
              <a:miter lim="800000"/>
              <a:headEnd/>
              <a:tailEnd/>
            </a:ln>
            <a:effectLst/>
          </p:spPr>
          <p:txBody>
            <a:bodyPr wrap="none" anchor="ctr"/>
            <a:lstStyle/>
            <a:p>
              <a:endParaRPr lang="ru-RU"/>
            </a:p>
          </p:txBody>
        </p:sp>
        <p:grpSp>
          <p:nvGrpSpPr>
            <p:cNvPr id="248841" name="Group 9"/>
            <p:cNvGrpSpPr>
              <a:grpSpLocks/>
            </p:cNvGrpSpPr>
            <p:nvPr/>
          </p:nvGrpSpPr>
          <p:grpSpPr bwMode="auto">
            <a:xfrm>
              <a:off x="3984" y="955"/>
              <a:ext cx="1391" cy="3365"/>
              <a:chOff x="2736" y="32"/>
              <a:chExt cx="1942" cy="4240"/>
            </a:xfrm>
          </p:grpSpPr>
          <p:pic>
            <p:nvPicPr>
              <p:cNvPr id="248842" name="Picture 10"/>
              <p:cNvPicPr>
                <a:picLocks noChangeAspect="1" noChangeArrowheads="1"/>
              </p:cNvPicPr>
              <p:nvPr/>
            </p:nvPicPr>
            <p:blipFill>
              <a:blip r:embed="rId2"/>
              <a:srcRect l="55095"/>
              <a:stretch>
                <a:fillRect/>
              </a:stretch>
            </p:blipFill>
            <p:spPr bwMode="auto">
              <a:xfrm>
                <a:off x="2736" y="32"/>
                <a:ext cx="1904" cy="4240"/>
              </a:xfrm>
              <a:prstGeom prst="rect">
                <a:avLst/>
              </a:prstGeom>
              <a:noFill/>
            </p:spPr>
          </p:pic>
          <p:sp>
            <p:nvSpPr>
              <p:cNvPr id="248843" name="Text Box 11"/>
              <p:cNvSpPr txBox="1">
                <a:spLocks noChangeArrowheads="1"/>
              </p:cNvSpPr>
              <p:nvPr/>
            </p:nvSpPr>
            <p:spPr bwMode="auto">
              <a:xfrm>
                <a:off x="3279" y="244"/>
                <a:ext cx="1237" cy="242"/>
              </a:xfrm>
              <a:prstGeom prst="rect">
                <a:avLst/>
              </a:prstGeom>
              <a:noFill/>
              <a:ln w="9525">
                <a:noFill/>
                <a:miter lim="800000"/>
                <a:headEnd/>
                <a:tailEnd/>
              </a:ln>
              <a:effectLst/>
            </p:spPr>
            <p:txBody>
              <a:bodyPr wrap="none">
                <a:spAutoFit/>
              </a:bodyPr>
              <a:lstStyle/>
              <a:p>
                <a:pPr eaLnBrk="0" hangingPunct="0"/>
                <a:r>
                  <a:rPr lang="en-US" sz="1400" b="1"/>
                  <a:t>Stroke volume</a:t>
                </a:r>
              </a:p>
            </p:txBody>
          </p:sp>
          <p:sp>
            <p:nvSpPr>
              <p:cNvPr id="248844" name="Text Box 12"/>
              <p:cNvSpPr txBox="1">
                <a:spLocks noChangeArrowheads="1"/>
              </p:cNvSpPr>
              <p:nvPr/>
            </p:nvSpPr>
            <p:spPr bwMode="auto">
              <a:xfrm>
                <a:off x="3280" y="1370"/>
                <a:ext cx="1398" cy="363"/>
              </a:xfrm>
              <a:prstGeom prst="rect">
                <a:avLst/>
              </a:prstGeom>
              <a:noFill/>
              <a:ln w="9525">
                <a:noFill/>
                <a:miter lim="800000"/>
                <a:headEnd/>
                <a:tailEnd/>
              </a:ln>
              <a:effectLst/>
            </p:spPr>
            <p:txBody>
              <a:bodyPr wrap="none">
                <a:spAutoFit/>
              </a:bodyPr>
              <a:lstStyle/>
              <a:p>
                <a:pPr eaLnBrk="0" hangingPunct="0"/>
                <a:r>
                  <a:rPr lang="en-US" sz="1200" b="1"/>
                  <a:t>Strength of</a:t>
                </a:r>
              </a:p>
              <a:p>
                <a:pPr eaLnBrk="0" hangingPunct="0"/>
                <a:r>
                  <a:rPr lang="en-US" sz="1200" b="1"/>
                  <a:t>cardiac contraction</a:t>
                </a:r>
              </a:p>
            </p:txBody>
          </p:sp>
          <p:sp>
            <p:nvSpPr>
              <p:cNvPr id="248845" name="Text Box 13"/>
              <p:cNvSpPr txBox="1">
                <a:spLocks noChangeArrowheads="1"/>
              </p:cNvSpPr>
              <p:nvPr/>
            </p:nvSpPr>
            <p:spPr bwMode="auto">
              <a:xfrm>
                <a:off x="3280" y="2604"/>
                <a:ext cx="1140" cy="410"/>
              </a:xfrm>
              <a:prstGeom prst="rect">
                <a:avLst/>
              </a:prstGeom>
              <a:noFill/>
              <a:ln w="9525">
                <a:noFill/>
                <a:miter lim="800000"/>
                <a:headEnd/>
                <a:tailEnd/>
              </a:ln>
              <a:effectLst/>
            </p:spPr>
            <p:txBody>
              <a:bodyPr wrap="none">
                <a:spAutoFit/>
              </a:bodyPr>
              <a:lstStyle/>
              <a:p>
                <a:pPr eaLnBrk="0" hangingPunct="0"/>
                <a:r>
                  <a:rPr lang="en-US" sz="1400" b="1"/>
                  <a:t>End-diastolic</a:t>
                </a:r>
              </a:p>
              <a:p>
                <a:pPr eaLnBrk="0" hangingPunct="0"/>
                <a:r>
                  <a:rPr lang="en-US" sz="1400" b="1"/>
                  <a:t>volume</a:t>
                </a:r>
              </a:p>
            </p:txBody>
          </p:sp>
          <p:sp>
            <p:nvSpPr>
              <p:cNvPr id="248846" name="Text Box 14"/>
              <p:cNvSpPr txBox="1">
                <a:spLocks noChangeArrowheads="1"/>
              </p:cNvSpPr>
              <p:nvPr/>
            </p:nvSpPr>
            <p:spPr bwMode="auto">
              <a:xfrm>
                <a:off x="3280" y="3884"/>
                <a:ext cx="1219" cy="242"/>
              </a:xfrm>
              <a:prstGeom prst="rect">
                <a:avLst/>
              </a:prstGeom>
              <a:noFill/>
              <a:ln w="9525">
                <a:noFill/>
                <a:miter lim="800000"/>
                <a:headEnd/>
                <a:tailEnd/>
              </a:ln>
              <a:effectLst/>
            </p:spPr>
            <p:txBody>
              <a:bodyPr wrap="none">
                <a:spAutoFit/>
              </a:bodyPr>
              <a:lstStyle/>
              <a:p>
                <a:pPr eaLnBrk="0" hangingPunct="0"/>
                <a:r>
                  <a:rPr lang="en-US" sz="1400" b="1"/>
                  <a:t>Venous return</a:t>
                </a:r>
              </a:p>
            </p:txBody>
          </p:sp>
          <p:sp>
            <p:nvSpPr>
              <p:cNvPr id="248847" name="Line 15"/>
              <p:cNvSpPr>
                <a:spLocks noChangeShapeType="1"/>
              </p:cNvSpPr>
              <p:nvPr/>
            </p:nvSpPr>
            <p:spPr bwMode="auto">
              <a:xfrm flipV="1">
                <a:off x="3088" y="184"/>
                <a:ext cx="0" cy="232"/>
              </a:xfrm>
              <a:prstGeom prst="line">
                <a:avLst/>
              </a:prstGeom>
              <a:noFill/>
              <a:ln w="28575">
                <a:solidFill>
                  <a:srgbClr val="000000"/>
                </a:solidFill>
                <a:round/>
                <a:headEnd/>
                <a:tailEnd type="triangle" w="med" len="med"/>
              </a:ln>
              <a:effectLst/>
            </p:spPr>
            <p:txBody>
              <a:bodyPr wrap="none" anchor="ctr"/>
              <a:lstStyle/>
              <a:p>
                <a:endParaRPr lang="ru-RU"/>
              </a:p>
            </p:txBody>
          </p:sp>
          <p:sp>
            <p:nvSpPr>
              <p:cNvPr id="248848" name="Line 16"/>
              <p:cNvSpPr>
                <a:spLocks noChangeShapeType="1"/>
              </p:cNvSpPr>
              <p:nvPr/>
            </p:nvSpPr>
            <p:spPr bwMode="auto">
              <a:xfrm flipV="1">
                <a:off x="3056" y="1424"/>
                <a:ext cx="0" cy="232"/>
              </a:xfrm>
              <a:prstGeom prst="line">
                <a:avLst/>
              </a:prstGeom>
              <a:noFill/>
              <a:ln w="28575">
                <a:solidFill>
                  <a:srgbClr val="000000"/>
                </a:solidFill>
                <a:round/>
                <a:headEnd/>
                <a:tailEnd type="triangle" w="med" len="med"/>
              </a:ln>
              <a:effectLst/>
            </p:spPr>
            <p:txBody>
              <a:bodyPr wrap="none" anchor="ctr"/>
              <a:lstStyle/>
              <a:p>
                <a:endParaRPr lang="ru-RU"/>
              </a:p>
            </p:txBody>
          </p:sp>
          <p:sp>
            <p:nvSpPr>
              <p:cNvPr id="248849" name="Line 17"/>
              <p:cNvSpPr>
                <a:spLocks noChangeShapeType="1"/>
              </p:cNvSpPr>
              <p:nvPr/>
            </p:nvSpPr>
            <p:spPr bwMode="auto">
              <a:xfrm flipV="1">
                <a:off x="3040" y="2632"/>
                <a:ext cx="0" cy="232"/>
              </a:xfrm>
              <a:prstGeom prst="line">
                <a:avLst/>
              </a:prstGeom>
              <a:noFill/>
              <a:ln w="28575">
                <a:solidFill>
                  <a:srgbClr val="000000"/>
                </a:solidFill>
                <a:round/>
                <a:headEnd/>
                <a:tailEnd type="triangle" w="med" len="med"/>
              </a:ln>
              <a:effectLst/>
            </p:spPr>
            <p:txBody>
              <a:bodyPr wrap="none" anchor="ctr"/>
              <a:lstStyle/>
              <a:p>
                <a:endParaRPr lang="ru-RU"/>
              </a:p>
            </p:txBody>
          </p:sp>
          <p:sp>
            <p:nvSpPr>
              <p:cNvPr id="248850" name="Line 18"/>
              <p:cNvSpPr>
                <a:spLocks noChangeShapeType="1"/>
              </p:cNvSpPr>
              <p:nvPr/>
            </p:nvSpPr>
            <p:spPr bwMode="auto">
              <a:xfrm flipV="1">
                <a:off x="3032" y="3872"/>
                <a:ext cx="0" cy="232"/>
              </a:xfrm>
              <a:prstGeom prst="line">
                <a:avLst/>
              </a:prstGeom>
              <a:noFill/>
              <a:ln w="28575">
                <a:solidFill>
                  <a:srgbClr val="000000"/>
                </a:solidFill>
                <a:round/>
                <a:headEnd/>
                <a:tailEnd type="triangle" w="med" len="med"/>
              </a:ln>
              <a:effectLst/>
            </p:spPr>
            <p:txBody>
              <a:bodyPr wrap="none" anchor="ctr"/>
              <a:lstStyle/>
              <a:p>
                <a:endParaRPr lang="ru-RU"/>
              </a:p>
            </p:txBody>
          </p:sp>
        </p:grpSp>
      </p:gr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457200" y="381000"/>
            <a:ext cx="8229600" cy="304800"/>
          </a:xfrm>
        </p:spPr>
        <p:txBody>
          <a:bodyPr/>
          <a:lstStyle/>
          <a:p>
            <a:r>
              <a:rPr lang="en-US" sz="4000"/>
              <a:t>Frank-Starling Law</a:t>
            </a:r>
          </a:p>
        </p:txBody>
      </p:sp>
      <p:sp>
        <p:nvSpPr>
          <p:cNvPr id="391171" name="Rectangle 3"/>
          <p:cNvSpPr>
            <a:spLocks noGrp="1" noChangeArrowheads="1"/>
          </p:cNvSpPr>
          <p:nvPr>
            <p:ph type="body" idx="1"/>
          </p:nvPr>
        </p:nvSpPr>
        <p:spPr>
          <a:xfrm>
            <a:off x="533400" y="914400"/>
            <a:ext cx="7620000" cy="533400"/>
          </a:xfrm>
        </p:spPr>
        <p:txBody>
          <a:bodyPr/>
          <a:lstStyle/>
          <a:p>
            <a:pPr>
              <a:lnSpc>
                <a:spcPct val="80000"/>
              </a:lnSpc>
            </a:pPr>
            <a:r>
              <a:rPr lang="en-US" sz="2000" b="0"/>
              <a:t>Preload, or degree of stretch, of cardiac muscle cells before they contract is the critical factor controlling stroke volume</a:t>
            </a:r>
          </a:p>
        </p:txBody>
      </p:sp>
      <p:grpSp>
        <p:nvGrpSpPr>
          <p:cNvPr id="391173" name="Group 5"/>
          <p:cNvGrpSpPr>
            <a:grpSpLocks/>
          </p:cNvGrpSpPr>
          <p:nvPr/>
        </p:nvGrpSpPr>
        <p:grpSpPr bwMode="auto">
          <a:xfrm>
            <a:off x="1752600" y="1600200"/>
            <a:ext cx="5181600" cy="5257800"/>
            <a:chOff x="912" y="576"/>
            <a:chExt cx="3552" cy="3744"/>
          </a:xfrm>
        </p:grpSpPr>
        <p:pic>
          <p:nvPicPr>
            <p:cNvPr id="391174" name="Picture 6"/>
            <p:cNvPicPr>
              <a:picLocks noChangeAspect="1" noChangeArrowheads="1"/>
            </p:cNvPicPr>
            <p:nvPr/>
          </p:nvPicPr>
          <p:blipFill>
            <a:blip r:embed="rId2"/>
            <a:srcRect/>
            <a:stretch>
              <a:fillRect/>
            </a:stretch>
          </p:blipFill>
          <p:spPr bwMode="auto">
            <a:xfrm>
              <a:off x="912" y="576"/>
              <a:ext cx="3544" cy="1786"/>
            </a:xfrm>
            <a:prstGeom prst="rect">
              <a:avLst/>
            </a:prstGeom>
            <a:noFill/>
          </p:spPr>
        </p:pic>
        <p:pic>
          <p:nvPicPr>
            <p:cNvPr id="391175" name="Picture 7" descr="the relationship between stretch of the heart chamber and force of contraction of the chamber is summarized in the Frank-Starling law of the heart which states that as additional blood enters the heart, the heart contracts more forcefully, within physiological limits of course."/>
            <p:cNvPicPr>
              <a:picLocks noChangeAspect="1" noChangeArrowheads="1"/>
            </p:cNvPicPr>
            <p:nvPr/>
          </p:nvPicPr>
          <p:blipFill>
            <a:blip r:embed="rId3"/>
            <a:srcRect l="2341" t="18840" r="2521" b="12601"/>
            <a:stretch>
              <a:fillRect/>
            </a:stretch>
          </p:blipFill>
          <p:spPr bwMode="auto">
            <a:xfrm>
              <a:off x="912" y="2379"/>
              <a:ext cx="3552" cy="1941"/>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4"/>
          <p:cNvSpPr>
            <a:spLocks noGrp="1" noChangeArrowheads="1"/>
          </p:cNvSpPr>
          <p:nvPr>
            <p:ph type="title"/>
          </p:nvPr>
        </p:nvSpPr>
        <p:spPr>
          <a:xfrm>
            <a:off x="457200" y="457200"/>
            <a:ext cx="8229600" cy="304800"/>
          </a:xfrm>
        </p:spPr>
        <p:txBody>
          <a:bodyPr/>
          <a:lstStyle/>
          <a:p>
            <a:r>
              <a:rPr lang="en-US" sz="4000"/>
              <a:t>Frank-Starling Law</a:t>
            </a:r>
          </a:p>
        </p:txBody>
      </p:sp>
      <p:sp>
        <p:nvSpPr>
          <p:cNvPr id="249861" name="Rectangle 5"/>
          <p:cNvSpPr>
            <a:spLocks noGrp="1" noChangeArrowheads="1"/>
          </p:cNvSpPr>
          <p:nvPr>
            <p:ph type="body" idx="1"/>
          </p:nvPr>
        </p:nvSpPr>
        <p:spPr>
          <a:xfrm>
            <a:off x="533400" y="1066800"/>
            <a:ext cx="8229600" cy="1447800"/>
          </a:xfrm>
        </p:spPr>
        <p:txBody>
          <a:bodyPr/>
          <a:lstStyle/>
          <a:p>
            <a:pPr>
              <a:lnSpc>
                <a:spcPct val="90000"/>
              </a:lnSpc>
            </a:pPr>
            <a:r>
              <a:rPr lang="en-US" sz="2400" b="0"/>
              <a:t>Slow heartbeat and exercise increase venous return to the heart, increasing SV</a:t>
            </a:r>
          </a:p>
          <a:p>
            <a:pPr>
              <a:lnSpc>
                <a:spcPct val="90000"/>
              </a:lnSpc>
            </a:pPr>
            <a:r>
              <a:rPr lang="en-US" sz="2400" b="0"/>
              <a:t>Blood loss and extremely rapid heartbeat decrease SV</a:t>
            </a:r>
          </a:p>
        </p:txBody>
      </p:sp>
      <p:pic>
        <p:nvPicPr>
          <p:cNvPr id="249862" name="Picture1" descr="0918"/>
          <p:cNvPicPr>
            <a:picLocks noChangeAspect="1" noChangeArrowheads="1"/>
          </p:cNvPicPr>
          <p:nvPr/>
        </p:nvPicPr>
        <p:blipFill>
          <a:blip r:embed="rId2"/>
          <a:srcRect/>
          <a:stretch>
            <a:fillRect/>
          </a:stretch>
        </p:blipFill>
        <p:spPr bwMode="auto">
          <a:xfrm>
            <a:off x="1066800" y="2470150"/>
            <a:ext cx="7086600" cy="43878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9" name="Rectangle 5"/>
          <p:cNvSpPr>
            <a:spLocks noGrp="1" noChangeArrowheads="1"/>
          </p:cNvSpPr>
          <p:nvPr>
            <p:ph type="title"/>
          </p:nvPr>
        </p:nvSpPr>
        <p:spPr/>
        <p:txBody>
          <a:bodyPr/>
          <a:lstStyle/>
          <a:p>
            <a:r>
              <a:rPr lang="en-US" sz="4000"/>
              <a:t>Extrinsic Factors Influencing SV</a:t>
            </a:r>
          </a:p>
        </p:txBody>
      </p:sp>
      <p:sp>
        <p:nvSpPr>
          <p:cNvPr id="251910" name="Rectangle 6"/>
          <p:cNvSpPr>
            <a:spLocks noGrp="1" noChangeArrowheads="1"/>
          </p:cNvSpPr>
          <p:nvPr>
            <p:ph type="body" idx="1"/>
          </p:nvPr>
        </p:nvSpPr>
        <p:spPr>
          <a:xfrm>
            <a:off x="381000" y="1219200"/>
            <a:ext cx="8229600" cy="4525963"/>
          </a:xfrm>
        </p:spPr>
        <p:txBody>
          <a:bodyPr/>
          <a:lstStyle/>
          <a:p>
            <a:r>
              <a:rPr lang="en-US" sz="2800"/>
              <a:t>Contractility is the increase in contractile strength, independent of stretch and EDV</a:t>
            </a:r>
          </a:p>
          <a:p>
            <a:r>
              <a:rPr lang="en-US" sz="2800"/>
              <a:t>Increase in contractility comes from</a:t>
            </a:r>
          </a:p>
          <a:p>
            <a:pPr lvl="1"/>
            <a:r>
              <a:rPr lang="en-US" sz="2400"/>
              <a:t>Increased sympathetic stimuli</a:t>
            </a:r>
          </a:p>
          <a:p>
            <a:pPr lvl="1"/>
            <a:r>
              <a:rPr lang="en-US" sz="2400"/>
              <a:t>Hormones - epinephrine and thyroxine </a:t>
            </a:r>
          </a:p>
          <a:p>
            <a:pPr lvl="1"/>
            <a:r>
              <a:rPr lang="en-US" sz="2400"/>
              <a:t>Ca2+ and some drugs</a:t>
            </a:r>
          </a:p>
          <a:p>
            <a:pPr lvl="1"/>
            <a:r>
              <a:rPr lang="en-US" sz="2400"/>
              <a:t>Intra- and extracellular ion concentrations must be maintained for normal heart function</a:t>
            </a:r>
          </a:p>
          <a:p>
            <a:pPr lvl="1"/>
            <a:endParaRPr lang="en-US" sz="2400"/>
          </a:p>
          <a:p>
            <a:pPr lvl="1"/>
            <a:endParaRPr lang="en-US" sz="240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8" name="Rectangle 6"/>
          <p:cNvSpPr>
            <a:spLocks noGrp="1" noChangeArrowheads="1"/>
          </p:cNvSpPr>
          <p:nvPr>
            <p:ph type="title"/>
          </p:nvPr>
        </p:nvSpPr>
        <p:spPr/>
        <p:txBody>
          <a:bodyPr/>
          <a:lstStyle/>
          <a:p>
            <a:r>
              <a:rPr lang="en-US" sz="4000"/>
              <a:t>Contractility and Norepinephrine</a:t>
            </a:r>
          </a:p>
        </p:txBody>
      </p:sp>
      <p:sp>
        <p:nvSpPr>
          <p:cNvPr id="253959" name="Rectangle 7"/>
          <p:cNvSpPr>
            <a:spLocks noGrp="1" noChangeArrowheads="1"/>
          </p:cNvSpPr>
          <p:nvPr>
            <p:ph type="body" idx="1"/>
          </p:nvPr>
        </p:nvSpPr>
        <p:spPr>
          <a:xfrm>
            <a:off x="304800" y="1371600"/>
            <a:ext cx="3581400" cy="4525963"/>
          </a:xfrm>
        </p:spPr>
        <p:txBody>
          <a:bodyPr/>
          <a:lstStyle/>
          <a:p>
            <a:r>
              <a:rPr lang="en-US" sz="3600" b="0"/>
              <a:t>Sympathetic stimulation releases norepinephrine and initiates a cAMP second-messenger system</a:t>
            </a:r>
          </a:p>
        </p:txBody>
      </p:sp>
      <p:sp>
        <p:nvSpPr>
          <p:cNvPr id="253956" name="Text Box 4"/>
          <p:cNvSpPr txBox="1">
            <a:spLocks noChangeArrowheads="1"/>
          </p:cNvSpPr>
          <p:nvPr/>
        </p:nvSpPr>
        <p:spPr bwMode="auto">
          <a:xfrm>
            <a:off x="7467600" y="6507163"/>
            <a:ext cx="1219200" cy="274637"/>
          </a:xfrm>
          <a:prstGeom prst="rect">
            <a:avLst/>
          </a:prstGeom>
          <a:noFill/>
          <a:ln w="9525">
            <a:noFill/>
            <a:miter lim="800000"/>
            <a:headEnd/>
            <a:tailEnd/>
          </a:ln>
          <a:effectLst/>
        </p:spPr>
        <p:txBody>
          <a:bodyPr>
            <a:spAutoFit/>
          </a:bodyPr>
          <a:lstStyle/>
          <a:p>
            <a:pPr algn="r" eaLnBrk="0" hangingPunct="0"/>
            <a:r>
              <a:rPr lang="en-US" sz="1200">
                <a:latin typeface="Times New Roman" pitchFamily="18" charset="0"/>
              </a:rPr>
              <a:t>Figure 18.22</a:t>
            </a:r>
          </a:p>
        </p:txBody>
      </p:sp>
      <p:pic>
        <p:nvPicPr>
          <p:cNvPr id="253957" name="Picture 5"/>
          <p:cNvPicPr>
            <a:picLocks noChangeAspect="1" noChangeArrowheads="1"/>
          </p:cNvPicPr>
          <p:nvPr/>
        </p:nvPicPr>
        <p:blipFill>
          <a:blip r:embed="rId2"/>
          <a:srcRect/>
          <a:stretch>
            <a:fillRect/>
          </a:stretch>
        </p:blipFill>
        <p:spPr bwMode="auto">
          <a:xfrm>
            <a:off x="4176713" y="1066800"/>
            <a:ext cx="4967287" cy="5791200"/>
          </a:xfrm>
          <a:prstGeom prst="rect">
            <a:avLst/>
          </a:prstGeom>
          <a:noFill/>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5254625" y="6562725"/>
            <a:ext cx="3656013" cy="274638"/>
          </a:xfrm>
          <a:prstGeom prst="rect">
            <a:avLst/>
          </a:prstGeom>
          <a:noFill/>
          <a:ln w="9525">
            <a:noFill/>
            <a:miter lim="800000"/>
            <a:headEnd/>
            <a:tailEnd/>
          </a:ln>
          <a:effectLst/>
        </p:spPr>
        <p:txBody>
          <a:bodyPr anchor="b"/>
          <a:lstStyle/>
          <a:p>
            <a:pPr algn="r" eaLnBrk="0" hangingPunct="0"/>
            <a:r>
              <a:rPr lang="en-US" sz="1400" b="1">
                <a:solidFill>
                  <a:srgbClr val="292929"/>
                </a:solidFill>
              </a:rPr>
              <a:t>Figure 14-30</a:t>
            </a:r>
          </a:p>
        </p:txBody>
      </p:sp>
      <p:sp>
        <p:nvSpPr>
          <p:cNvPr id="381955" name="Rectangle 3"/>
          <p:cNvSpPr>
            <a:spLocks noGrp="1" noChangeArrowheads="1"/>
          </p:cNvSpPr>
          <p:nvPr>
            <p:ph type="title"/>
          </p:nvPr>
        </p:nvSpPr>
        <p:spPr/>
        <p:txBody>
          <a:bodyPr/>
          <a:lstStyle/>
          <a:p>
            <a:pPr>
              <a:tabLst>
                <a:tab pos="4686300" algn="l"/>
              </a:tabLst>
            </a:pPr>
            <a:r>
              <a:rPr lang="en-US" sz="3600"/>
              <a:t>Modulation of Cardiac Contractions</a:t>
            </a:r>
          </a:p>
        </p:txBody>
      </p:sp>
      <p:pic>
        <p:nvPicPr>
          <p:cNvPr id="381956" name="Picture 4"/>
          <p:cNvPicPr>
            <a:picLocks noChangeAspect="1" noChangeArrowheads="1"/>
          </p:cNvPicPr>
          <p:nvPr/>
        </p:nvPicPr>
        <p:blipFill>
          <a:blip r:embed="rId3"/>
          <a:srcRect b="4761"/>
          <a:stretch>
            <a:fillRect/>
          </a:stretch>
        </p:blipFill>
        <p:spPr bwMode="auto">
          <a:xfrm>
            <a:off x="836613" y="1066800"/>
            <a:ext cx="7469187" cy="5335588"/>
          </a:xfrm>
          <a:prstGeom prst="rect">
            <a:avLst/>
          </a:prstGeom>
          <a:noFill/>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5254625" y="6562725"/>
            <a:ext cx="3656013" cy="274638"/>
          </a:xfrm>
          <a:prstGeom prst="rect">
            <a:avLst/>
          </a:prstGeom>
          <a:noFill/>
          <a:ln w="9525">
            <a:noFill/>
            <a:miter lim="800000"/>
            <a:headEnd/>
            <a:tailEnd/>
          </a:ln>
          <a:effectLst/>
        </p:spPr>
        <p:txBody>
          <a:bodyPr anchor="b"/>
          <a:lstStyle/>
          <a:p>
            <a:pPr algn="r" eaLnBrk="0" hangingPunct="0"/>
            <a:r>
              <a:rPr lang="en-US" sz="1400" b="1">
                <a:solidFill>
                  <a:srgbClr val="292929"/>
                </a:solidFill>
              </a:rPr>
              <a:t>Figure 14-31</a:t>
            </a:r>
          </a:p>
        </p:txBody>
      </p:sp>
      <p:sp>
        <p:nvSpPr>
          <p:cNvPr id="398339" name="Rectangle 3"/>
          <p:cNvSpPr>
            <a:spLocks noGrp="1" noChangeArrowheads="1"/>
          </p:cNvSpPr>
          <p:nvPr>
            <p:ph type="title"/>
          </p:nvPr>
        </p:nvSpPr>
        <p:spPr/>
        <p:txBody>
          <a:bodyPr/>
          <a:lstStyle/>
          <a:p>
            <a:pPr>
              <a:tabLst>
                <a:tab pos="4686300" algn="l"/>
              </a:tabLst>
            </a:pPr>
            <a:r>
              <a:rPr lang="en-US" sz="3600"/>
              <a:t>Factors that Affect Cardiac Output</a:t>
            </a:r>
          </a:p>
        </p:txBody>
      </p:sp>
      <p:pic>
        <p:nvPicPr>
          <p:cNvPr id="398340" name="Picture 4"/>
          <p:cNvPicPr>
            <a:picLocks noChangeAspect="1" noChangeArrowheads="1"/>
          </p:cNvPicPr>
          <p:nvPr/>
        </p:nvPicPr>
        <p:blipFill>
          <a:blip r:embed="rId3"/>
          <a:srcRect t="2405" b="5951"/>
          <a:stretch>
            <a:fillRect/>
          </a:stretch>
        </p:blipFill>
        <p:spPr bwMode="auto">
          <a:xfrm>
            <a:off x="722313" y="1143000"/>
            <a:ext cx="7697787" cy="5291138"/>
          </a:xfrm>
          <a:prstGeom prst="rect">
            <a:avLst/>
          </a:prstGeom>
          <a:noFill/>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sz="3200"/>
              <a:t>Medulla Oblongata Centers Affect Autonomic Innervation</a:t>
            </a:r>
          </a:p>
        </p:txBody>
      </p:sp>
      <p:sp>
        <p:nvSpPr>
          <p:cNvPr id="363523" name="Rectangle 3"/>
          <p:cNvSpPr>
            <a:spLocks noGrp="1" noChangeArrowheads="1"/>
          </p:cNvSpPr>
          <p:nvPr>
            <p:ph type="body" idx="1"/>
          </p:nvPr>
        </p:nvSpPr>
        <p:spPr>
          <a:xfrm>
            <a:off x="304800" y="1295400"/>
            <a:ext cx="4267200" cy="4983163"/>
          </a:xfrm>
        </p:spPr>
        <p:txBody>
          <a:bodyPr/>
          <a:lstStyle/>
          <a:p>
            <a:pPr>
              <a:lnSpc>
                <a:spcPct val="90000"/>
              </a:lnSpc>
            </a:pPr>
            <a:r>
              <a:rPr lang="en-US" sz="2800" b="0"/>
              <a:t>Cardio-acceleratory center activates sympathetic neurons</a:t>
            </a:r>
          </a:p>
          <a:p>
            <a:pPr>
              <a:lnSpc>
                <a:spcPct val="90000"/>
              </a:lnSpc>
            </a:pPr>
            <a:r>
              <a:rPr lang="en-US" sz="2800" b="0"/>
              <a:t>Cardio-inhibitory center controls parasympathetic neurons</a:t>
            </a:r>
          </a:p>
          <a:p>
            <a:pPr>
              <a:lnSpc>
                <a:spcPct val="90000"/>
              </a:lnSpc>
            </a:pPr>
            <a:r>
              <a:rPr lang="en-US" sz="2800" b="0"/>
              <a:t>Receives input from higher centers, monitoring blood pressure and dissolved gas concentrations</a:t>
            </a:r>
          </a:p>
        </p:txBody>
      </p:sp>
      <p:pic>
        <p:nvPicPr>
          <p:cNvPr id="363524" name="Picture 4"/>
          <p:cNvPicPr>
            <a:picLocks noChangeAspect="1" noChangeArrowheads="1"/>
          </p:cNvPicPr>
          <p:nvPr/>
        </p:nvPicPr>
        <p:blipFill>
          <a:blip r:embed="rId2"/>
          <a:srcRect/>
          <a:stretch>
            <a:fillRect/>
          </a:stretch>
        </p:blipFill>
        <p:spPr bwMode="auto">
          <a:xfrm>
            <a:off x="4805363" y="1447800"/>
            <a:ext cx="4338637" cy="541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3522"/>
                                        </p:tgtEl>
                                        <p:attrNameLst>
                                          <p:attrName>style.visibility</p:attrName>
                                        </p:attrNameLst>
                                      </p:cBhvr>
                                      <p:to>
                                        <p:strVal val="visible"/>
                                      </p:to>
                                    </p:set>
                                    <p:animEffect transition="in" filter="dissolve">
                                      <p:cBhvr>
                                        <p:cTn id="7" dur="500"/>
                                        <p:tgtEl>
                                          <p:spTgt spid="363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Text Box 2"/>
          <p:cNvSpPr txBox="1">
            <a:spLocks noChangeArrowheads="1"/>
          </p:cNvSpPr>
          <p:nvPr/>
        </p:nvSpPr>
        <p:spPr bwMode="auto">
          <a:xfrm>
            <a:off x="5254625" y="6562725"/>
            <a:ext cx="3656013" cy="274638"/>
          </a:xfrm>
          <a:prstGeom prst="rect">
            <a:avLst/>
          </a:prstGeom>
          <a:noFill/>
          <a:ln w="9525">
            <a:noFill/>
            <a:miter lim="800000"/>
            <a:headEnd/>
            <a:tailEnd/>
          </a:ln>
          <a:effectLst/>
        </p:spPr>
        <p:txBody>
          <a:bodyPr anchor="b"/>
          <a:lstStyle/>
          <a:p>
            <a:pPr algn="r" eaLnBrk="0" hangingPunct="0"/>
            <a:r>
              <a:rPr lang="en-US" sz="1400" b="1">
                <a:solidFill>
                  <a:srgbClr val="292929"/>
                </a:solidFill>
              </a:rPr>
              <a:t>Figure 14-27</a:t>
            </a:r>
          </a:p>
        </p:txBody>
      </p:sp>
      <p:sp>
        <p:nvSpPr>
          <p:cNvPr id="384003" name="Rectangle 3"/>
          <p:cNvSpPr>
            <a:spLocks noGrp="1" noChangeArrowheads="1"/>
          </p:cNvSpPr>
          <p:nvPr>
            <p:ph type="title"/>
          </p:nvPr>
        </p:nvSpPr>
        <p:spPr/>
        <p:txBody>
          <a:bodyPr/>
          <a:lstStyle/>
          <a:p>
            <a:pPr>
              <a:tabLst>
                <a:tab pos="4686300" algn="l"/>
              </a:tabLst>
            </a:pPr>
            <a:r>
              <a:rPr lang="en-US"/>
              <a:t>Reflex Control of Heart Rate</a:t>
            </a:r>
          </a:p>
        </p:txBody>
      </p:sp>
      <p:pic>
        <p:nvPicPr>
          <p:cNvPr id="384004" name="Picture 4"/>
          <p:cNvPicPr>
            <a:picLocks noChangeAspect="1" noChangeArrowheads="1"/>
          </p:cNvPicPr>
          <p:nvPr/>
        </p:nvPicPr>
        <p:blipFill>
          <a:blip r:embed="rId3"/>
          <a:srcRect t="2405" b="4761"/>
          <a:stretch>
            <a:fillRect/>
          </a:stretch>
        </p:blipFill>
        <p:spPr bwMode="auto">
          <a:xfrm>
            <a:off x="1093788" y="1143000"/>
            <a:ext cx="6954837" cy="5189538"/>
          </a:xfrm>
          <a:prstGeom prst="rect">
            <a:avLst/>
          </a:prstGeom>
          <a:noFill/>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ext Box 2"/>
          <p:cNvSpPr txBox="1">
            <a:spLocks noChangeArrowheads="1"/>
          </p:cNvSpPr>
          <p:nvPr/>
        </p:nvSpPr>
        <p:spPr bwMode="auto">
          <a:xfrm>
            <a:off x="5254625" y="6562725"/>
            <a:ext cx="3656013" cy="274638"/>
          </a:xfrm>
          <a:prstGeom prst="rect">
            <a:avLst/>
          </a:prstGeom>
          <a:noFill/>
          <a:ln w="9525">
            <a:noFill/>
            <a:miter lim="800000"/>
            <a:headEnd/>
            <a:tailEnd/>
          </a:ln>
          <a:effectLst/>
        </p:spPr>
        <p:txBody>
          <a:bodyPr anchor="b"/>
          <a:lstStyle/>
          <a:p>
            <a:pPr algn="r" eaLnBrk="0" hangingPunct="0"/>
            <a:r>
              <a:rPr lang="en-US" sz="1400" b="1">
                <a:solidFill>
                  <a:srgbClr val="292929"/>
                </a:solidFill>
              </a:rPr>
              <a:t>Figure 14-16</a:t>
            </a:r>
          </a:p>
        </p:txBody>
      </p:sp>
      <p:sp>
        <p:nvSpPr>
          <p:cNvPr id="377859" name="Rectangle 3"/>
          <p:cNvSpPr>
            <a:spLocks noGrp="1" noChangeArrowheads="1"/>
          </p:cNvSpPr>
          <p:nvPr>
            <p:ph type="title"/>
          </p:nvPr>
        </p:nvSpPr>
        <p:spPr/>
        <p:txBody>
          <a:bodyPr/>
          <a:lstStyle/>
          <a:p>
            <a:pPr>
              <a:tabLst>
                <a:tab pos="4686300" algn="l"/>
              </a:tabLst>
            </a:pPr>
            <a:r>
              <a:rPr lang="en-US" sz="3200"/>
              <a:t>Modulation of Heart Rate </a:t>
            </a:r>
            <a:br>
              <a:rPr lang="en-US" sz="3200"/>
            </a:br>
            <a:r>
              <a:rPr lang="en-US" sz="3200"/>
              <a:t>by the Nervous System</a:t>
            </a:r>
          </a:p>
        </p:txBody>
      </p:sp>
      <p:pic>
        <p:nvPicPr>
          <p:cNvPr id="377860" name="Picture 4"/>
          <p:cNvPicPr>
            <a:picLocks noChangeAspect="1" noChangeArrowheads="1"/>
          </p:cNvPicPr>
          <p:nvPr/>
        </p:nvPicPr>
        <p:blipFill>
          <a:blip r:embed="rId3"/>
          <a:srcRect t="1215" b="5951"/>
          <a:stretch>
            <a:fillRect/>
          </a:stretch>
        </p:blipFill>
        <p:spPr bwMode="auto">
          <a:xfrm>
            <a:off x="2420938" y="1066800"/>
            <a:ext cx="4300537" cy="54102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en-US"/>
              <a:t>Electrical Activity of Heart</a:t>
            </a:r>
          </a:p>
        </p:txBody>
      </p:sp>
      <p:sp>
        <p:nvSpPr>
          <p:cNvPr id="347139" name="Rectangle 3"/>
          <p:cNvSpPr>
            <a:spLocks noGrp="1" noChangeArrowheads="1"/>
          </p:cNvSpPr>
          <p:nvPr>
            <p:ph type="body" idx="1"/>
          </p:nvPr>
        </p:nvSpPr>
        <p:spPr/>
        <p:txBody>
          <a:bodyPr/>
          <a:lstStyle/>
          <a:p>
            <a:r>
              <a:rPr lang="en-US" sz="2800"/>
              <a:t>Heart beats rhythmically as result of action potentials it generates by itself (autorhythmicity)</a:t>
            </a:r>
          </a:p>
          <a:p>
            <a:r>
              <a:rPr lang="en-US" sz="2800"/>
              <a:t>Two specialized types of cardiac muscle cells</a:t>
            </a:r>
          </a:p>
          <a:p>
            <a:pPr lvl="1"/>
            <a:r>
              <a:rPr lang="en-US" sz="2400"/>
              <a:t>Contractile cells</a:t>
            </a:r>
          </a:p>
          <a:p>
            <a:pPr lvl="2"/>
            <a:r>
              <a:rPr lang="en-US" sz="2000"/>
              <a:t>99% of cardiac muscle cells</a:t>
            </a:r>
          </a:p>
          <a:p>
            <a:pPr lvl="2"/>
            <a:r>
              <a:rPr lang="en-US" sz="2000"/>
              <a:t>Do mechanical work of pumping</a:t>
            </a:r>
          </a:p>
          <a:p>
            <a:pPr lvl="2"/>
            <a:r>
              <a:rPr lang="en-US" sz="2000"/>
              <a:t>Normally do not initiate own action potentials</a:t>
            </a:r>
          </a:p>
          <a:p>
            <a:pPr lvl="1"/>
            <a:r>
              <a:rPr lang="en-US" sz="2400"/>
              <a:t>Autorhythmic cells</a:t>
            </a:r>
          </a:p>
          <a:p>
            <a:pPr lvl="2"/>
            <a:r>
              <a:rPr lang="en-US" sz="2000"/>
              <a:t>Do not contract</a:t>
            </a:r>
          </a:p>
          <a:p>
            <a:pPr lvl="2"/>
            <a:r>
              <a:rPr lang="en-US" sz="2000"/>
              <a:t>Specialized for initiating and conducting action potentials responsible for contraction of working cells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sz="3600"/>
              <a:t>Establishing Normal Heart Rate</a:t>
            </a:r>
          </a:p>
        </p:txBody>
      </p:sp>
      <p:sp>
        <p:nvSpPr>
          <p:cNvPr id="364547" name="Rectangle 3"/>
          <p:cNvSpPr>
            <a:spLocks noGrp="1" noChangeArrowheads="1"/>
          </p:cNvSpPr>
          <p:nvPr>
            <p:ph type="body" idx="1"/>
          </p:nvPr>
        </p:nvSpPr>
        <p:spPr>
          <a:xfrm>
            <a:off x="228600" y="1219200"/>
            <a:ext cx="4267200" cy="4525963"/>
          </a:xfrm>
        </p:spPr>
        <p:txBody>
          <a:bodyPr/>
          <a:lstStyle/>
          <a:p>
            <a:r>
              <a:rPr lang="en-US" sz="2000"/>
              <a:t>SA node establishes baseline</a:t>
            </a:r>
          </a:p>
          <a:p>
            <a:r>
              <a:rPr lang="en-US" sz="2000"/>
              <a:t>Modified by ANS</a:t>
            </a:r>
          </a:p>
          <a:p>
            <a:pPr lvl="1"/>
            <a:r>
              <a:rPr lang="en-US" sz="1800"/>
              <a:t>Sympathetic stimulation</a:t>
            </a:r>
          </a:p>
          <a:p>
            <a:pPr lvl="2"/>
            <a:r>
              <a:rPr lang="en-US" sz="1600"/>
              <a:t>Supplied by cardiac nerves</a:t>
            </a:r>
          </a:p>
          <a:p>
            <a:pPr lvl="2"/>
            <a:r>
              <a:rPr lang="en-US" sz="1600"/>
              <a:t>Epinephrine and norepinephrine released</a:t>
            </a:r>
          </a:p>
          <a:p>
            <a:pPr lvl="2"/>
            <a:r>
              <a:rPr lang="en-US" sz="1600"/>
              <a:t>Positive inotropic effect</a:t>
            </a:r>
          </a:p>
          <a:p>
            <a:pPr lvl="2"/>
            <a:r>
              <a:rPr lang="en-US" sz="1600"/>
              <a:t>Increases heart rate (chronotropic) and force of contraction (inotropic)</a:t>
            </a:r>
          </a:p>
          <a:p>
            <a:pPr lvl="1"/>
            <a:r>
              <a:rPr lang="en-US" sz="1800"/>
              <a:t>Parasympathetic stimulation - Dominates</a:t>
            </a:r>
          </a:p>
          <a:p>
            <a:pPr lvl="2"/>
            <a:r>
              <a:rPr lang="en-US" sz="1600"/>
              <a:t>Supplied by vagus nerve</a:t>
            </a:r>
          </a:p>
          <a:p>
            <a:pPr lvl="2"/>
            <a:r>
              <a:rPr lang="en-US" sz="1600"/>
              <a:t>Acetylcholine secreted</a:t>
            </a:r>
          </a:p>
          <a:p>
            <a:pPr lvl="2"/>
            <a:r>
              <a:rPr lang="en-US" sz="1600"/>
              <a:t>Negative inotropic and chronotropic effect </a:t>
            </a:r>
          </a:p>
          <a:p>
            <a:pPr lvl="1"/>
            <a:endParaRPr lang="en-US" sz="1800"/>
          </a:p>
          <a:p>
            <a:endParaRPr lang="en-US" sz="2000"/>
          </a:p>
        </p:txBody>
      </p:sp>
      <p:pic>
        <p:nvPicPr>
          <p:cNvPr id="364548" name="Picture 4"/>
          <p:cNvPicPr>
            <a:picLocks noChangeAspect="1" noChangeArrowheads="1"/>
          </p:cNvPicPr>
          <p:nvPr/>
        </p:nvPicPr>
        <p:blipFill>
          <a:blip r:embed="rId2"/>
          <a:srcRect/>
          <a:stretch>
            <a:fillRect/>
          </a:stretch>
        </p:blipFill>
        <p:spPr bwMode="auto">
          <a:xfrm>
            <a:off x="4506913" y="1143000"/>
            <a:ext cx="4637087" cy="541020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80" name="Rectangle 8"/>
          <p:cNvSpPr>
            <a:spLocks noGrp="1" noChangeArrowheads="1"/>
          </p:cNvSpPr>
          <p:nvPr>
            <p:ph type="title"/>
          </p:nvPr>
        </p:nvSpPr>
        <p:spPr/>
        <p:txBody>
          <a:bodyPr/>
          <a:lstStyle/>
          <a:p>
            <a:r>
              <a:rPr lang="en-US"/>
              <a:t>Regulation of Cardiac Output</a:t>
            </a:r>
          </a:p>
        </p:txBody>
      </p:sp>
      <p:sp>
        <p:nvSpPr>
          <p:cNvPr id="259081" name="Rectangle 9"/>
          <p:cNvSpPr>
            <a:spLocks noGrp="1" noChangeArrowheads="1"/>
          </p:cNvSpPr>
          <p:nvPr>
            <p:ph type="body" idx="1"/>
          </p:nvPr>
        </p:nvSpPr>
        <p:spPr/>
        <p:txBody>
          <a:bodyPr/>
          <a:lstStyle/>
          <a:p>
            <a:endParaRPr lang="ru-RU"/>
          </a:p>
        </p:txBody>
      </p:sp>
      <p:pic>
        <p:nvPicPr>
          <p:cNvPr id="259077" name="Picture 5"/>
          <p:cNvPicPr>
            <a:picLocks noChangeAspect="1" noChangeArrowheads="1"/>
          </p:cNvPicPr>
          <p:nvPr/>
        </p:nvPicPr>
        <p:blipFill>
          <a:blip r:embed="rId2"/>
          <a:srcRect/>
          <a:stretch>
            <a:fillRect/>
          </a:stretch>
        </p:blipFill>
        <p:spPr bwMode="auto">
          <a:xfrm>
            <a:off x="228600" y="982663"/>
            <a:ext cx="8458200" cy="5494337"/>
          </a:xfrm>
          <a:prstGeom prst="rect">
            <a:avLst/>
          </a:prstGeom>
          <a:noFill/>
        </p:spPr>
      </p:pic>
      <p:sp>
        <p:nvSpPr>
          <p:cNvPr id="259078" name="Text Box 6"/>
          <p:cNvSpPr txBox="1">
            <a:spLocks noChangeArrowheads="1"/>
          </p:cNvSpPr>
          <p:nvPr/>
        </p:nvSpPr>
        <p:spPr bwMode="auto">
          <a:xfrm>
            <a:off x="7315200" y="6324600"/>
            <a:ext cx="1600200" cy="274638"/>
          </a:xfrm>
          <a:prstGeom prst="rect">
            <a:avLst/>
          </a:prstGeom>
          <a:noFill/>
          <a:ln w="9525">
            <a:noFill/>
            <a:miter lim="800000"/>
            <a:headEnd/>
            <a:tailEnd/>
          </a:ln>
          <a:effectLst/>
        </p:spPr>
        <p:txBody>
          <a:bodyPr>
            <a:spAutoFit/>
          </a:bodyPr>
          <a:lstStyle/>
          <a:p>
            <a:pPr algn="r" eaLnBrk="0" hangingPunct="0"/>
            <a:r>
              <a:rPr lang="en-US" sz="1200">
                <a:latin typeface="Times New Roman" pitchFamily="18" charset="0"/>
              </a:rPr>
              <a:t>Figure 18.23</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4"/>
          <p:cNvSpPr>
            <a:spLocks noGrp="1" noChangeArrowheads="1"/>
          </p:cNvSpPr>
          <p:nvPr>
            <p:ph type="title"/>
          </p:nvPr>
        </p:nvSpPr>
        <p:spPr/>
        <p:txBody>
          <a:bodyPr/>
          <a:lstStyle/>
          <a:p>
            <a:r>
              <a:rPr lang="en-US" sz="4000"/>
              <a:t>Congestive Heart Failure (CHF)</a:t>
            </a:r>
          </a:p>
        </p:txBody>
      </p:sp>
      <p:sp>
        <p:nvSpPr>
          <p:cNvPr id="260101" name="Rectangle 5"/>
          <p:cNvSpPr>
            <a:spLocks noGrp="1" noChangeArrowheads="1"/>
          </p:cNvSpPr>
          <p:nvPr>
            <p:ph type="body" idx="1"/>
          </p:nvPr>
        </p:nvSpPr>
        <p:spPr/>
        <p:txBody>
          <a:bodyPr/>
          <a:lstStyle/>
          <a:p>
            <a:r>
              <a:rPr lang="en-US"/>
              <a:t>Congestive heart failure (CHF) is caused by:</a:t>
            </a:r>
          </a:p>
          <a:p>
            <a:pPr lvl="1"/>
            <a:r>
              <a:rPr lang="en-US"/>
              <a:t>Coronary atherosclerosis</a:t>
            </a:r>
          </a:p>
          <a:p>
            <a:pPr lvl="1"/>
            <a:r>
              <a:rPr lang="en-US"/>
              <a:t>Persistent high blood pressure</a:t>
            </a:r>
          </a:p>
          <a:p>
            <a:pPr lvl="1"/>
            <a:r>
              <a:rPr lang="en-US"/>
              <a:t>Multiple myocardial infarcts</a:t>
            </a:r>
          </a:p>
          <a:p>
            <a:pPr lvl="1"/>
            <a:r>
              <a:rPr lang="en-US"/>
              <a:t>Dilated cardiomyopathy (DCM) </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n-US" sz="3600"/>
              <a:t>Intrinsic Cardiac Conduction System</a:t>
            </a:r>
          </a:p>
        </p:txBody>
      </p:sp>
      <p:sp>
        <p:nvSpPr>
          <p:cNvPr id="400387" name="Rectangle 3"/>
          <p:cNvSpPr>
            <a:spLocks noChangeArrowheads="1"/>
          </p:cNvSpPr>
          <p:nvPr/>
        </p:nvSpPr>
        <p:spPr bwMode="auto">
          <a:xfrm>
            <a:off x="609600" y="1066800"/>
            <a:ext cx="7620000" cy="5105400"/>
          </a:xfrm>
          <a:prstGeom prst="rect">
            <a:avLst/>
          </a:prstGeom>
          <a:solidFill>
            <a:schemeClr val="bg1"/>
          </a:solidFill>
          <a:ln w="9525">
            <a:noFill/>
            <a:miter lim="800000"/>
            <a:headEnd/>
            <a:tailEnd/>
          </a:ln>
          <a:effectLst/>
        </p:spPr>
        <p:txBody>
          <a:bodyPr wrap="none" anchor="ctr"/>
          <a:lstStyle/>
          <a:p>
            <a:endParaRPr lang="ru-RU"/>
          </a:p>
        </p:txBody>
      </p:sp>
      <p:pic>
        <p:nvPicPr>
          <p:cNvPr id="400388" name="Picture 4" descr="ha5lf1914a_aConduction System"/>
          <p:cNvPicPr>
            <a:picLocks noChangeAspect="1" noChangeArrowheads="1"/>
          </p:cNvPicPr>
          <p:nvPr/>
        </p:nvPicPr>
        <p:blipFill>
          <a:blip r:embed="rId3"/>
          <a:srcRect b="8333"/>
          <a:stretch>
            <a:fillRect/>
          </a:stretch>
        </p:blipFill>
        <p:spPr bwMode="auto">
          <a:xfrm>
            <a:off x="1752600" y="1066800"/>
            <a:ext cx="6199188" cy="5029200"/>
          </a:xfrm>
          <a:prstGeom prst="rect">
            <a:avLst/>
          </a:prstGeom>
          <a:noFill/>
          <a:ln w="9525">
            <a:noFill/>
            <a:miter lim="800000"/>
            <a:headEnd/>
            <a:tailEnd/>
          </a:ln>
        </p:spPr>
      </p:pic>
      <p:sp>
        <p:nvSpPr>
          <p:cNvPr id="400389" name="Text Box 5"/>
          <p:cNvSpPr txBox="1">
            <a:spLocks noChangeArrowheads="1"/>
          </p:cNvSpPr>
          <p:nvPr/>
        </p:nvSpPr>
        <p:spPr bwMode="auto">
          <a:xfrm>
            <a:off x="838200" y="1143000"/>
            <a:ext cx="7162800" cy="701675"/>
          </a:xfrm>
          <a:prstGeom prst="rect">
            <a:avLst/>
          </a:prstGeom>
          <a:noFill/>
          <a:ln w="9525">
            <a:noFill/>
            <a:miter lim="800000"/>
            <a:headEnd/>
            <a:tailEnd/>
          </a:ln>
          <a:effectLst/>
        </p:spPr>
        <p:txBody>
          <a:bodyPr>
            <a:spAutoFit/>
          </a:bodyPr>
          <a:lstStyle/>
          <a:p>
            <a:pPr algn="ctr" eaLnBrk="0" hangingPunct="0">
              <a:spcBef>
                <a:spcPct val="50000"/>
              </a:spcBef>
            </a:pPr>
            <a:r>
              <a:rPr lang="en-US" sz="2000" b="1">
                <a:latin typeface="Times New Roman" pitchFamily="18" charset="0"/>
              </a:rPr>
              <a:t>Approximately 1% of cardiac muscle cells are autorhythmic rather than contractile</a:t>
            </a:r>
          </a:p>
        </p:txBody>
      </p:sp>
      <p:sp>
        <p:nvSpPr>
          <p:cNvPr id="400390" name="Rectangle 6"/>
          <p:cNvSpPr>
            <a:spLocks noChangeArrowheads="1"/>
          </p:cNvSpPr>
          <p:nvPr/>
        </p:nvSpPr>
        <p:spPr bwMode="auto">
          <a:xfrm>
            <a:off x="2133600" y="2286000"/>
            <a:ext cx="1143000" cy="304800"/>
          </a:xfrm>
          <a:prstGeom prst="rect">
            <a:avLst/>
          </a:prstGeom>
          <a:noFill/>
          <a:ln w="57150">
            <a:noFill/>
            <a:miter lim="800000"/>
            <a:headEnd/>
            <a:tailEnd/>
          </a:ln>
          <a:effectLst/>
        </p:spPr>
        <p:txBody>
          <a:bodyPr wrap="none" anchor="ctr"/>
          <a:lstStyle/>
          <a:p>
            <a:endParaRPr lang="ru-RU"/>
          </a:p>
        </p:txBody>
      </p:sp>
      <p:sp>
        <p:nvSpPr>
          <p:cNvPr id="400391" name="Rectangle 7"/>
          <p:cNvSpPr>
            <a:spLocks noChangeArrowheads="1"/>
          </p:cNvSpPr>
          <p:nvPr/>
        </p:nvSpPr>
        <p:spPr bwMode="auto">
          <a:xfrm>
            <a:off x="2057400" y="3200400"/>
            <a:ext cx="1219200" cy="381000"/>
          </a:xfrm>
          <a:prstGeom prst="rect">
            <a:avLst/>
          </a:prstGeom>
          <a:noFill/>
          <a:ln w="57150">
            <a:noFill/>
            <a:miter lim="800000"/>
            <a:headEnd/>
            <a:tailEnd/>
          </a:ln>
          <a:effectLst/>
        </p:spPr>
        <p:txBody>
          <a:bodyPr wrap="none" anchor="ctr"/>
          <a:lstStyle/>
          <a:p>
            <a:endParaRPr lang="ru-RU"/>
          </a:p>
        </p:txBody>
      </p:sp>
      <p:sp>
        <p:nvSpPr>
          <p:cNvPr id="400392" name="Rectangle 8"/>
          <p:cNvSpPr>
            <a:spLocks noChangeArrowheads="1"/>
          </p:cNvSpPr>
          <p:nvPr/>
        </p:nvSpPr>
        <p:spPr bwMode="auto">
          <a:xfrm>
            <a:off x="2133600" y="3657600"/>
            <a:ext cx="1143000" cy="609600"/>
          </a:xfrm>
          <a:prstGeom prst="rect">
            <a:avLst/>
          </a:prstGeom>
          <a:noFill/>
          <a:ln w="57150">
            <a:noFill/>
            <a:miter lim="800000"/>
            <a:headEnd/>
            <a:tailEnd/>
          </a:ln>
          <a:effectLst/>
        </p:spPr>
        <p:txBody>
          <a:bodyPr wrap="none" anchor="ctr"/>
          <a:lstStyle/>
          <a:p>
            <a:endParaRPr lang="ru-RU"/>
          </a:p>
        </p:txBody>
      </p:sp>
      <p:sp>
        <p:nvSpPr>
          <p:cNvPr id="400393" name="Rectangle 9"/>
          <p:cNvSpPr>
            <a:spLocks noChangeArrowheads="1"/>
          </p:cNvSpPr>
          <p:nvPr/>
        </p:nvSpPr>
        <p:spPr bwMode="auto">
          <a:xfrm>
            <a:off x="2133600" y="5029200"/>
            <a:ext cx="1066800" cy="304800"/>
          </a:xfrm>
          <a:prstGeom prst="rect">
            <a:avLst/>
          </a:prstGeom>
          <a:noFill/>
          <a:ln w="57150">
            <a:noFill/>
            <a:miter lim="800000"/>
            <a:headEnd/>
            <a:tailEnd/>
          </a:ln>
          <a:effectLst/>
        </p:spPr>
        <p:txBody>
          <a:bodyPr wrap="none" anchor="ctr"/>
          <a:lstStyle/>
          <a:p>
            <a:endParaRPr lang="ru-RU"/>
          </a:p>
        </p:txBody>
      </p:sp>
      <p:sp>
        <p:nvSpPr>
          <p:cNvPr id="400394" name="Rectangle 10"/>
          <p:cNvSpPr>
            <a:spLocks noChangeArrowheads="1"/>
          </p:cNvSpPr>
          <p:nvPr/>
        </p:nvSpPr>
        <p:spPr bwMode="auto">
          <a:xfrm>
            <a:off x="2133600" y="4343400"/>
            <a:ext cx="1295400" cy="228600"/>
          </a:xfrm>
          <a:prstGeom prst="rect">
            <a:avLst/>
          </a:prstGeom>
          <a:noFill/>
          <a:ln w="57150">
            <a:noFill/>
            <a:miter lim="800000"/>
            <a:headEnd/>
            <a:tailEnd/>
          </a:ln>
          <a:effectLst/>
        </p:spPr>
        <p:txBody>
          <a:bodyPr wrap="none" anchor="ctr"/>
          <a:lstStyle/>
          <a:p>
            <a:endParaRPr lang="ru-RU"/>
          </a:p>
        </p:txBody>
      </p:sp>
      <p:sp>
        <p:nvSpPr>
          <p:cNvPr id="400395" name="Text Box 11"/>
          <p:cNvSpPr txBox="1">
            <a:spLocks noChangeArrowheads="1"/>
          </p:cNvSpPr>
          <p:nvPr/>
        </p:nvSpPr>
        <p:spPr bwMode="auto">
          <a:xfrm>
            <a:off x="533400" y="2209800"/>
            <a:ext cx="2514600" cy="3968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imes New Roman" pitchFamily="18" charset="0"/>
              </a:rPr>
              <a:t>70-80/min</a:t>
            </a:r>
          </a:p>
        </p:txBody>
      </p:sp>
      <p:sp>
        <p:nvSpPr>
          <p:cNvPr id="400396" name="Text Box 12"/>
          <p:cNvSpPr txBox="1">
            <a:spLocks noChangeArrowheads="1"/>
          </p:cNvSpPr>
          <p:nvPr/>
        </p:nvSpPr>
        <p:spPr bwMode="auto">
          <a:xfrm>
            <a:off x="533400" y="3124200"/>
            <a:ext cx="1676400" cy="3968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imes New Roman" pitchFamily="18" charset="0"/>
              </a:rPr>
              <a:t>40-60/min</a:t>
            </a:r>
          </a:p>
        </p:txBody>
      </p:sp>
      <p:sp>
        <p:nvSpPr>
          <p:cNvPr id="400397" name="Text Box 13"/>
          <p:cNvSpPr txBox="1">
            <a:spLocks noChangeArrowheads="1"/>
          </p:cNvSpPr>
          <p:nvPr/>
        </p:nvSpPr>
        <p:spPr bwMode="auto">
          <a:xfrm>
            <a:off x="533400" y="4953000"/>
            <a:ext cx="1676400" cy="3968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imes New Roman" pitchFamily="18" charset="0"/>
              </a:rPr>
              <a:t>20-40/min</a:t>
            </a:r>
          </a:p>
        </p:txBody>
      </p:sp>
      <p:sp>
        <p:nvSpPr>
          <p:cNvPr id="400399" name="Line 15"/>
          <p:cNvSpPr>
            <a:spLocks noChangeShapeType="1"/>
          </p:cNvSpPr>
          <p:nvPr/>
        </p:nvSpPr>
        <p:spPr bwMode="auto">
          <a:xfrm flipH="1">
            <a:off x="5105400" y="3581400"/>
            <a:ext cx="457200" cy="685800"/>
          </a:xfrm>
          <a:prstGeom prst="line">
            <a:avLst/>
          </a:prstGeom>
          <a:noFill/>
          <a:ln w="76200">
            <a:solidFill>
              <a:srgbClr val="FF3300"/>
            </a:solidFill>
            <a:round/>
            <a:headEnd/>
            <a:tailEnd/>
          </a:ln>
          <a:effectLst/>
        </p:spPr>
        <p:txBody>
          <a:bodyPr/>
          <a:lstStyle/>
          <a:p>
            <a:endParaRPr lang="ru-RU"/>
          </a:p>
        </p:txBody>
      </p:sp>
      <p:sp>
        <p:nvSpPr>
          <p:cNvPr id="400400" name="AutoShape 16"/>
          <p:cNvSpPr>
            <a:spLocks noChangeArrowheads="1"/>
          </p:cNvSpPr>
          <p:nvPr/>
        </p:nvSpPr>
        <p:spPr bwMode="auto">
          <a:xfrm>
            <a:off x="6324600" y="4114800"/>
            <a:ext cx="609600" cy="685800"/>
          </a:xfrm>
          <a:prstGeom prst="sun">
            <a:avLst>
              <a:gd name="adj" fmla="val 25000"/>
            </a:avLst>
          </a:prstGeom>
          <a:solidFill>
            <a:srgbClr val="FF3300"/>
          </a:solidFill>
          <a:ln w="38100">
            <a:solidFill>
              <a:srgbClr val="FFFF00"/>
            </a:solidFill>
            <a:miter lim="800000"/>
            <a:headEnd/>
            <a:tailEnd/>
          </a:ln>
          <a:effectLst/>
        </p:spPr>
        <p:txBody>
          <a:bodyPr wrap="none" anchor="ctr"/>
          <a:lstStyle/>
          <a:p>
            <a:pPr algn="ctr"/>
            <a:endParaRPr lang="ru-RU">
              <a:solidFill>
                <a:srgbClr val="FFFF00"/>
              </a:solidFill>
            </a:endParaRPr>
          </a:p>
        </p:txBody>
      </p:sp>
      <p:sp>
        <p:nvSpPr>
          <p:cNvPr id="400401" name="Text Box 17"/>
          <p:cNvSpPr txBox="1">
            <a:spLocks noChangeArrowheads="1"/>
          </p:cNvSpPr>
          <p:nvPr/>
        </p:nvSpPr>
        <p:spPr bwMode="auto">
          <a:xfrm>
            <a:off x="7146925" y="4022725"/>
            <a:ext cx="887413" cy="619125"/>
          </a:xfrm>
          <a:prstGeom prst="rect">
            <a:avLst/>
          </a:prstGeom>
          <a:solidFill>
            <a:schemeClr val="bg1"/>
          </a:solidFill>
          <a:ln w="38100">
            <a:solidFill>
              <a:srgbClr val="FF3300"/>
            </a:solidFill>
            <a:miter lim="800000"/>
            <a:headEnd/>
            <a:tailEnd/>
          </a:ln>
          <a:effectLst/>
        </p:spPr>
        <p:txBody>
          <a:bodyPr wrap="none">
            <a:spAutoFit/>
          </a:bodyPr>
          <a:lstStyle/>
          <a:p>
            <a:r>
              <a:rPr lang="en-US"/>
              <a:t>Ectopic</a:t>
            </a:r>
          </a:p>
          <a:p>
            <a:r>
              <a:rPr lang="en-US"/>
              <a:t>focus </a:t>
            </a:r>
          </a:p>
        </p:txBody>
      </p:sp>
      <p:sp>
        <p:nvSpPr>
          <p:cNvPr id="400402" name="Line 18"/>
          <p:cNvSpPr>
            <a:spLocks noChangeShapeType="1"/>
          </p:cNvSpPr>
          <p:nvPr/>
        </p:nvSpPr>
        <p:spPr bwMode="auto">
          <a:xfrm flipH="1">
            <a:off x="4876800" y="3810000"/>
            <a:ext cx="838200" cy="228600"/>
          </a:xfrm>
          <a:prstGeom prst="line">
            <a:avLst/>
          </a:prstGeom>
          <a:noFill/>
          <a:ln w="76200">
            <a:solidFill>
              <a:srgbClr val="FF3300"/>
            </a:solidFill>
            <a:round/>
            <a:headEnd/>
            <a:tailEnd/>
          </a:ln>
          <a:effectLst/>
        </p:spPr>
        <p:txBody>
          <a:bodyPr/>
          <a:lstStyle/>
          <a:p>
            <a:endParaRPr lang="ru-RU"/>
          </a:p>
        </p:txBody>
      </p:sp>
      <p:sp>
        <p:nvSpPr>
          <p:cNvPr id="400403" name="Text Box 19"/>
          <p:cNvSpPr txBox="1">
            <a:spLocks noChangeArrowheads="1"/>
          </p:cNvSpPr>
          <p:nvPr/>
        </p:nvSpPr>
        <p:spPr bwMode="auto">
          <a:xfrm>
            <a:off x="6994525" y="3032125"/>
            <a:ext cx="1249363" cy="374650"/>
          </a:xfrm>
          <a:prstGeom prst="rect">
            <a:avLst/>
          </a:prstGeom>
          <a:noFill/>
          <a:ln w="38100">
            <a:solidFill>
              <a:srgbClr val="FF3300"/>
            </a:solidFill>
            <a:miter lim="800000"/>
            <a:headEnd/>
            <a:tailEnd/>
          </a:ln>
          <a:effectLst/>
        </p:spPr>
        <p:txBody>
          <a:bodyPr wrap="none">
            <a:spAutoFit/>
          </a:bodyPr>
          <a:lstStyle/>
          <a:p>
            <a:r>
              <a:rPr lang="en-US"/>
              <a:t>Heart block</a:t>
            </a:r>
          </a:p>
        </p:txBody>
      </p:sp>
      <p:sp>
        <p:nvSpPr>
          <p:cNvPr id="400404" name="Line 20"/>
          <p:cNvSpPr>
            <a:spLocks noChangeShapeType="1"/>
          </p:cNvSpPr>
          <p:nvPr/>
        </p:nvSpPr>
        <p:spPr bwMode="auto">
          <a:xfrm flipH="1">
            <a:off x="5334000" y="3200400"/>
            <a:ext cx="1676400" cy="685800"/>
          </a:xfrm>
          <a:prstGeom prst="line">
            <a:avLst/>
          </a:prstGeom>
          <a:noFill/>
          <a:ln w="9525">
            <a:solidFill>
              <a:schemeClr val="tx1"/>
            </a:solidFill>
            <a:round/>
            <a:headEnd/>
            <a:tailEnd type="triangle" w="med" len="med"/>
          </a:ln>
          <a:effectLst/>
        </p:spPr>
        <p:txBody>
          <a:bodyPr/>
          <a:lstStyle/>
          <a:p>
            <a:endParaRPr lang="ru-RU"/>
          </a:p>
        </p:txBody>
      </p:sp>
      <p:sp>
        <p:nvSpPr>
          <p:cNvPr id="400405" name="Line 21"/>
          <p:cNvSpPr>
            <a:spLocks noChangeShapeType="1"/>
          </p:cNvSpPr>
          <p:nvPr/>
        </p:nvSpPr>
        <p:spPr bwMode="auto">
          <a:xfrm flipH="1">
            <a:off x="6629400" y="4267200"/>
            <a:ext cx="533400" cy="228600"/>
          </a:xfrm>
          <a:prstGeom prst="line">
            <a:avLst/>
          </a:prstGeom>
          <a:noFill/>
          <a:ln w="9525">
            <a:solidFill>
              <a:srgbClr val="050337"/>
            </a:solidFill>
            <a:round/>
            <a:headEnd/>
            <a:tailEnd type="triangle" w="med" len="med"/>
          </a:ln>
          <a:effectLst/>
        </p:spPr>
        <p:txBody>
          <a:bodyPr/>
          <a:lstStyle/>
          <a:p>
            <a:endParaRPr lang="ru-RU"/>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5566</TotalTime>
  <Words>4186</Words>
  <Application>Microsoft Office PowerPoint</Application>
  <PresentationFormat>Экран (4:3)</PresentationFormat>
  <Paragraphs>703</Paragraphs>
  <Slides>93</Slides>
  <Notes>11</Notes>
  <HiddenSlides>0</HiddenSlides>
  <MMClips>0</MMClips>
  <ScaleCrop>false</ScaleCrop>
  <HeadingPairs>
    <vt:vector size="4" baseType="variant">
      <vt:variant>
        <vt:lpstr>Тема</vt:lpstr>
      </vt:variant>
      <vt:variant>
        <vt:i4>2</vt:i4>
      </vt:variant>
      <vt:variant>
        <vt:lpstr>Заголовки слайдов</vt:lpstr>
      </vt:variant>
      <vt:variant>
        <vt:i4>93</vt:i4>
      </vt:variant>
    </vt:vector>
  </HeadingPairs>
  <TitlesOfParts>
    <vt:vector size="95" baseType="lpstr">
      <vt:lpstr>1_Default Design</vt:lpstr>
      <vt:lpstr>Модульная</vt:lpstr>
      <vt:lpstr>                                                                               Lecture 13 Physiology of the heart. Plan.</vt:lpstr>
      <vt:lpstr>Circulatory System</vt:lpstr>
      <vt:lpstr>Circulatory System</vt:lpstr>
      <vt:lpstr>Blood Flow Through and Pump Action of the Heart</vt:lpstr>
      <vt:lpstr>Overview of the Cardiosvascular System</vt:lpstr>
      <vt:lpstr>Functions of the Heart</vt:lpstr>
      <vt:lpstr>Cardiac Muscle Cells</vt:lpstr>
      <vt:lpstr>Слайд 8</vt:lpstr>
      <vt:lpstr>Electrical Activity of Heart</vt:lpstr>
      <vt:lpstr>Слайд 10</vt:lpstr>
      <vt:lpstr>Intrinsic Cardiac Conduction System</vt:lpstr>
      <vt:lpstr>Intrinsic Conduction System</vt:lpstr>
      <vt:lpstr>Action potentials of autorhythmic cells: Pacemaker potential; FUNNY Ca++ CURRENTS</vt:lpstr>
      <vt:lpstr>AP of Contractile Cardiac cells</vt:lpstr>
      <vt:lpstr>AP of Contractile Cardiac cells</vt:lpstr>
      <vt:lpstr>Why A Longer AP In Cardiac Contractile Fibers?</vt:lpstr>
      <vt:lpstr>Refractory period</vt:lpstr>
      <vt:lpstr>Membrane Potentials in SA Node and Ventricle</vt:lpstr>
      <vt:lpstr>Action Potentials</vt:lpstr>
      <vt:lpstr>Excitation-Contraction Coupling in Cardiac Contractile Cells</vt:lpstr>
      <vt:lpstr>Electrical Signal Flow - Conduction Pathway</vt:lpstr>
      <vt:lpstr>The Cardiac Cycle</vt:lpstr>
      <vt:lpstr>The Cardiac Cycle</vt:lpstr>
      <vt:lpstr>The Cardiac Cycle – 5 Aspects</vt:lpstr>
      <vt:lpstr>The Pump Cycle</vt:lpstr>
      <vt:lpstr>Phases of the Pump Cycle:  Phase 1: Mid-to-late Diastole</vt:lpstr>
      <vt:lpstr>Phases of the Pump Cycle:  Phase 1: Mid-to-late Diastole </vt:lpstr>
      <vt:lpstr>Phases of the Pump Cycle:  Phase 1: Mid-to-late Diastole </vt:lpstr>
      <vt:lpstr>Слайд 29</vt:lpstr>
      <vt:lpstr>Phases of the Pump Cycle:  Phase 2: Systole</vt:lpstr>
      <vt:lpstr>Phases of the Pump Cycle:  Phase 2: Systole</vt:lpstr>
      <vt:lpstr>Phases of the Pump Cycle:  Phase 2: Systole</vt:lpstr>
      <vt:lpstr>Слайд 33</vt:lpstr>
      <vt:lpstr>Phases of the Pump Cycle:  Phase 3: Early Diastole</vt:lpstr>
      <vt:lpstr>Phases of the Pump Cycle:  Phase 3: Early Diastole</vt:lpstr>
      <vt:lpstr>Phases of the Pump Cycle:  Phase 3: Early Diastole</vt:lpstr>
      <vt:lpstr>Слайд 37</vt:lpstr>
      <vt:lpstr>Слайд 38</vt:lpstr>
      <vt:lpstr>Слайд 39</vt:lpstr>
      <vt:lpstr>Слайд 40</vt:lpstr>
      <vt:lpstr>Слайд 41</vt:lpstr>
      <vt:lpstr>Other Features of the Cardiac Cycle</vt:lpstr>
      <vt:lpstr>Cardiac Cycle - Filling of Heart Chambers </vt:lpstr>
      <vt:lpstr>Cardiac Cycle -  Mechanical Events</vt:lpstr>
      <vt:lpstr>Wiggers Diagram</vt:lpstr>
      <vt:lpstr>Cardiac Cycle</vt:lpstr>
      <vt:lpstr>Cardiac Output and its Control</vt:lpstr>
      <vt:lpstr>Cardiac Output and its Control</vt:lpstr>
      <vt:lpstr>Variables that Determine CO</vt:lpstr>
      <vt:lpstr>Variables that Determine CO</vt:lpstr>
      <vt:lpstr>Factors Affecting CO: Changes in HR</vt:lpstr>
      <vt:lpstr>Factors Affecting CO: Changes in HR</vt:lpstr>
      <vt:lpstr>Слайд 53</vt:lpstr>
      <vt:lpstr>Factors Affecting CO: Changes in HR</vt:lpstr>
      <vt:lpstr>Слайд 55</vt:lpstr>
      <vt:lpstr>Sympathetic Control of HR</vt:lpstr>
      <vt:lpstr>Parasympathetic Control of HR </vt:lpstr>
      <vt:lpstr>Hormonal Control of HR </vt:lpstr>
      <vt:lpstr>Hormonal Control of HR </vt:lpstr>
      <vt:lpstr>Integration of Heart Rate Control</vt:lpstr>
      <vt:lpstr>Other Factors that Influence HR</vt:lpstr>
      <vt:lpstr>Factors Affecting CO: Changes in SV</vt:lpstr>
      <vt:lpstr>The Influence of Ventricular Contractility on SV</vt:lpstr>
      <vt:lpstr>The Influence of Ventricular Contractility on SV</vt:lpstr>
      <vt:lpstr>The Influence of Ventricular Contractility on SV</vt:lpstr>
      <vt:lpstr>The Influence of Ventricular Contractility on SV</vt:lpstr>
      <vt:lpstr>The Influence of Preload (EDV) on SV</vt:lpstr>
      <vt:lpstr>Starling’s Law of the Heart</vt:lpstr>
      <vt:lpstr>Starling’s Law of the Heart </vt:lpstr>
      <vt:lpstr>Starling’s Law of the Heart</vt:lpstr>
      <vt:lpstr>Starling’s Law of the Heart</vt:lpstr>
      <vt:lpstr>The Influence of Afterload (ESV) on SV</vt:lpstr>
      <vt:lpstr>Слайд 73</vt:lpstr>
      <vt:lpstr>Heart Rate Abnormalities</vt:lpstr>
      <vt:lpstr>Cardiac Output (CO) and Reserve</vt:lpstr>
      <vt:lpstr>Cardiac Output = Heart Rate X Stroke Volume</vt:lpstr>
      <vt:lpstr>Factors Affecting Cardiac Output</vt:lpstr>
      <vt:lpstr>Factors Influencing Cardiac Output</vt:lpstr>
      <vt:lpstr>Stroke Volume (SV)</vt:lpstr>
      <vt:lpstr>Intrinsic Factors Affecting SV</vt:lpstr>
      <vt:lpstr>Frank-Starling Law</vt:lpstr>
      <vt:lpstr>Frank-Starling Law</vt:lpstr>
      <vt:lpstr>Extrinsic Factors Influencing SV</vt:lpstr>
      <vt:lpstr>Contractility and Norepinephrine</vt:lpstr>
      <vt:lpstr>Modulation of Cardiac Contractions</vt:lpstr>
      <vt:lpstr>Factors that Affect Cardiac Output</vt:lpstr>
      <vt:lpstr>Medulla Oblongata Centers Affect Autonomic Innervation</vt:lpstr>
      <vt:lpstr>Reflex Control of Heart Rate</vt:lpstr>
      <vt:lpstr>Modulation of Heart Rate  by the Nervous System</vt:lpstr>
      <vt:lpstr>Establishing Normal Heart Rate</vt:lpstr>
      <vt:lpstr>Regulation of Cardiac Output</vt:lpstr>
      <vt:lpstr>Congestive Heart Failure (CHF)</vt:lpstr>
      <vt:lpstr>Intrinsic Cardiac Conduction System</vt:lpstr>
    </vt:vector>
  </TitlesOfParts>
  <Company>Austin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Cerebellum</dc:title>
  <dc:creator>user</dc:creator>
  <cp:lastModifiedBy>TATO_HOME</cp:lastModifiedBy>
  <cp:revision>112</cp:revision>
  <dcterms:created xsi:type="dcterms:W3CDTF">2005-09-20T22:12:48Z</dcterms:created>
  <dcterms:modified xsi:type="dcterms:W3CDTF">2017-03-05T19:18:48Z</dcterms:modified>
</cp:coreProperties>
</file>