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8CAD5-208C-40F7-ABD4-8B334BC04D89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D4DD-BDC8-43D1-86BA-9A0791AF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8CAD5-208C-40F7-ABD4-8B334BC04D89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D4DD-BDC8-43D1-86BA-9A0791AF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8CAD5-208C-40F7-ABD4-8B334BC04D89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D4DD-BDC8-43D1-86BA-9A0791AF676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8CAD5-208C-40F7-ABD4-8B334BC04D89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D4DD-BDC8-43D1-86BA-9A0791AF676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8CAD5-208C-40F7-ABD4-8B334BC04D89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D4DD-BDC8-43D1-86BA-9A0791AF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8CAD5-208C-40F7-ABD4-8B334BC04D89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D4DD-BDC8-43D1-86BA-9A0791AF676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8CAD5-208C-40F7-ABD4-8B334BC04D89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D4DD-BDC8-43D1-86BA-9A0791AF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8CAD5-208C-40F7-ABD4-8B334BC04D89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D4DD-BDC8-43D1-86BA-9A0791AF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8CAD5-208C-40F7-ABD4-8B334BC04D89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D4DD-BDC8-43D1-86BA-9A0791AF676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8CAD5-208C-40F7-ABD4-8B334BC04D89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D4DD-BDC8-43D1-86BA-9A0791AF676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8CAD5-208C-40F7-ABD4-8B334BC04D89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AD4DD-BDC8-43D1-86BA-9A0791AF676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EB8CAD5-208C-40F7-ABD4-8B334BC04D89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DDAD4DD-BDC8-43D1-86BA-9A0791AF676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69702"/>
            <a:ext cx="9144000" cy="3515932"/>
          </a:xfrm>
        </p:spPr>
        <p:txBody>
          <a:bodyPr>
            <a:normAutofit/>
          </a:bodyPr>
          <a:lstStyle/>
          <a:p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робочої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5617" y="4456090"/>
            <a:ext cx="9032383" cy="2047739"/>
          </a:xfrm>
        </p:spPr>
        <p:txBody>
          <a:bodyPr>
            <a:normAutofit/>
          </a:bodyPr>
          <a:lstStyle/>
          <a:p>
            <a:pPr algn="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доц. </a:t>
            </a:r>
            <a:r>
              <a:rPr lang="uk-UA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Філак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Ф.Г.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329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341295"/>
              </p:ext>
            </p:extLst>
          </p:nvPr>
        </p:nvGraphicFramePr>
        <p:xfrm>
          <a:off x="51513" y="143325"/>
          <a:ext cx="12192001" cy="54084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6517">
                  <a:extLst>
                    <a:ext uri="{9D8B030D-6E8A-4147-A177-3AD203B41FA5}">
                      <a16:colId xmlns:a16="http://schemas.microsoft.com/office/drawing/2014/main" xmlns="" val="695929188"/>
                    </a:ext>
                  </a:extLst>
                </a:gridCol>
                <a:gridCol w="1915484">
                  <a:extLst>
                    <a:ext uri="{9D8B030D-6E8A-4147-A177-3AD203B41FA5}">
                      <a16:colId xmlns:a16="http://schemas.microsoft.com/office/drawing/2014/main" xmlns="" val="2569947084"/>
                    </a:ext>
                  </a:extLst>
                </a:gridCol>
              </a:tblGrid>
              <a:tr h="435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</a:rPr>
                        <a:t>Очікувані результати навчання з дисципліни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</a:rPr>
                        <a:t>Шифр ПРН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27473538"/>
                  </a:ext>
                </a:extLst>
              </a:tr>
              <a:tr h="7249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Знати</a:t>
                      </a:r>
                      <a:r>
                        <a:rPr lang="uk-UA" sz="2000" b="0" dirty="0">
                          <a:effectLst/>
                        </a:rPr>
                        <a:t>: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b="0" dirty="0">
                          <a:effectLst/>
                        </a:rPr>
                        <a:t>фізіотерапевтичну апаратуру. Основні загальні та спеціальні методики фізіотерапевтичних процедур. Механізми дії лікувальних фізичних чинників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ПРН </a:t>
                      </a:r>
                      <a:r>
                        <a:rPr lang="uk-UA" sz="2000">
                          <a:effectLst/>
                        </a:rPr>
                        <a:t>03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77809666"/>
                  </a:ext>
                </a:extLst>
              </a:tr>
              <a:tr h="12174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Розуміння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b="0" dirty="0">
                          <a:effectLst/>
                        </a:rPr>
                        <a:t>методики проведення фізіотерапевтичних процедур. Правила техніки безпеки в роботі фізіотерапевтичних відділень. Визначення фізичного чинника, його механізм і фізіологічну дію. Принципи дозування фізичних чинників. 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ПРН </a:t>
                      </a:r>
                      <a:r>
                        <a:rPr lang="uk-UA" sz="2000" dirty="0">
                          <a:effectLst/>
                        </a:rPr>
                        <a:t>0</a:t>
                      </a:r>
                      <a:r>
                        <a:rPr lang="ru-RU" sz="2000" dirty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5385823"/>
                  </a:ext>
                </a:extLst>
              </a:tr>
              <a:tr h="10873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Застосувати</a:t>
                      </a:r>
                      <a:r>
                        <a:rPr lang="uk-UA" sz="2000" dirty="0">
                          <a:effectLst/>
                        </a:rPr>
                        <a:t>: </a:t>
                      </a:r>
                      <a:r>
                        <a:rPr lang="uk-UA" sz="2000" b="0" dirty="0">
                          <a:effectLst/>
                        </a:rPr>
                        <a:t>сучасну фізіотерапевтичну апаратуру. </a:t>
                      </a:r>
                      <a:r>
                        <a:rPr lang="ru-RU" sz="2000" b="0" dirty="0" err="1">
                          <a:effectLst/>
                        </a:rPr>
                        <a:t>Налагоджувати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електроди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під</a:t>
                      </a:r>
                      <a:r>
                        <a:rPr lang="ru-RU" sz="2000" b="0" dirty="0">
                          <a:effectLst/>
                        </a:rPr>
                        <a:t> час </a:t>
                      </a:r>
                      <a:r>
                        <a:rPr lang="ru-RU" sz="2000" b="0" dirty="0" err="1">
                          <a:effectLst/>
                        </a:rPr>
                        <a:t>електролікування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uk-UA" sz="2000" b="0" dirty="0">
                          <a:effectLst/>
                        </a:rPr>
                        <a:t>та </a:t>
                      </a:r>
                      <a:r>
                        <a:rPr lang="ru-RU" sz="2000" b="0" dirty="0" err="1">
                          <a:effectLst/>
                        </a:rPr>
                        <a:t>проводити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uk-UA" sz="2000" b="0" dirty="0">
                          <a:effectLst/>
                        </a:rPr>
                        <a:t>фізіотерапевтичні </a:t>
                      </a:r>
                      <a:r>
                        <a:rPr lang="ru-RU" sz="2000" b="0" dirty="0" err="1">
                          <a:effectLst/>
                        </a:rPr>
                        <a:t>процедури</a:t>
                      </a:r>
                      <a:r>
                        <a:rPr lang="ru-RU" sz="2000" b="0" dirty="0">
                          <a:effectLst/>
                        </a:rPr>
                        <a:t> при </a:t>
                      </a:r>
                      <a:r>
                        <a:rPr lang="ru-RU" sz="2000" b="0" dirty="0" err="1">
                          <a:effectLst/>
                        </a:rPr>
                        <a:t>різних</a:t>
                      </a:r>
                      <a:r>
                        <a:rPr lang="ru-RU" sz="2000" b="0" dirty="0">
                          <a:effectLst/>
                        </a:rPr>
                        <a:t> </a:t>
                      </a:r>
                      <a:r>
                        <a:rPr lang="ru-RU" sz="2000" b="0" dirty="0" err="1">
                          <a:effectLst/>
                        </a:rPr>
                        <a:t>захворюваннях</a:t>
                      </a:r>
                      <a:r>
                        <a:rPr lang="uk-UA" sz="2000" b="0" dirty="0">
                          <a:effectLst/>
                        </a:rPr>
                        <a:t> і станах</a:t>
                      </a:r>
                      <a:r>
                        <a:rPr lang="ru-RU" sz="2000" b="0" dirty="0">
                          <a:effectLst/>
                        </a:rPr>
                        <a:t>.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ПРН </a:t>
                      </a:r>
                      <a:r>
                        <a:rPr lang="uk-UA" sz="2000">
                          <a:effectLst/>
                        </a:rPr>
                        <a:t>0</a:t>
                      </a:r>
                      <a:r>
                        <a:rPr lang="ru-RU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33950661"/>
                  </a:ext>
                </a:extLst>
              </a:tr>
              <a:tr h="7249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Аналізувати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b="0" dirty="0">
                          <a:effectLst/>
                        </a:rPr>
                        <a:t>позитивні та негативні сторони при проведені фізіотерапевтичних процедур, виявляти способи усунення </a:t>
                      </a:r>
                      <a:r>
                        <a:rPr lang="uk-UA" sz="2000" b="0" dirty="0" err="1">
                          <a:effectLst/>
                        </a:rPr>
                        <a:t>недооліків</a:t>
                      </a:r>
                      <a:r>
                        <a:rPr lang="uk-UA" sz="2000" b="0" dirty="0">
                          <a:effectLst/>
                        </a:rPr>
                        <a:t>.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ПРН 12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45017379"/>
                  </a:ext>
                </a:extLst>
              </a:tr>
              <a:tr h="6087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Здатність </a:t>
                      </a:r>
                      <a:r>
                        <a:rPr lang="uk-UA" sz="2000" b="0">
                          <a:effectLst/>
                        </a:rPr>
                        <a:t>студентів до творчого поєднання теоретичних знань і практичних навичок</a:t>
                      </a:r>
                      <a:r>
                        <a:rPr lang="uk-UA" sz="2000">
                          <a:effectLst/>
                        </a:rPr>
                        <a:t>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ПРН 13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32492676"/>
                  </a:ext>
                </a:extLst>
              </a:tr>
              <a:tr h="3541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</a:rPr>
                        <a:t>Оцінювання</a:t>
                      </a: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b="0" dirty="0">
                          <a:effectLst/>
                        </a:rPr>
                        <a:t>готовності студента до самостійного виконання фізіотерапевтичних процедур.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ПРН 1</a:t>
                      </a:r>
                      <a:r>
                        <a:rPr lang="uk-UA" sz="2000" dirty="0">
                          <a:effectLst/>
                        </a:rPr>
                        <a:t>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28566534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513" y="61202"/>
            <a:ext cx="12192001" cy="54906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44699" y="5633937"/>
            <a:ext cx="11629620" cy="108883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таксономією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Бенжаміна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Блума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синтез,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таксономія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Блума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5030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033" y="365126"/>
            <a:ext cx="11281893" cy="600789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ЗАСОБИ ДІАГНОСТИКИ ТА КРИТЕРІЇ ОЦІНЮВАННЯ  РЕЗУЛЬТАТІВ НАВЧАННЯ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8034" y="837127"/>
            <a:ext cx="1105007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Засоби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оцінювання та методи демонстрування результатів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навчання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Засобами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оцінювання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методами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демонстрування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навчання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навчальної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дисципліни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є:  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письмових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завдань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лабораторних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заняттях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індивідуальних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завдань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демонстрацією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навичок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аналітичні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звіти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реферати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співбесіда за результатами самостійної роботи;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тести;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заліки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</a:p>
          <a:p>
            <a:pPr marL="180340"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контролю та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критерії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оцінювання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результатів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навчання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3429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Форми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поточного контролю: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письмових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завдань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виступи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семінарських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заняттях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 модульного контролю: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відповідь на теоретичні питання,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тестування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 indent="34290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підсумкового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семестрового контролю: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залік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702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785610" y="270282"/>
            <a:ext cx="108697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5.2.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здобувачі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(модуль 1)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5003" y="3142445"/>
            <a:ext cx="11230377" cy="3026536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5.3. Розподіл балів, які отримують здобувачі вищої освіти (модуль 2)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525650"/>
              </p:ext>
            </p:extLst>
          </p:nvPr>
        </p:nvGraphicFramePr>
        <p:xfrm>
          <a:off x="528036" y="685780"/>
          <a:ext cx="11320527" cy="2199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8209">
                  <a:extLst>
                    <a:ext uri="{9D8B030D-6E8A-4147-A177-3AD203B41FA5}">
                      <a16:colId xmlns:a16="http://schemas.microsoft.com/office/drawing/2014/main" xmlns="" val="4229765834"/>
                    </a:ext>
                  </a:extLst>
                </a:gridCol>
                <a:gridCol w="1465940">
                  <a:extLst>
                    <a:ext uri="{9D8B030D-6E8A-4147-A177-3AD203B41FA5}">
                      <a16:colId xmlns:a16="http://schemas.microsoft.com/office/drawing/2014/main" xmlns="" val="1313525239"/>
                    </a:ext>
                  </a:extLst>
                </a:gridCol>
                <a:gridCol w="1906176">
                  <a:extLst>
                    <a:ext uri="{9D8B030D-6E8A-4147-A177-3AD203B41FA5}">
                      <a16:colId xmlns:a16="http://schemas.microsoft.com/office/drawing/2014/main" xmlns="" val="2537589204"/>
                    </a:ext>
                  </a:extLst>
                </a:gridCol>
                <a:gridCol w="1468209">
                  <a:extLst>
                    <a:ext uri="{9D8B030D-6E8A-4147-A177-3AD203B41FA5}">
                      <a16:colId xmlns:a16="http://schemas.microsoft.com/office/drawing/2014/main" xmlns="" val="3753895516"/>
                    </a:ext>
                  </a:extLst>
                </a:gridCol>
                <a:gridCol w="1912985">
                  <a:extLst>
                    <a:ext uri="{9D8B030D-6E8A-4147-A177-3AD203B41FA5}">
                      <a16:colId xmlns:a16="http://schemas.microsoft.com/office/drawing/2014/main" xmlns="" val="456300073"/>
                    </a:ext>
                  </a:extLst>
                </a:gridCol>
                <a:gridCol w="2044602">
                  <a:extLst>
                    <a:ext uri="{9D8B030D-6E8A-4147-A177-3AD203B41FA5}">
                      <a16:colId xmlns:a16="http://schemas.microsoft.com/office/drawing/2014/main" xmlns="" val="2580490546"/>
                    </a:ext>
                  </a:extLst>
                </a:gridCol>
                <a:gridCol w="1054406">
                  <a:extLst>
                    <a:ext uri="{9D8B030D-6E8A-4147-A177-3AD203B41FA5}">
                      <a16:colId xmlns:a16="http://schemas.microsoft.com/office/drawing/2014/main" xmlns="" val="1425853621"/>
                    </a:ext>
                  </a:extLst>
                </a:gridCol>
              </a:tblGrid>
              <a:tr h="1236064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Поточне оцінювання та самостійна робота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Презентаційні матеріали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Модульна контрольна робота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38326560"/>
                  </a:ext>
                </a:extLst>
              </a:tr>
              <a:tr h="963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00698872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17134"/>
              </p:ext>
            </p:extLst>
          </p:nvPr>
        </p:nvGraphicFramePr>
        <p:xfrm>
          <a:off x="785611" y="3589813"/>
          <a:ext cx="11062951" cy="27079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6925">
                  <a:extLst>
                    <a:ext uri="{9D8B030D-6E8A-4147-A177-3AD203B41FA5}">
                      <a16:colId xmlns:a16="http://schemas.microsoft.com/office/drawing/2014/main" xmlns="" val="1870295524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xmlns="" val="3443887060"/>
                    </a:ext>
                  </a:extLst>
                </a:gridCol>
                <a:gridCol w="1621828">
                  <a:extLst>
                    <a:ext uri="{9D8B030D-6E8A-4147-A177-3AD203B41FA5}">
                      <a16:colId xmlns:a16="http://schemas.microsoft.com/office/drawing/2014/main" xmlns="" val="175280034"/>
                    </a:ext>
                  </a:extLst>
                </a:gridCol>
                <a:gridCol w="2975934">
                  <a:extLst>
                    <a:ext uri="{9D8B030D-6E8A-4147-A177-3AD203B41FA5}">
                      <a16:colId xmlns:a16="http://schemas.microsoft.com/office/drawing/2014/main" xmlns="" val="3738304010"/>
                    </a:ext>
                  </a:extLst>
                </a:gridCol>
                <a:gridCol w="1546600">
                  <a:extLst>
                    <a:ext uri="{9D8B030D-6E8A-4147-A177-3AD203B41FA5}">
                      <a16:colId xmlns:a16="http://schemas.microsoft.com/office/drawing/2014/main" xmlns="" val="3420608777"/>
                    </a:ext>
                  </a:extLst>
                </a:gridCol>
                <a:gridCol w="1546600">
                  <a:extLst>
                    <a:ext uri="{9D8B030D-6E8A-4147-A177-3AD203B41FA5}">
                      <a16:colId xmlns:a16="http://schemas.microsoft.com/office/drawing/2014/main" xmlns="" val="2211963323"/>
                    </a:ext>
                  </a:extLst>
                </a:gridCol>
                <a:gridCol w="938139">
                  <a:extLst>
                    <a:ext uri="{9D8B030D-6E8A-4147-A177-3AD203B41FA5}">
                      <a16:colId xmlns:a16="http://schemas.microsoft.com/office/drawing/2014/main" xmlns="" val="131213441"/>
                    </a:ext>
                  </a:extLst>
                </a:gridCol>
              </a:tblGrid>
              <a:tr h="128325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Поточне оцінювання та самостійна робота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Презентаційні матеріали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Письмове завдання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Модульна контрольна робота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14559728"/>
                  </a:ext>
                </a:extLst>
              </a:tr>
              <a:tr h="14246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Т5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Т6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Т7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88084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597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276" y="218942"/>
            <a:ext cx="11359166" cy="746974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uk-UA" alt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Оцінювання окремих видів навчальної роботи з дисципліни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815351"/>
              </p:ext>
            </p:extLst>
          </p:nvPr>
        </p:nvGraphicFramePr>
        <p:xfrm>
          <a:off x="85859" y="965916"/>
          <a:ext cx="11912957" cy="57182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44731">
                  <a:extLst>
                    <a:ext uri="{9D8B030D-6E8A-4147-A177-3AD203B41FA5}">
                      <a16:colId xmlns:a16="http://schemas.microsoft.com/office/drawing/2014/main" xmlns="" val="3694948000"/>
                    </a:ext>
                  </a:extLst>
                </a:gridCol>
                <a:gridCol w="1455312">
                  <a:extLst>
                    <a:ext uri="{9D8B030D-6E8A-4147-A177-3AD203B41FA5}">
                      <a16:colId xmlns:a16="http://schemas.microsoft.com/office/drawing/2014/main" xmlns="" val="2181529298"/>
                    </a:ext>
                  </a:extLst>
                </a:gridCol>
                <a:gridCol w="1906074">
                  <a:extLst>
                    <a:ext uri="{9D8B030D-6E8A-4147-A177-3AD203B41FA5}">
                      <a16:colId xmlns:a16="http://schemas.microsoft.com/office/drawing/2014/main" xmlns="" val="2065280094"/>
                    </a:ext>
                  </a:extLst>
                </a:gridCol>
                <a:gridCol w="1300766">
                  <a:extLst>
                    <a:ext uri="{9D8B030D-6E8A-4147-A177-3AD203B41FA5}">
                      <a16:colId xmlns:a16="http://schemas.microsoft.com/office/drawing/2014/main" xmlns="" val="1839507459"/>
                    </a:ext>
                  </a:extLst>
                </a:gridCol>
                <a:gridCol w="1906074">
                  <a:extLst>
                    <a:ext uri="{9D8B030D-6E8A-4147-A177-3AD203B41FA5}">
                      <a16:colId xmlns:a16="http://schemas.microsoft.com/office/drawing/2014/main" xmlns="" val="2271825087"/>
                    </a:ext>
                  </a:extLst>
                </a:gridCol>
              </a:tblGrid>
              <a:tr h="40397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діяльності здобувача вищої освіти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 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 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84616974"/>
                  </a:ext>
                </a:extLst>
              </a:tr>
              <a:tr h="9634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балів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сумарна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балів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сумарна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24032569"/>
                  </a:ext>
                </a:extLst>
              </a:tr>
              <a:tr h="403971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Практичні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семінарські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заняття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14462711"/>
                  </a:ext>
                </a:extLst>
              </a:tr>
              <a:tr h="64231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Лабораторні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заняття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(допуск,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виконання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захист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01770371"/>
                  </a:ext>
                </a:extLst>
              </a:tr>
              <a:tr h="64231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Комп’ютерне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тестування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тематичному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оцінюванні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24439263"/>
                  </a:ext>
                </a:extLst>
              </a:tr>
              <a:tr h="64231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Письмове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тестування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тематичному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оцінюванні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96313144"/>
                  </a:ext>
                </a:extLst>
              </a:tr>
              <a:tr h="403971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Презентація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87401690"/>
                  </a:ext>
                </a:extLst>
              </a:tr>
              <a:tr h="403971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Реферат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64369157"/>
                  </a:ext>
                </a:extLst>
              </a:tr>
              <a:tr h="403971"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Есе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(твір роздум)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0077228"/>
                  </a:ext>
                </a:extLst>
              </a:tr>
              <a:tr h="403971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Модульна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робота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8549989"/>
                  </a:ext>
                </a:extLst>
              </a:tr>
              <a:tr h="403971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65794062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90850" y="2522022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123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2124" y="128790"/>
            <a:ext cx="11333408" cy="1275008"/>
          </a:xfrm>
        </p:spPr>
        <p:txBody>
          <a:bodyPr>
            <a:normAutofit/>
          </a:bodyPr>
          <a:lstStyle/>
          <a:p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модульного поточного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4699" y="1120461"/>
            <a:ext cx="11771290" cy="5267460"/>
          </a:xfrm>
        </p:spPr>
        <p:txBody>
          <a:bodyPr>
            <a:noAutofit/>
          </a:bodyPr>
          <a:lstStyle/>
          <a:p>
            <a:pPr algn="just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лабораторних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занять.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в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ідповіді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лабораторних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(1-10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ідповідь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 на два теоретичні питання (1-5 балів на кожне питання),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оцінок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тестовий контроль (1-10 балів), за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в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виступів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презентаційних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(1-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10)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Максимальна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балів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743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9922" y="223457"/>
            <a:ext cx="11462196" cy="897005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Шкала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поточного о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цінювання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модульної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147487"/>
              </p:ext>
            </p:extLst>
          </p:nvPr>
        </p:nvGraphicFramePr>
        <p:xfrm>
          <a:off x="489398" y="1120462"/>
          <a:ext cx="11449318" cy="5580497"/>
        </p:xfrm>
        <a:graphic>
          <a:graphicData uri="http://schemas.openxmlformats.org/drawingml/2006/table">
            <a:tbl>
              <a:tblPr firstRow="1" firstCol="1" bandRow="1"/>
              <a:tblGrid>
                <a:gridCol w="3966692">
                  <a:extLst>
                    <a:ext uri="{9D8B030D-6E8A-4147-A177-3AD203B41FA5}">
                      <a16:colId xmlns:a16="http://schemas.microsoft.com/office/drawing/2014/main" xmlns="" val="2382017722"/>
                    </a:ext>
                  </a:extLst>
                </a:gridCol>
                <a:gridCol w="1893195">
                  <a:extLst>
                    <a:ext uri="{9D8B030D-6E8A-4147-A177-3AD203B41FA5}">
                      <a16:colId xmlns:a16="http://schemas.microsoft.com/office/drawing/2014/main" xmlns="" val="3114692028"/>
                    </a:ext>
                  </a:extLst>
                </a:gridCol>
                <a:gridCol w="5589431">
                  <a:extLst>
                    <a:ext uri="{9D8B030D-6E8A-4147-A177-3AD203B41FA5}">
                      <a16:colId xmlns:a16="http://schemas.microsoft.com/office/drawing/2014/main" xmlns="" val="250665888"/>
                    </a:ext>
                  </a:extLst>
                </a:gridCol>
              </a:tblGrid>
              <a:tr h="41769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Вид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діяльності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здобувача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вищої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освіти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Модуль 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6715471"/>
                  </a:ext>
                </a:extLst>
              </a:tr>
              <a:tr h="9746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6535" indent="-216535" algn="ctr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Кількість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Максимальна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кількість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балів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сумарна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26890614"/>
                  </a:ext>
                </a:extLst>
              </a:tr>
              <a:tr h="4176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Усна відповідь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лабораторних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заняттях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1-10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41622059"/>
                  </a:ext>
                </a:extLst>
              </a:tr>
              <a:tr h="835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Теоретичні питання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uk-UA" sz="2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(два питання, за кожну правильну відповідь нараховується 5 балів)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1-</a:t>
                      </a:r>
                      <a:r>
                        <a:rPr lang="uk-UA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3030385"/>
                  </a:ext>
                </a:extLst>
              </a:tr>
              <a:tr h="8353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Тестовий контроль знань</a:t>
                      </a:r>
                      <a:r>
                        <a:rPr lang="uk-UA" sz="2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 заняттях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uk-UA" sz="20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(за кожну правильну відповідь нараховується 2 бали)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1-10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1250679"/>
                  </a:ext>
                </a:extLst>
              </a:tr>
              <a:tr h="4176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Презеннтаційні матеріали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1-10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7753336"/>
                  </a:ext>
                </a:extLst>
              </a:tr>
              <a:tr h="8353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Самостійна робота </a:t>
                      </a:r>
                      <a:r>
                        <a:rPr lang="uk-UA" sz="2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(за якість конспектів лекцій та виконаних домашніх завдань)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1 -10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95092188"/>
                  </a:ext>
                </a:extLst>
              </a:tr>
              <a:tr h="4176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Разом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9274693"/>
                  </a:ext>
                </a:extLst>
              </a:tr>
            </a:tbl>
          </a:graphicData>
        </a:graphic>
      </p:graphicFrame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-45718" y="7959144"/>
            <a:ext cx="45719" cy="2484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363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699" y="244699"/>
            <a:ext cx="11539470" cy="1445989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Критерії оцінювання модульної контрольної роботи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3639" y="1107583"/>
            <a:ext cx="1092128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Модульний контроль  проводиться шляхом аналізу показників поточної успішності та написання письмової модульної контрольної роботи, яка складається з вирішення тестових завдань та теоретичних питань.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Оцінювання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модульно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ї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контрольно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ї роботи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проводиться за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50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бально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ю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шкалою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два теоретичні питання по 10 балів,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тестов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завдан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ня кожне по 3 бали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Пропонується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0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варіантів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тестів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 10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питань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кожному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варіанті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цієї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оцінки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додається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оцінка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модульне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поточне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оцінювання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0 до 50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балів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Разом від 0 до 100 балів</a:t>
            </a: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підсумковою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710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867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ПРОГРАМА НАВЧАЛЬНОЇ ДИСЦИПЛІНИ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6670" y="837128"/>
            <a:ext cx="11114468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6.1. Зміст навчальної дисципліни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540385" algn="l"/>
              </a:tabLst>
            </a:pP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Змістовий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модуль 1.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0"/>
              </a:spcAft>
              <a:tabLst>
                <a:tab pos="540385" algn="l"/>
              </a:tabLst>
            </a:pP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Лекційний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курс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1. Фізіотерапія у системі фізичної реабілітації.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Електротерапія постійним струмом.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Практичний курс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Тема1. Клініко- фізіологічне обґрунтування, механізми лікувальної дії фізичних чинників. Організація роботи фізіотерапевтичного кабінету.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модуль 2.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Лекційний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</a:t>
            </a:r>
          </a:p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Практичний курс</a:t>
            </a:r>
          </a:p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6.2. Структура навчальної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дисципліниё</a:t>
            </a:r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6.3. Теми практичних (лабораторних)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6.4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Самостійна робота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0"/>
              </a:spcAft>
              <a:tabLst>
                <a:tab pos="540385" algn="l"/>
              </a:tabLst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756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124" y="365125"/>
            <a:ext cx="11500834" cy="1325563"/>
          </a:xfrm>
        </p:spPr>
        <p:txBody>
          <a:bodyPr>
            <a:noAutofit/>
          </a:bodyPr>
          <a:lstStyle/>
          <a:p>
            <a:pPr lvl="0"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ІНСТРУМЕНТИ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ОБЛАДНАННЯ ТА ПРОГРАМНЕ ЗАБЕЗПЕЧЕННЯ, ВИКОРИСТАННЯ ЯКИХ ПЕРЕДБАЧАЄ НАВЧАЛЬНА ДИСЦИПЛІНА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2124" y="1803042"/>
            <a:ext cx="113334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мультимедійне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робоча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лекцій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лекційного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практичних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семінарських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занять та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самостійної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4416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517" y="365125"/>
            <a:ext cx="11423561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РЕКОМЕНДОВАНІ ДЖЕРЕЛА ІНФОРМАЦІЇ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1369" y="1690688"/>
            <a:ext cx="878339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270510" algn="l"/>
              </a:tabLst>
            </a:pPr>
            <a:r>
              <a:rPr lang="ru-RU" sz="3200" b="1" spc="-3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</a:t>
            </a:r>
            <a:r>
              <a:rPr lang="ru-RU" sz="3200" b="1" spc="-3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spc="-3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література</a:t>
            </a:r>
            <a:endParaRPr lang="ru-RU" sz="3200" b="1" spc="-3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9875" indent="-269875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269875" algn="l"/>
              </a:tabLst>
            </a:pPr>
            <a:r>
              <a:rPr lang="uk-UA" sz="3200" b="1" spc="-3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Допоміжна література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1369" y="3129566"/>
            <a:ext cx="7894749" cy="38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30"/>
              </a:lnSpc>
              <a:spcBef>
                <a:spcPts val="70"/>
              </a:spcBef>
              <a:spcAft>
                <a:spcPts val="0"/>
              </a:spcAft>
              <a:tabLst>
                <a:tab pos="231775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  </a:t>
            </a:r>
            <a:r>
              <a:rPr lang="ru-RU" sz="28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Інформаційні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ресурси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130"/>
              </a:lnSpc>
              <a:spcBef>
                <a:spcPts val="70"/>
              </a:spcBef>
              <a:spcAft>
                <a:spcPts val="0"/>
              </a:spcAft>
            </a:pPr>
            <a:r>
              <a:rPr lang="ru-RU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8339" y="4018207"/>
            <a:ext cx="10869768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228600" algn="ctr">
              <a:spcAft>
                <a:spcPts val="600"/>
              </a:spcAft>
            </a:pPr>
            <a:r>
              <a:rPr lang="ru-RU" sz="24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cap="all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питання</a:t>
            </a:r>
            <a:r>
              <a:rPr lang="ru-RU" sz="28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контролю </a:t>
            </a:r>
            <a:r>
              <a:rPr lang="ru-RU" sz="2800" b="1" cap="all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теоретичної</a:t>
            </a:r>
            <a:r>
              <a:rPr lang="ru-RU" sz="28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cap="all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успішності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05200">
              <a:spcAft>
                <a:spcPts val="0"/>
              </a:spcAft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Змістовий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модуль 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</a:p>
          <a:p>
            <a:pPr marL="3505200">
              <a:spcAft>
                <a:spcPts val="0"/>
              </a:spcAft>
            </a:pPr>
            <a:r>
              <a:rPr lang="uk-UA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Змістовий модуль 2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594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Титульна сторінка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Мета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ередумови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чікувані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>
              <a:buNone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0" indent="0" algn="just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Рекомендовані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7227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943"/>
          </a:xfrm>
        </p:spPr>
        <p:txBody>
          <a:bodyPr>
            <a:normAutofit fontScale="90000"/>
          </a:bodyPr>
          <a:lstStyle/>
          <a:p>
            <a:pPr marL="457200" algn="ctr">
              <a:spcAft>
                <a:spcPts val="0"/>
              </a:spcAft>
            </a:pPr>
            <a:r>
              <a:rPr lang="uk-UA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</a:t>
            </a:r>
            <a:r>
              <a:rPr lang="uk-UA" sz="27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Додаток 1</a:t>
            </a:r>
            <a:r>
              <a:rPr lang="ru-RU" sz="2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 </a:t>
            </a: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перегляду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робочої програми навчальної дисципліни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8731" y="1664963"/>
            <a:ext cx="1062506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Робоча програма </a:t>
            </a:r>
            <a:r>
              <a:rPr lang="uk-UA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перезатверджена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20___ / 20___ </a:t>
            </a:r>
            <a:r>
              <a:rPr lang="uk-UA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н.р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  без змін;   зі змінами  (Додаток ___).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(потрібне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підкреслити)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протокол № ___ від «____»__________ 20 ___ р.    Завідувач кафедри _________ ____________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					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(підпис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          (Прізвище ініціали)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Робоча програма </a:t>
            </a:r>
            <a:r>
              <a:rPr lang="uk-UA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перезатверджена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20___ / 20___ </a:t>
            </a:r>
            <a:r>
              <a:rPr lang="uk-UA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н.р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  без змін;   зі змінами  (Додаток ___).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потрібне підкреслити)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протокол № ___ від «____»__________ 20 ___ р.    Завідувач кафедри _________ ____________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						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(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підпис)         (Прізвище ініціали)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Робоча програма </a:t>
            </a:r>
            <a:r>
              <a:rPr lang="uk-UA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перезатверджена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20___ / 20___ </a:t>
            </a:r>
            <a:r>
              <a:rPr lang="uk-UA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н.р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  без змін;   зі змінами  (Додаток ___).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(потрібне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підкреслити)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протокол № ___ від «____»__________ 20 ___ р.    Завідувач кафедри _________ ____________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					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(підпис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         (Прізвище ініціали)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865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549" y="1236372"/>
            <a:ext cx="11191741" cy="521594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Робоча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нормативним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документом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науково-педагогічними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освітньої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навчального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плану.</a:t>
            </a:r>
          </a:p>
          <a:p>
            <a:pPr algn="just"/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Робоча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авторського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 та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(ст. 8 Закону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авторське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та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суміжні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права»). </a:t>
            </a:r>
          </a:p>
          <a:p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Здобувачам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забезпечений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вільний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постійний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до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вебсайт ф-ту).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Робоча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п’яти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оновлюється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редакції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освітньо-професійної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освітньо-наукової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внесення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навчального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плану,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45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19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96225" y="218939"/>
            <a:ext cx="8281116" cy="4411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ДЕРЖАВНИЙ ВИЩИЙ НАВЧАЛЬНИЙ ЗАКЛАД</a:t>
            </a:r>
            <a:endPara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«УЖГОРОДСЬКИЙ НАЦІОНАЛЬНИЙ УНІВЕРСИТЕТ»</a:t>
            </a:r>
            <a:endPara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2700" algn="ctr"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ФАКУЛЬТЕТ ЗДОРОВ’Я ТА ФІЗИЧНОГО ВИХОВАННЯ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2700" algn="ctr"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Кафедра основ медицини </a:t>
            </a:r>
            <a:endParaRPr lang="ru-RU" sz="105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R="179705" algn="r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ЗАТВЕРДЖУЮ”</a:t>
            </a:r>
          </a:p>
          <a:p>
            <a:pPr marR="179705" algn="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декан факультету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здоров’я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R="179705" algn="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фізичного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виховання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79705" algn="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____________________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Миронюк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І. С.</a:t>
            </a:r>
          </a:p>
          <a:p>
            <a:pPr marR="179705" algn="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“______”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вересня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20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р.</a:t>
            </a:r>
          </a:p>
          <a:p>
            <a:pPr marL="25400" marR="179705" indent="-12700" algn="ctr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</a:rPr>
              <a:t>РОБОЧА </a:t>
            </a:r>
            <a:r>
              <a:rPr lang="ru-RU" b="1" dirty="0">
                <a:latin typeface="Times New Roman" panose="02020603050405020304" pitchFamily="18" charset="0"/>
              </a:rPr>
              <a:t>ПРОГРАМА НАВЧАЛЬНОЇ </a:t>
            </a:r>
            <a:r>
              <a:rPr lang="ru-RU" b="1" dirty="0" smtClean="0">
                <a:latin typeface="Times New Roman" panose="02020603050405020304" pitchFamily="18" charset="0"/>
              </a:rPr>
              <a:t>ИСЦИПЛІНИ </a:t>
            </a:r>
            <a:endParaRPr lang="ru-RU" b="1" i="1" dirty="0">
              <a:latin typeface="Arial" panose="020B0604020202020204" pitchFamily="34" charset="0"/>
            </a:endParaRPr>
          </a:p>
          <a:p>
            <a:pPr algn="ctr">
              <a:spcBef>
                <a:spcPts val="1200"/>
              </a:spcBef>
              <a:spcAft>
                <a:spcPts val="300"/>
              </a:spcAft>
            </a:pPr>
            <a:r>
              <a:rPr lang="ru-RU" b="1" i="1" dirty="0">
                <a:latin typeface="Arial" panose="020B0604020202020204" pitchFamily="34" charset="0"/>
              </a:rPr>
              <a:t> </a:t>
            </a:r>
            <a:r>
              <a:rPr lang="uk-UA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АПАРАТНА ФІЗІОТЕРАПІЯ </a:t>
            </a:r>
          </a:p>
          <a:p>
            <a:pPr algn="ctr">
              <a:spcBef>
                <a:spcPts val="1200"/>
              </a:spcBef>
              <a:spcAft>
                <a:spcPts val="30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4294967295"/>
          </p:nvPr>
        </p:nvSpPr>
        <p:spPr>
          <a:xfrm>
            <a:off x="0" y="6121400"/>
            <a:ext cx="10360025" cy="588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Ужгород 2020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837130"/>
              </p:ext>
            </p:extLst>
          </p:nvPr>
        </p:nvGraphicFramePr>
        <p:xfrm>
          <a:off x="2756080" y="4134118"/>
          <a:ext cx="6479677" cy="1712890"/>
        </p:xfrm>
        <a:graphic>
          <a:graphicData uri="http://schemas.openxmlformats.org/drawingml/2006/table">
            <a:tbl>
              <a:tblPr firstRow="1" firstCol="1" bandRow="1"/>
              <a:tblGrid>
                <a:gridCol w="2856957">
                  <a:extLst>
                    <a:ext uri="{9D8B030D-6E8A-4147-A177-3AD203B41FA5}">
                      <a16:colId xmlns:a16="http://schemas.microsoft.com/office/drawing/2014/main" xmlns="" val="896004163"/>
                    </a:ext>
                  </a:extLst>
                </a:gridCol>
                <a:gridCol w="186641">
                  <a:extLst>
                    <a:ext uri="{9D8B030D-6E8A-4147-A177-3AD203B41FA5}">
                      <a16:colId xmlns:a16="http://schemas.microsoft.com/office/drawing/2014/main" xmlns="" val="618498699"/>
                    </a:ext>
                  </a:extLst>
                </a:gridCol>
                <a:gridCol w="3436079">
                  <a:extLst>
                    <a:ext uri="{9D8B030D-6E8A-4147-A177-3AD203B41FA5}">
                      <a16:colId xmlns:a16="http://schemas.microsoft.com/office/drawing/2014/main" xmlns="" val="2837706544"/>
                    </a:ext>
                  </a:extLst>
                </a:gridCol>
              </a:tblGrid>
              <a:tr h="171289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Рівень</a:t>
                      </a:r>
                      <a:r>
                        <a:rPr lang="ru-RU" sz="16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вищої</a:t>
                      </a:r>
                      <a:r>
                        <a:rPr lang="ru-RU" sz="16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освіти</a:t>
                      </a:r>
                      <a:r>
                        <a:rPr lang="ru-RU" sz="16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Галузь</a:t>
                      </a:r>
                      <a:r>
                        <a:rPr lang="ru-RU" sz="16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знань</a:t>
                      </a:r>
                      <a:r>
                        <a:rPr lang="ru-RU" sz="16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Спеціальність</a:t>
                      </a:r>
                      <a:r>
                        <a:rPr lang="ru-RU" sz="1600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Освітня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програма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Статус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дисципліни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Мова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навчання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перший (</a:t>
                      </a:r>
                      <a:r>
                        <a:rPr lang="ru-RU" sz="1600" b="1" dirty="0" err="1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бакалаврський</a:t>
                      </a:r>
                      <a:r>
                        <a:rPr lang="ru-RU" sz="1600" b="1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</a:t>
                      </a:r>
                      <a:r>
                        <a:rPr lang="ru-RU" sz="1600" b="1" dirty="0" err="1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рівень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 </a:t>
                      </a:r>
                      <a:r>
                        <a:rPr lang="ru-RU" sz="1600" b="1" dirty="0" err="1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Охорона</a:t>
                      </a:r>
                      <a:r>
                        <a:rPr lang="ru-RU" sz="1600" b="1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здоровя</a:t>
                      </a:r>
                      <a:r>
                        <a:rPr lang="ru-RU" sz="1600" b="1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227 </a:t>
                      </a:r>
                      <a:r>
                        <a:rPr lang="ru-RU" sz="1600" b="1" dirty="0" err="1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Фізична</a:t>
                      </a:r>
                      <a:r>
                        <a:rPr lang="ru-RU" sz="1600" b="1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терапія</a:t>
                      </a:r>
                      <a:r>
                        <a:rPr lang="ru-RU" sz="1600" b="1" dirty="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1600" b="1" dirty="0" err="1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ерготерапія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227 «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Фізична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терапія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ерготерапія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обов’язкова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українська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8442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2901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761" y="180304"/>
            <a:ext cx="1146219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Робоча програма навчальної дисципліни «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Апаратна фізіотерапія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для здобувачів вищої освіти галузі знань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22 Охорона здоров’я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спеціальності </a:t>
            </a:r>
            <a:r>
              <a:rPr lang="uk-UA" sz="2000" b="1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227 Фізична терапія, </a:t>
            </a:r>
            <a:r>
              <a:rPr lang="uk-UA" sz="2000" b="1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ерготерапія</a:t>
            </a:r>
            <a:r>
              <a:rPr lang="uk-UA" sz="2000" b="1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2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освітньої програми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227 «Фізична терапія, </a:t>
            </a:r>
            <a:r>
              <a:rPr lang="uk-UA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ерготерапія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Розробники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	 </a:t>
            </a:r>
            <a:r>
              <a:rPr lang="uk-UA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Філак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Ф.Г. – </a:t>
            </a:r>
            <a:r>
              <a:rPr lang="uk-UA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канд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мед. наук, доцент кафедри основ медицини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Робочу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програму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розглянуто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затверджено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засіданні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кафедри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основ 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медицини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Протокол  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 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лютого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2020 року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Завідувач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кафедри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основ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медицини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_______________  </a:t>
            </a:r>
            <a:r>
              <a:rPr lang="ru-RU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000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Мелега</a:t>
            </a:r>
            <a:r>
              <a:rPr lang="ru-RU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К. П.)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Схвалено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-методичною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комісією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факультету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здоров’я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фізичного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виховання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Протокол №     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лютого 2020 року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Голова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науково-методичної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комісії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_______________  </a:t>
            </a:r>
            <a:r>
              <a:rPr lang="ru-RU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(Ф. Г. </a:t>
            </a:r>
            <a:r>
              <a:rPr lang="ru-RU" sz="2000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Філак</a:t>
            </a:r>
            <a:r>
              <a:rPr lang="ru-RU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267200" algn="r">
              <a:spcAft>
                <a:spcPts val="0"/>
              </a:spcAft>
            </a:pPr>
            <a:r>
              <a:rPr lang="ru-RU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лютий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</a:t>
            </a: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ДВНЗ «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Ужгородський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національний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університет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»,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червень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202</a:t>
            </a:r>
            <a:r>
              <a:rPr lang="uk-UA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р.  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738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261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1.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 НАВЧАЛЬНОЇ ДИСЦИПЛІНИ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445191"/>
              </p:ext>
            </p:extLst>
          </p:nvPr>
        </p:nvGraphicFramePr>
        <p:xfrm>
          <a:off x="1094704" y="808224"/>
          <a:ext cx="10259096" cy="59686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39993">
                  <a:extLst>
                    <a:ext uri="{9D8B030D-6E8A-4147-A177-3AD203B41FA5}">
                      <a16:colId xmlns:a16="http://schemas.microsoft.com/office/drawing/2014/main" xmlns="" val="840948488"/>
                    </a:ext>
                  </a:extLst>
                </a:gridCol>
                <a:gridCol w="2684646">
                  <a:extLst>
                    <a:ext uri="{9D8B030D-6E8A-4147-A177-3AD203B41FA5}">
                      <a16:colId xmlns:a16="http://schemas.microsoft.com/office/drawing/2014/main" xmlns="" val="2876206391"/>
                    </a:ext>
                  </a:extLst>
                </a:gridCol>
                <a:gridCol w="149811">
                  <a:extLst>
                    <a:ext uri="{9D8B030D-6E8A-4147-A177-3AD203B41FA5}">
                      <a16:colId xmlns:a16="http://schemas.microsoft.com/office/drawing/2014/main" xmlns="" val="3274157766"/>
                    </a:ext>
                  </a:extLst>
                </a:gridCol>
                <a:gridCol w="2684646">
                  <a:extLst>
                    <a:ext uri="{9D8B030D-6E8A-4147-A177-3AD203B41FA5}">
                      <a16:colId xmlns:a16="http://schemas.microsoft.com/office/drawing/2014/main" xmlns="" val="3035958873"/>
                    </a:ext>
                  </a:extLst>
                </a:gridCol>
              </a:tblGrid>
              <a:tr h="42050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Найменування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показників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Розподіл годин за навчальним планом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64766599"/>
                  </a:ext>
                </a:extLst>
              </a:tr>
              <a:tr h="5895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Денна форма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навчання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 форма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навчання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6537595"/>
                  </a:ext>
                </a:extLst>
              </a:tr>
              <a:tr h="3665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кредитів ЄКТС – 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Рік підготовки: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0737699"/>
                  </a:ext>
                </a:extLst>
              </a:tr>
              <a:tr h="2947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Загальна кількість годин –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33748624"/>
                  </a:ext>
                </a:extLst>
              </a:tr>
              <a:tr h="2947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модулів –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Семестр: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2610130"/>
                  </a:ext>
                </a:extLst>
              </a:tr>
              <a:tr h="294766"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Тижневих годин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денної  форми навчання: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аудиторних –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самостійної роботи студента  – </a:t>
                      </a:r>
                      <a:r>
                        <a:rPr lang="uk-UA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35865810"/>
                  </a:ext>
                </a:extLst>
              </a:tr>
              <a:tr h="2947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Лекції: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0314091"/>
                  </a:ext>
                </a:extLst>
              </a:tr>
              <a:tr h="2947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81645502"/>
                  </a:ext>
                </a:extLst>
              </a:tr>
              <a:tr h="2947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Практичні (семінарські):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18078942"/>
                  </a:ext>
                </a:extLst>
              </a:tr>
              <a:tr h="5895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80795851"/>
                  </a:ext>
                </a:extLst>
              </a:tr>
              <a:tr h="294766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підсумкового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контролю: 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письмове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тестування</a:t>
                      </a:r>
                      <a:endParaRPr lang="ru-RU" sz="20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підсумкового контролю: </a:t>
                      </a:r>
                      <a:r>
                        <a:rPr lang="uk-UA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залік</a:t>
                      </a:r>
                      <a:endParaRPr lang="ru-RU" sz="20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Лабораторні: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1113124"/>
                  </a:ext>
                </a:extLst>
              </a:tr>
              <a:tr h="1179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25196355"/>
                  </a:ext>
                </a:extLst>
              </a:tr>
              <a:tr h="294766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Самостійна робота:</a:t>
                      </a:r>
                      <a:endParaRPr lang="ru-RU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07873404"/>
                  </a:ext>
                </a:extLst>
              </a:tr>
              <a:tr h="2947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12719754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957513" y="21526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517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7425" y="347730"/>
            <a:ext cx="11900079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МЕТА НАВЧАЛЬНОЇ ДИСЦИПЛІНИ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Метою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вивчення навчальної дисципліни «Апаратна фізіотерапія»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є формування системи теоретичних знань, набуття практичних вмінь, навичок використовувати  різноманітні фізичні природні та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преформовані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лікувальні чинники при фізичній реабілітації різних груп населення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 .</a:t>
            </a:r>
            <a:endParaRPr lang="uk-UA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0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освітньої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програми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вивчення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дисципліни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сприяє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формуванню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0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здобувачів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вищої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освіти</a:t>
            </a:r>
            <a:r>
              <a:rPr lang="ru-RU" sz="20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таких компетентностей: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Загальних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180340" algn="l"/>
              </a:tabLs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розуміння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області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розуміння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професійної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ЗК 01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датність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працювати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команді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ЗК 04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авички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інформаційних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комунікаційних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технологій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ЗК 09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датність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пошуку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оброблення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аналізу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різних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джерел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ЗК 10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lvl="0" algn="just"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uk-UA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Спеціальних (фахових):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датність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пояснити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пацієнтам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клієнтам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родинам, членам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міждисциплінарної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команди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медичним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працівникам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потребу у заходах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фізичної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терапії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ерготерапії,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зв'язок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охороною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здоров’я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 01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датність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провадити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безпечну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пацієнта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клієнта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практикуючого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фахівця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фізичної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терапії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ерготерапії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травматології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ортопедії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неврології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нейрохірургії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кардіології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пульмонології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областях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медицини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 05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датність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знаходити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шляхи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постійного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покращення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фізичної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терапії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ерготерапії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 14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4254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4606" cy="871247"/>
          </a:xfrm>
        </p:spPr>
        <p:txBody>
          <a:bodyPr>
            <a:noAutofit/>
          </a:bodyPr>
          <a:lstStyle/>
          <a:p>
            <a:r>
              <a:rPr lang="uk-UA" sz="2400" b="1" dirty="0" smtClean="0"/>
              <a:t> </a:t>
            </a:r>
            <a:br>
              <a:rPr lang="uk-UA" sz="2400" b="1" dirty="0" smtClean="0"/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ПЕРЕДУМОВИ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ВИВЧЕННЯ НАВЧАЛЬНОЇ ДИСЦИПЛІНИ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/>
              <a:t> 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5307" y="1146220"/>
            <a:ext cx="1092128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Передумовами вивчення навчальної дисципліни «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Апаратна фізіотерапія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є опанування таких навчальних дисциплін (НД) освітньої програми (ОП):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 1.1.8 «Анатомія людини»;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 1.1.12 «Фізіологія людини»;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 2.1.3 «Основи ерготерапії»;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 2.1.4 «Основи практичної діяльності у фізичній терапії;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 2.1.6 «Діагностика і моніторинг стану здоров’я»;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 2.1.19 «Технічні засоби у фізичній терапії»;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 2.1.16 «Основи фізичної терапії». 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структурно-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логічної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схеми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895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0608" y="365125"/>
            <a:ext cx="11423560" cy="15280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ОЧІКУВАНІ РЕЗУЛЬТАТИ НАВЧАННЯ</a:t>
            </a:r>
            <a:r>
              <a:rPr lang="ru-RU" dirty="0"/>
              <a:t/>
            </a:r>
            <a:br>
              <a:rPr lang="ru-RU" dirty="0"/>
            </a:br>
            <a:r>
              <a:rPr lang="ru-RU" sz="2700" b="1" dirty="0" err="1" smtClean="0"/>
              <a:t>Відповідно</a:t>
            </a:r>
            <a:r>
              <a:rPr lang="ru-RU" sz="2700" b="1" dirty="0" smtClean="0"/>
              <a:t> </a:t>
            </a:r>
            <a:r>
              <a:rPr lang="ru-RU" sz="2700" b="1" dirty="0"/>
              <a:t>до ОП </a:t>
            </a:r>
            <a:r>
              <a:rPr lang="ru-RU" sz="2700" b="1" dirty="0" err="1"/>
              <a:t>вивчення</a:t>
            </a:r>
            <a:r>
              <a:rPr lang="ru-RU" sz="2700" b="1" dirty="0"/>
              <a:t> </a:t>
            </a:r>
            <a:r>
              <a:rPr lang="ru-RU" sz="2700" b="1" dirty="0" err="1"/>
              <a:t>навчальної</a:t>
            </a:r>
            <a:r>
              <a:rPr lang="ru-RU" sz="2700" b="1" dirty="0"/>
              <a:t> </a:t>
            </a:r>
            <a:r>
              <a:rPr lang="ru-RU" sz="2700" b="1" dirty="0" err="1"/>
              <a:t>дисципліни</a:t>
            </a:r>
            <a:r>
              <a:rPr lang="ru-RU" sz="2700" b="1" dirty="0"/>
              <a:t> повинно </a:t>
            </a:r>
            <a:r>
              <a:rPr lang="ru-RU" sz="2700" b="1" dirty="0" err="1"/>
              <a:t>забезпечити</a:t>
            </a:r>
            <a:r>
              <a:rPr lang="ru-RU" sz="2700" b="1" dirty="0"/>
              <a:t> </a:t>
            </a:r>
            <a:r>
              <a:rPr lang="ru-RU" sz="2700" b="1" dirty="0" err="1"/>
              <a:t>досягнення</a:t>
            </a:r>
            <a:r>
              <a:rPr lang="ru-RU" sz="2700" b="1" dirty="0"/>
              <a:t> </a:t>
            </a:r>
            <a:r>
              <a:rPr lang="ru-RU" sz="2700" b="1" dirty="0" err="1"/>
              <a:t>здобувачами</a:t>
            </a:r>
            <a:r>
              <a:rPr lang="ru-RU" sz="2700" b="1" dirty="0"/>
              <a:t> </a:t>
            </a:r>
            <a:r>
              <a:rPr lang="ru-RU" sz="2700" b="1" dirty="0" err="1"/>
              <a:t>вищої</a:t>
            </a:r>
            <a:r>
              <a:rPr lang="ru-RU" sz="2700" b="1" dirty="0"/>
              <a:t> </a:t>
            </a:r>
            <a:r>
              <a:rPr lang="ru-RU" sz="2700" b="1" dirty="0" err="1"/>
              <a:t>освіти</a:t>
            </a:r>
            <a:r>
              <a:rPr lang="ru-RU" sz="2700" b="1" dirty="0"/>
              <a:t> таких </a:t>
            </a:r>
            <a:r>
              <a:rPr lang="ru-RU" sz="2700" b="1" dirty="0" err="1"/>
              <a:t>програмних</a:t>
            </a:r>
            <a:r>
              <a:rPr lang="ru-RU" sz="2700" b="1" dirty="0"/>
              <a:t> </a:t>
            </a:r>
            <a:r>
              <a:rPr lang="ru-RU" sz="2700" b="1" i="1" dirty="0" err="1"/>
              <a:t>результатів</a:t>
            </a:r>
            <a:r>
              <a:rPr lang="ru-RU" sz="2700" b="1" i="1" dirty="0"/>
              <a:t> </a:t>
            </a:r>
            <a:r>
              <a:rPr lang="ru-RU" sz="2700" b="1" i="1" dirty="0" err="1"/>
              <a:t>навчання</a:t>
            </a:r>
            <a:r>
              <a:rPr lang="ru-RU" sz="2700" b="1" i="1" dirty="0"/>
              <a:t> (ПРН):</a:t>
            </a:r>
            <a:r>
              <a:rPr lang="ru-RU" sz="2700" b="1" dirty="0"/>
              <a:t/>
            </a:r>
            <a:br>
              <a:rPr lang="ru-RU" sz="2700" b="1" dirty="0"/>
            </a:br>
            <a:r>
              <a:rPr lang="ru-RU" i="1" dirty="0"/>
              <a:t> 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78621138"/>
              </p:ext>
            </p:extLst>
          </p:nvPr>
        </p:nvGraphicFramePr>
        <p:xfrm>
          <a:off x="360608" y="2021983"/>
          <a:ext cx="9504607" cy="4145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4607">
                  <a:extLst>
                    <a:ext uri="{9D8B030D-6E8A-4147-A177-3AD203B41FA5}">
                      <a16:colId xmlns:a16="http://schemas.microsoft.com/office/drawing/2014/main" xmlns="" val="601840742"/>
                    </a:ext>
                  </a:extLst>
                </a:gridCol>
              </a:tblGrid>
              <a:tr h="4270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200" dirty="0">
                          <a:effectLst/>
                        </a:rPr>
                        <a:t>Програмні результати навчання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31604227"/>
                  </a:ext>
                </a:extLst>
              </a:tr>
              <a:tr h="12812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Використовувати сучасну комп’ютерну техніку; знаходити інформацію з різних джерел; аналізувати вітчизняні та зарубіжні джерела інформації, необхідної для виконання професійних завдань та прийняття професійних рішень.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8868385"/>
                  </a:ext>
                </a:extLst>
              </a:tr>
              <a:tr h="9609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Застосовувати у професійній діяльності знання біологічних, медичних, педагогічних та психосоціальних аспектів фізичної терапії та ерготерапії.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82436673"/>
                  </a:ext>
                </a:extLst>
              </a:tr>
              <a:tr h="9609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Надавати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долікарську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допомогу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невідкладних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станах та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патологічних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процесах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організмі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вибирати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оптимальні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засоби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збереження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життя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76084280"/>
                  </a:ext>
                </a:extLst>
              </a:tr>
            </a:tbl>
          </a:graphicData>
        </a:graphic>
      </p:graphicFrame>
      <p:graphicFrame>
        <p:nvGraphicFramePr>
          <p:cNvPr id="8" name="Объект 7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849245498"/>
              </p:ext>
            </p:extLst>
          </p:nvPr>
        </p:nvGraphicFramePr>
        <p:xfrm>
          <a:off x="9865215" y="2021983"/>
          <a:ext cx="1918953" cy="41579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8953">
                  <a:extLst>
                    <a:ext uri="{9D8B030D-6E8A-4147-A177-3AD203B41FA5}">
                      <a16:colId xmlns:a16="http://schemas.microsoft.com/office/drawing/2014/main" xmlns="" val="1226612948"/>
                    </a:ext>
                  </a:extLst>
                </a:gridCol>
              </a:tblGrid>
              <a:tr h="4765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</a:rPr>
                        <a:t>Шифр ПРН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2867232"/>
                  </a:ext>
                </a:extLst>
              </a:tr>
              <a:tr h="14681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ПРН </a:t>
                      </a:r>
                      <a:r>
                        <a:rPr lang="uk-UA" sz="2400" dirty="0">
                          <a:effectLst/>
                        </a:rPr>
                        <a:t>0</a:t>
                      </a:r>
                      <a:r>
                        <a:rPr lang="ru-RU" sz="2400" dirty="0">
                          <a:effectLst/>
                        </a:rPr>
                        <a:t>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77349921"/>
                  </a:ext>
                </a:extLst>
              </a:tr>
              <a:tr h="1120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ПРН </a:t>
                      </a:r>
                      <a:r>
                        <a:rPr lang="uk-UA" sz="2400" dirty="0">
                          <a:effectLst/>
                        </a:rPr>
                        <a:t>04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10369570"/>
                  </a:ext>
                </a:extLst>
              </a:tr>
              <a:tr h="1092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ПРН </a:t>
                      </a:r>
                      <a:r>
                        <a:rPr lang="uk-UA" sz="2400" dirty="0">
                          <a:effectLst/>
                        </a:rPr>
                        <a:t>0</a:t>
                      </a:r>
                      <a:r>
                        <a:rPr lang="ru-RU" sz="2400" dirty="0">
                          <a:effectLst/>
                        </a:rPr>
                        <a:t>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2702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09330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232</TotalTime>
  <Words>1448</Words>
  <Application>Microsoft Office PowerPoint</Application>
  <PresentationFormat>Произвольный</PresentationFormat>
  <Paragraphs>305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Порядок  розроблення, оформлення робочої програми навчальної дисципліни </vt:lpstr>
      <vt:lpstr>Структура робочої програми навчальної дисципліни </vt:lpstr>
      <vt:lpstr> Загальні положення </vt:lpstr>
      <vt:lpstr>Презентация PowerPoint</vt:lpstr>
      <vt:lpstr>Презентация PowerPoint</vt:lpstr>
      <vt:lpstr>1. ОПИС НАВЧАЛЬНОЇ ДИСЦИПЛІНИ </vt:lpstr>
      <vt:lpstr>Презентация PowerPoint</vt:lpstr>
      <vt:lpstr>   3. ПЕРЕДУМОВИ ДЛЯ ВИВЧЕННЯ НАВЧАЛЬНОЇ ДИСЦИПЛІНИ   </vt:lpstr>
      <vt:lpstr> 4. ОЧІКУВАНІ РЕЗУЛЬТАТИ НАВЧАННЯ Відповідно до ОП вивчення навчальної дисципліни повинно забезпечити досягнення здобувачами вищої освіти таких програмних результатів навчання (ПРН):  </vt:lpstr>
      <vt:lpstr>Презентация PowerPoint</vt:lpstr>
      <vt:lpstr>5. ЗАСОБИ ДІАГНОСТИКИ ТА КРИТЕРІЇ ОЦІНЮВАННЯ  РЕЗУЛЬТАТІВ НАВЧАННЯ</vt:lpstr>
      <vt:lpstr>Таблиця 5.2. Розподіл балів, які отримують здобувачі вищої освіти (модуль 1)</vt:lpstr>
      <vt:lpstr>Оцінювання окремих видів навчальної роботи з дисципліни</vt:lpstr>
      <vt:lpstr>Критерії модульного поточного оцінювання </vt:lpstr>
      <vt:lpstr>Шкала поточного оцінювання модульної роботи з дисципліни</vt:lpstr>
      <vt:lpstr>Критерії оцінювання модульної контрольної роботи </vt:lpstr>
      <vt:lpstr>6. ПРОГРАМА НАВЧАЛЬНОЇ ДИСЦИПЛІНИ </vt:lpstr>
      <vt:lpstr>7. ІНСТРУМЕНТИ, ОБЛАДНАННЯ ТА ПРОГРАМНЕ ЗАБЕЗПЕЧЕННЯ, ВИКОРИСТАННЯ ЯКИХ ПЕРЕДБАЧАЄ НАВЧАЛЬНА ДИСЦИПЛІНА</vt:lpstr>
      <vt:lpstr>8. РЕКОМЕНДОВАНІ ДЖЕРЕЛА ІНФОРМАЦІЇ</vt:lpstr>
      <vt:lpstr>                                                                Додаток 1  Результати перегляду  робочої програми навчальної дисципліни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 розроблення, оформлення робочої програми навчальної дисципліни</dc:title>
  <dc:creator>Пользователь</dc:creator>
  <cp:lastModifiedBy>hitechnic</cp:lastModifiedBy>
  <cp:revision>30</cp:revision>
  <dcterms:created xsi:type="dcterms:W3CDTF">2020-01-25T19:43:45Z</dcterms:created>
  <dcterms:modified xsi:type="dcterms:W3CDTF">2020-01-30T20:29:17Z</dcterms:modified>
</cp:coreProperties>
</file>