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45" r:id="rId3"/>
    <p:sldId id="317" r:id="rId4"/>
    <p:sldId id="320" r:id="rId5"/>
    <p:sldId id="321" r:id="rId6"/>
    <p:sldId id="323" r:id="rId7"/>
    <p:sldId id="343" r:id="rId8"/>
    <p:sldId id="325" r:id="rId9"/>
    <p:sldId id="326" r:id="rId10"/>
    <p:sldId id="327" r:id="rId11"/>
    <p:sldId id="328" r:id="rId12"/>
    <p:sldId id="329" r:id="rId13"/>
    <p:sldId id="331" r:id="rId14"/>
    <p:sldId id="332" r:id="rId15"/>
    <p:sldId id="337" r:id="rId16"/>
    <p:sldId id="334" r:id="rId17"/>
    <p:sldId id="339" r:id="rId18"/>
    <p:sldId id="340" r:id="rId19"/>
    <p:sldId id="344" r:id="rId20"/>
    <p:sldId id="342" r:id="rId21"/>
    <p:sldId id="279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Помірний стиль 1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ітлий стиль 2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40" autoAdjust="0"/>
  </p:normalViewPr>
  <p:slideViewPr>
    <p:cSldViewPr>
      <p:cViewPr varScale="1">
        <p:scale>
          <a:sx n="70" d="100"/>
          <a:sy n="70" d="100"/>
        </p:scale>
        <p:origin x="7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Загальний фонд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372958560159983E-2"/>
                  <c:y val="2.0375523300995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454707524709091E-2"/>
                  <c:y val="1.528164247574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121.3</c:v>
                </c:pt>
                <c:pt idx="1">
                  <c:v>120.1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Спеціальний фонд</c:v>
                </c:pt>
              </c:strCache>
            </c:strRef>
          </c:tx>
          <c:spPr>
            <a:solidFill>
              <a:srgbClr val="DD360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45117105368355E-2"/>
                  <c:y val="1.273470206312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724674269908708E-2"/>
                  <c:y val="1.0187761650497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64.900000000000006</c:v>
                </c:pt>
                <c:pt idx="1">
                  <c:v>76.2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54712584"/>
        <c:axId val="254711016"/>
        <c:axId val="0"/>
      </c:bar3DChart>
      <c:catAx>
        <c:axId val="25471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4711016"/>
        <c:crosses val="autoZero"/>
        <c:auto val="1"/>
        <c:lblAlgn val="ctr"/>
        <c:lblOffset val="100"/>
        <c:noMultiLvlLbl val="0"/>
      </c:catAx>
      <c:valAx>
        <c:axId val="25471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471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Аркуш1!$A$2</c:f>
              <c:strCache>
                <c:ptCount val="1"/>
                <c:pt idx="0">
                  <c:v>2014</c:v>
                </c:pt>
              </c:strCache>
            </c:strRef>
          </c:tx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Аркуш1!$B$1:$G$1</c:f>
              <c:strCache>
                <c:ptCount val="6"/>
                <c:pt idx="0">
                  <c:v>Зарплата та нарахування</c:v>
                </c:pt>
                <c:pt idx="1">
                  <c:v>Придбання матеріалів</c:v>
                </c:pt>
                <c:pt idx="2">
                  <c:v>Грошова допомога на хачування дітей-сиріт</c:v>
                </c:pt>
                <c:pt idx="3">
                  <c:v>Оплата послуг (крім комунальних)</c:v>
                </c:pt>
                <c:pt idx="4">
                  <c:v>Оплата комунальних послуг</c:v>
                </c:pt>
                <c:pt idx="5">
                  <c:v>Стипендіальний фонд</c:v>
                </c:pt>
              </c:strCache>
            </c:strRef>
          </c:cat>
          <c:val>
            <c:numRef>
              <c:f>Аркуш1!$B$2:$G$2</c:f>
              <c:numCache>
                <c:formatCode>General</c:formatCode>
                <c:ptCount val="6"/>
                <c:pt idx="0">
                  <c:v>70.599999999999994</c:v>
                </c:pt>
                <c:pt idx="1">
                  <c:v>0.1</c:v>
                </c:pt>
                <c:pt idx="2">
                  <c:v>1.3</c:v>
                </c:pt>
                <c:pt idx="3">
                  <c:v>1.7</c:v>
                </c:pt>
                <c:pt idx="4">
                  <c:v>7.3</c:v>
                </c:pt>
                <c:pt idx="5">
                  <c:v>39.1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7909D7-590B-401C-863F-FFAF4EF6150B}" type="datetimeFigureOut">
              <a:rPr lang="uk-UA"/>
              <a:pPr>
                <a:defRPr/>
              </a:pPr>
              <a:t>04.02.2015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0A2266E-42CC-4579-99BD-4B0C4BFEFB01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73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819401"/>
            <a:ext cx="115824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800600"/>
            <a:ext cx="10668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1A51D1-252E-4C62-9F4C-47D479B4165E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199" y="4392169"/>
            <a:ext cx="16256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B38E54B-7AF4-4DC2-894A-A5BFF0570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51852-FE65-4C5F-80B3-B814AE1FEAC2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B1E1-D3C1-4C6F-9032-6CF66214F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264400" y="2070100"/>
            <a:ext cx="6858000" cy="271780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367271" y="2284730"/>
            <a:ext cx="6858000" cy="228854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74639"/>
            <a:ext cx="19304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9"/>
            <a:ext cx="8470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9C311-4F9C-44A5-B009-7AEAD883BFF7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356351"/>
            <a:ext cx="1016000" cy="365125"/>
          </a:xfrm>
        </p:spPr>
        <p:txBody>
          <a:bodyPr/>
          <a:lstStyle/>
          <a:p>
            <a:fld id="{33C72FEA-80FF-4BDB-A9C4-EC106679C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6051635" y="3329432"/>
            <a:ext cx="6858000" cy="199136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E3A31-1BAC-40B6-BBB5-6220526976B9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E6CA-C9C6-4576-A4B3-6AC291BC6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73637-C712-4E12-97B3-B0292C5AEEC9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9136" y="4389121"/>
            <a:ext cx="1621536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4414440-FA9E-4FA9-A109-9A29E014D4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77AA4-F210-4259-9AD2-986FF54193B9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561-B225-4F7A-BB6C-D20A4D3E9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4093C-2BE9-4AAE-B40D-7E0E953C248D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62DC-5D8D-4E70-B170-43F841C3B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ABA7B9-96E3-4CD2-8B75-77EBD9026946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66FC-B702-4798-9833-D0AA5017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58B16-C1EE-4F47-96A6-DB02E61F0653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983E-B921-47A7-9351-7D52DA87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184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19072"/>
            <a:ext cx="10997184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7D4AF-138B-4176-B290-C01226443476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965-F98E-49BC-A2E2-1840D2CE0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74320"/>
            <a:ext cx="36576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507" y="1717040"/>
            <a:ext cx="10999893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6ACAD-BE13-489D-A046-BD3603F16188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E28-B5DF-4357-BDA1-88F48117B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75184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28600"/>
            <a:ext cx="37592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tint val="66000"/>
                <a:satMod val="160000"/>
                <a:lumMod val="56000"/>
                <a:lumOff val="44000"/>
              </a:schemeClr>
            </a:gs>
            <a:gs pos="49000">
              <a:schemeClr val="accent1">
                <a:tint val="44500"/>
                <a:satMod val="160000"/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12192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12192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9CAA21-BE21-4121-B7D8-50D6EBA3ACB8}" type="datetimeFigureOut">
              <a:rPr lang="ru-RU" smtClean="0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830028-4BEF-44AD-8100-46BB2B1F6A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12192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3.emf"/><Relationship Id="rId4" Type="http://schemas.openxmlformats.org/officeDocument/2006/relationships/oleObject" Target="../embeddings/_____Microsoft_Excel_97-2003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2420888"/>
            <a:ext cx="115932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Cambria" panose="02040503050406030204" pitchFamily="18" charset="0"/>
                <a:cs typeface="Consolas" panose="020B0609020204030204" pitchFamily="49" charset="0"/>
              </a:rPr>
              <a:t>Звіт</a:t>
            </a:r>
            <a:r>
              <a:rPr lang="ru-RU" sz="3600" b="1" dirty="0">
                <a:latin typeface="Cambria" panose="02040503050406030204" pitchFamily="18" charset="0"/>
                <a:cs typeface="Consolas" panose="020B0609020204030204" pitchFamily="49" charset="0"/>
              </a:rPr>
              <a:t> ректора </a:t>
            </a:r>
            <a:r>
              <a:rPr lang="en-US" sz="36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/>
            </a:r>
            <a:br>
              <a:rPr lang="en-US" sz="3600" b="1" dirty="0" smtClean="0">
                <a:latin typeface="Cambria" panose="02040503050406030204" pitchFamily="18" charset="0"/>
                <a:cs typeface="Consolas" panose="020B0609020204030204" pitchFamily="49" charset="0"/>
              </a:rPr>
            </a:br>
            <a:r>
              <a:rPr lang="ru-RU" sz="36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Державного </a:t>
            </a:r>
            <a:r>
              <a:rPr lang="ru-RU" sz="3600" b="1" dirty="0" err="1">
                <a:latin typeface="Cambria" panose="02040503050406030204" pitchFamily="18" charset="0"/>
                <a:cs typeface="Consolas" panose="020B0609020204030204" pitchFamily="49" charset="0"/>
              </a:rPr>
              <a:t>вищого</a:t>
            </a:r>
            <a:r>
              <a:rPr lang="ru-RU" sz="3600" b="1" dirty="0">
                <a:latin typeface="Cambria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ru-RU" sz="3600" b="1" dirty="0" err="1">
                <a:latin typeface="Cambria" panose="02040503050406030204" pitchFamily="18" charset="0"/>
                <a:cs typeface="Consolas" panose="020B0609020204030204" pitchFamily="49" charset="0"/>
              </a:rPr>
              <a:t>навчального</a:t>
            </a:r>
            <a:r>
              <a:rPr lang="ru-RU" sz="3600" b="1" dirty="0">
                <a:latin typeface="Cambria" panose="02040503050406030204" pitchFamily="18" charset="0"/>
                <a:cs typeface="Consolas" panose="020B0609020204030204" pitchFamily="49" charset="0"/>
              </a:rPr>
              <a:t> закладу </a:t>
            </a:r>
            <a:endParaRPr lang="en-US" sz="3600" b="1" dirty="0" smtClean="0">
              <a:latin typeface="Cambria" panose="02040503050406030204" pitchFamily="18" charset="0"/>
              <a:cs typeface="Consolas" panose="020B0609020204030204" pitchFamily="49" charset="0"/>
            </a:endParaRPr>
          </a:p>
          <a:p>
            <a:pPr algn="ctr"/>
            <a:endParaRPr lang="en-US" sz="1600" b="1" dirty="0">
              <a:latin typeface="Cambria" panose="02040503050406030204" pitchFamily="18" charset="0"/>
              <a:cs typeface="Consolas" panose="020B0609020204030204" pitchFamily="49" charset="0"/>
            </a:endParaRPr>
          </a:p>
          <a:p>
            <a:pPr algn="ctr"/>
            <a:r>
              <a:rPr lang="ru-RU" sz="48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«</a:t>
            </a:r>
            <a:r>
              <a:rPr lang="ru-RU" sz="4800" b="1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Ужгородський</a:t>
            </a:r>
            <a:r>
              <a:rPr lang="en-US" sz="48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/>
            </a:r>
            <a:br>
              <a:rPr lang="en-US" sz="4800" b="1" dirty="0" smtClean="0">
                <a:latin typeface="Cambria" panose="02040503050406030204" pitchFamily="18" charset="0"/>
                <a:cs typeface="Consolas" panose="020B0609020204030204" pitchFamily="49" charset="0"/>
              </a:rPr>
            </a:br>
            <a:r>
              <a:rPr lang="ru-RU" sz="48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ru-RU" sz="4800" b="1" dirty="0" err="1">
                <a:latin typeface="Cambria" panose="02040503050406030204" pitchFamily="18" charset="0"/>
                <a:cs typeface="Consolas" panose="020B0609020204030204" pitchFamily="49" charset="0"/>
              </a:rPr>
              <a:t>національний</a:t>
            </a:r>
            <a:r>
              <a:rPr lang="ru-RU" sz="4800" b="1" dirty="0">
                <a:latin typeface="Cambria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ru-RU" sz="4800" b="1" dirty="0" err="1">
                <a:latin typeface="Cambria" panose="02040503050406030204" pitchFamily="18" charset="0"/>
                <a:cs typeface="Consolas" panose="020B0609020204030204" pitchFamily="49" charset="0"/>
              </a:rPr>
              <a:t>університет</a:t>
            </a:r>
            <a:r>
              <a:rPr lang="ru-RU" sz="4800" b="1" dirty="0">
                <a:latin typeface="Cambria" panose="02040503050406030204" pitchFamily="18" charset="0"/>
                <a:cs typeface="Consolas" panose="020B0609020204030204" pitchFamily="49" charset="0"/>
              </a:rPr>
              <a:t>» </a:t>
            </a:r>
            <a:endParaRPr lang="en-US" sz="4800" b="1" dirty="0" smtClean="0">
              <a:latin typeface="Cambria" panose="02040503050406030204" pitchFamily="18" charset="0"/>
              <a:cs typeface="Consolas" panose="020B0609020204030204" pitchFamily="49" charset="0"/>
            </a:endParaRPr>
          </a:p>
          <a:p>
            <a:pPr algn="ctr"/>
            <a:r>
              <a:rPr lang="ru-RU" sz="40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про </a:t>
            </a:r>
            <a:r>
              <a:rPr lang="ru-RU" sz="4000" b="1" dirty="0">
                <a:latin typeface="Cambria" panose="02040503050406030204" pitchFamily="18" charset="0"/>
                <a:cs typeface="Consolas" panose="020B0609020204030204" pitchFamily="49" charset="0"/>
              </a:rPr>
              <a:t>роботу у 2014 </a:t>
            </a:r>
            <a:r>
              <a:rPr lang="ru-RU" sz="4000" b="1" dirty="0" err="1">
                <a:latin typeface="Cambria" panose="02040503050406030204" pitchFamily="18" charset="0"/>
                <a:cs typeface="Consolas" panose="020B0609020204030204" pitchFamily="49" charset="0"/>
              </a:rPr>
              <a:t>році</a:t>
            </a:r>
            <a:r>
              <a:rPr lang="ru-RU" sz="4800" b="1" dirty="0">
                <a:latin typeface="Cambria" panose="02040503050406030204" pitchFamily="18" charset="0"/>
                <a:cs typeface="Consolas" panose="020B0609020204030204" pitchFamily="49" charset="0"/>
              </a:rPr>
              <a:t>.</a:t>
            </a:r>
            <a:endParaRPr lang="ru-RU" sz="4800" dirty="0">
              <a:latin typeface="Cambria" panose="02040503050406030204" pitchFamily="18" charset="0"/>
              <a:cs typeface="Consolas" panose="020B06090202040302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-35578"/>
            <a:ext cx="4200465" cy="236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uk-UA" sz="2800" dirty="0">
                <a:latin typeface="Candara" panose="020E0502030303020204" pitchFamily="34" charset="0"/>
              </a:rPr>
              <a:t>Наукова тематика та фінансування тем наукових </a:t>
            </a:r>
            <a:r>
              <a:rPr lang="uk-UA" sz="2800" dirty="0" smtClean="0">
                <a:latin typeface="Candara" panose="020E0502030303020204" pitchFamily="34" charset="0"/>
              </a:rPr>
              <a:t>досліджень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1988840"/>
            <a:ext cx="115849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 2014 році конкурсний відбір пройшли два проекти на суму 218,739 тисяч гривень, які за результатами експертизи відповідно до рейтингу за фаховими напрямами зайняли </a:t>
            </a:r>
            <a:r>
              <a:rPr lang="uk-UA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перші місця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449580" algn="just"/>
            <a:endParaRPr lang="en-U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«Політична еліта прикордонних регіонів країн Східної і Центральної Європи у період системних трансформацій» (науковий керівник –  д. політ. н., </a:t>
            </a:r>
            <a:r>
              <a:rPr lang="uk-UA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М.О.Лендьел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 із річним обсягом фінансування 92,564 тис. грн;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</a:pPr>
            <a:endParaRPr lang="en-U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комплексний проект «Технологія вирощування, одержання та властивості монокристалів Tl3BX4 Tl3BX3 і TlBX2 (B=</a:t>
            </a:r>
            <a:r>
              <a:rPr lang="uk-UA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P, </a:t>
            </a:r>
            <a:r>
              <a:rPr lang="uk-UA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X=S, </a:t>
            </a:r>
            <a:r>
              <a:rPr lang="uk-UA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)” (науковий керівник – д. </a:t>
            </a:r>
            <a:r>
              <a:rPr lang="uk-UA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хім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н. </a:t>
            </a:r>
            <a:r>
              <a:rPr lang="uk-UA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Є.Ю.Переш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 із річним обсягом фінансування 126,175 тис. грн.</a:t>
            </a:r>
            <a:endParaRPr lang="en-U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/>
            <a:endParaRPr lang="uk-UA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/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 вересні 2014 року науковці УжНУ подали на конкурс </a:t>
            </a:r>
            <a:r>
              <a:rPr lang="uk-UA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37 наукових проектів 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(30 – фундаментальних, із них 2 – комплексні; 7 – прикладних). Відповідно до наказу МОН України №1243 від 31.10.2014 р. за результатами  конкурсу </a:t>
            </a:r>
            <a:r>
              <a:rPr lang="uk-UA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14 проектів 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набрали середній бал і більше.</a:t>
            </a:r>
          </a:p>
        </p:txBody>
      </p:sp>
    </p:spTree>
    <p:extLst>
      <p:ext uri="{BB962C8B-B14F-4D97-AF65-F5344CB8AC3E}">
        <p14:creationId xmlns:p14="http://schemas.microsoft.com/office/powerpoint/2010/main" val="11272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uk-UA" sz="2800" dirty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Динаміка обсягів фінансування наукових досліджень в УжНУ</a:t>
            </a:r>
            <a:endParaRPr lang="en-US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819428"/>
              </p:ext>
            </p:extLst>
          </p:nvPr>
        </p:nvGraphicFramePr>
        <p:xfrm>
          <a:off x="155320" y="1909709"/>
          <a:ext cx="8089089" cy="468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art" r:id="rId4" imgW="6629478" imgH="4190989" progId="Excel.Sheet.8">
                  <p:embed/>
                </p:oleObj>
              </mc:Choice>
              <mc:Fallback>
                <p:oleObj name="Chart" r:id="rId4" imgW="6629478" imgH="419098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20" y="1909709"/>
                        <a:ext cx="8089089" cy="46876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44409" y="2708920"/>
            <a:ext cx="3935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Загальний обсяг фінансування на 2014 рік за рахунок коштів держбюджету становив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701,6 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тис. грн (збільшився на 9,3% порівняно з 2013 роком).</a:t>
            </a:r>
          </a:p>
          <a:p>
            <a:pPr algn="just"/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Обсяг </a:t>
            </a:r>
            <a:r>
              <a:rPr lang="uk-U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госпдоговірних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робіт та грантів зріс на 33,6%. 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Candara" panose="020E0502030303020204" pitchFamily="34" charset="0"/>
              </a:rPr>
              <a:t>Національний</a:t>
            </a:r>
            <a:r>
              <a:rPr lang="ru-RU" sz="2800" dirty="0">
                <a:latin typeface="Candara" panose="020E0502030303020204" pitchFamily="34" charset="0"/>
              </a:rPr>
              <a:t> </a:t>
            </a:r>
            <a:r>
              <a:rPr lang="ru-RU" sz="2800" dirty="0" err="1">
                <a:latin typeface="Candara" panose="020E0502030303020204" pitchFamily="34" charset="0"/>
              </a:rPr>
              <a:t>контактний</a:t>
            </a:r>
            <a:r>
              <a:rPr lang="ru-RU" sz="2800" dirty="0">
                <a:latin typeface="Candara" panose="020E0502030303020204" pitchFamily="34" charset="0"/>
              </a:rPr>
              <a:t> пункт і </a:t>
            </a:r>
            <a:r>
              <a:rPr lang="ru-RU" sz="2800" dirty="0" err="1">
                <a:latin typeface="Candara" panose="020E0502030303020204" pitchFamily="34" charset="0"/>
              </a:rPr>
              <a:t>перспективи</a:t>
            </a:r>
            <a:r>
              <a:rPr lang="ru-RU" sz="2800" dirty="0">
                <a:latin typeface="Candara" panose="020E0502030303020204" pitchFamily="34" charset="0"/>
              </a:rPr>
              <a:t> </a:t>
            </a:r>
            <a:r>
              <a:rPr lang="ru-RU" sz="2800" dirty="0" err="1">
                <a:latin typeface="Candara" panose="020E0502030303020204" pitchFamily="34" charset="0"/>
              </a:rPr>
              <a:t>участі</a:t>
            </a:r>
            <a:r>
              <a:rPr lang="ru-RU" sz="2800" dirty="0">
                <a:latin typeface="Candara" panose="020E0502030303020204" pitchFamily="34" charset="0"/>
              </a:rPr>
              <a:t> </a:t>
            </a:r>
            <a:r>
              <a:rPr lang="ru-RU" sz="2800" dirty="0" err="1">
                <a:latin typeface="Candara" panose="020E0502030303020204" pitchFamily="34" charset="0"/>
              </a:rPr>
              <a:t>УжНУ</a:t>
            </a:r>
            <a:r>
              <a:rPr lang="ru-RU" sz="2800" dirty="0">
                <a:latin typeface="Candara" panose="020E0502030303020204" pitchFamily="34" charset="0"/>
              </a:rPr>
              <a:t> у </a:t>
            </a:r>
            <a:r>
              <a:rPr lang="ru-RU" sz="2800" dirty="0" err="1">
                <a:latin typeface="Candara" panose="020E0502030303020204" pitchFamily="34" charset="0"/>
              </a:rPr>
              <a:t>програмі</a:t>
            </a:r>
            <a:r>
              <a:rPr lang="ru-RU" sz="2800" dirty="0">
                <a:latin typeface="Candara" panose="020E0502030303020204" pitchFamily="34" charset="0"/>
              </a:rPr>
              <a:t> «Горизонт-2020»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584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uk-UA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Із метою забезпечення інтеграції вітчизняного сектору наукових досліджень у Європейський дослідницький простір та підтримки реалізації Рамкової програми ЄС з досліджень та інновацій «Горизонт-2020» у 2014 році в УжНУ створено Національний контактний пункт (керівник </a:t>
            </a:r>
            <a:r>
              <a:rPr lang="uk-UA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Т.М.Симочко</a:t>
            </a:r>
            <a:r>
              <a:rPr lang="uk-UA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), фінансування якого здійснювалося за рахунок загального фонду з обсягом 86,6 тис. грн.</a:t>
            </a:r>
            <a:endParaRPr lang="en-US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http://www.ncura.edu/Portals/0/Images/horizon_202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576734"/>
            <a:ext cx="6967934" cy="316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Candara" panose="020E0502030303020204" pitchFamily="34" charset="0"/>
              </a:rPr>
              <a:t>Науковий</a:t>
            </a:r>
            <a:r>
              <a:rPr lang="ru-RU" sz="2800" dirty="0">
                <a:latin typeface="Candara" panose="020E0502030303020204" pitchFamily="34" charset="0"/>
              </a:rPr>
              <a:t> парк «</a:t>
            </a:r>
            <a:r>
              <a:rPr lang="ru-RU" sz="2800" dirty="0" err="1">
                <a:latin typeface="Candara" panose="020E0502030303020204" pitchFamily="34" charset="0"/>
              </a:rPr>
              <a:t>Ужгородський</a:t>
            </a:r>
            <a:r>
              <a:rPr lang="ru-RU" sz="2800" dirty="0">
                <a:latin typeface="Candara" panose="020E0502030303020204" pitchFamily="34" charset="0"/>
              </a:rPr>
              <a:t> </a:t>
            </a:r>
            <a:r>
              <a:rPr lang="ru-RU" sz="2800" dirty="0" err="1">
                <a:latin typeface="Candara" panose="020E0502030303020204" pitchFamily="34" charset="0"/>
              </a:rPr>
              <a:t>національний</a:t>
            </a:r>
            <a:r>
              <a:rPr lang="ru-RU" sz="2800" dirty="0">
                <a:latin typeface="Candara" panose="020E0502030303020204" pitchFamily="34" charset="0"/>
              </a:rPr>
              <a:t> </a:t>
            </a:r>
            <a:r>
              <a:rPr lang="ru-RU" sz="2800" dirty="0" err="1">
                <a:latin typeface="Candara" panose="020E0502030303020204" pitchFamily="34" charset="0"/>
              </a:rPr>
              <a:t>університет</a:t>
            </a:r>
            <a:r>
              <a:rPr lang="ru-RU" sz="2800" dirty="0">
                <a:latin typeface="Candara" panose="020E0502030303020204" pitchFamily="34" charset="0"/>
              </a:rPr>
              <a:t>» 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1700808"/>
            <a:ext cx="115849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завершені роботи з підготовки до державної реєстрації НП «УжНУ», сформовано каталог інноваційних проектів та розробок, готових до впровадження в Закарпатській області. Державна реєстрація Наукового Парку «УжНУ» буде завершена в першому півріччі 2015 р.</a:t>
            </a:r>
          </a:p>
          <a:p>
            <a:pPr marL="342900" indent="-342900" algn="just">
              <a:buFontTx/>
              <a:buChar char="-"/>
            </a:pPr>
            <a:r>
              <a:rPr lang="en-US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 період 2014 року проекти НП «УжНУ» упроваджувалися на підприємствах України:</a:t>
            </a:r>
          </a:p>
          <a:p>
            <a:pPr marL="342900" indent="-342900" algn="just">
              <a:buFontTx/>
              <a:buChar char="-"/>
            </a:pPr>
            <a:endParaRPr lang="uk-UA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«Розробка дистанційного датчика </a:t>
            </a:r>
            <a:r>
              <a:rPr lang="uk-UA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мікроконцентрацій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складу вуглецю в повітрі робочої зони» та «Напівпровідникові газові сенсори нового покоління на широку номенклатуру газів» – ТОВ «Реноме» (м. Хмельницький); </a:t>
            </a:r>
            <a:endParaRPr 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uk-UA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uk-UA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«Комбінований пожежний газовий та температурний сповіщувач» – ПП «</a:t>
            </a:r>
            <a:r>
              <a:rPr lang="uk-UA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Артон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 (м. Чернівці).</a:t>
            </a:r>
          </a:p>
          <a:p>
            <a:pPr marL="342900" indent="-342900" algn="just">
              <a:buFontTx/>
              <a:buChar char="-"/>
            </a:pPr>
            <a:endParaRPr lang="uk-UA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45" y="2636912"/>
            <a:ext cx="871296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900"/>
              </a:spcBef>
              <a:buFontTx/>
              <a:buChar char="-"/>
            </a:pPr>
            <a:r>
              <a:rPr lang="uk-UA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продовжена 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робота щодо реалізації проекту з упровадження енергоощадних електронагрівальних елементів нового покоління в бюджетних організаціях </a:t>
            </a:r>
            <a:r>
              <a:rPr lang="uk-UA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області</a:t>
            </a:r>
            <a:endParaRPr 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900"/>
              </a:spcBef>
              <a:buFontTx/>
              <a:buChar char="-"/>
            </a:pPr>
            <a:r>
              <a:rPr lang="uk-UA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розроблено проект із застосуванням системи сонячних вакуумних колекторів на спорткомплексі УжНУ, що дасть можливість заощаджувати майже 500 КВт електроенергії щорічно (700 тис. грн станом на грудень 2014 року). Цей проект є пілотним для інших організацій та установ області. </a:t>
            </a:r>
            <a:endParaRPr 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dirty="0">
              <a:latin typeface="+mj-lt"/>
            </a:endParaRPr>
          </a:p>
        </p:txBody>
      </p:sp>
      <p:pic>
        <p:nvPicPr>
          <p:cNvPr id="6" name="Picture 2" descr="http://zaholovok.com.ua/sites/default/files/1_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546" y="2564904"/>
            <a:ext cx="2947102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ndara" panose="020E0502030303020204" pitchFamily="34" charset="0"/>
              </a:rPr>
              <a:t>Центр </a:t>
            </a:r>
            <a:r>
              <a:rPr lang="ru-RU" sz="3200" dirty="0" err="1">
                <a:latin typeface="Candara" panose="020E0502030303020204" pitchFamily="34" charset="0"/>
              </a:rPr>
              <a:t>інновацій</a:t>
            </a:r>
            <a:r>
              <a:rPr lang="ru-RU" sz="3200" dirty="0">
                <a:latin typeface="Candara" panose="020E0502030303020204" pitchFamily="34" charset="0"/>
              </a:rPr>
              <a:t> та </a:t>
            </a:r>
            <a:r>
              <a:rPr lang="ru-RU" sz="3200" dirty="0" err="1">
                <a:latin typeface="Candara" panose="020E0502030303020204" pitchFamily="34" charset="0"/>
              </a:rPr>
              <a:t>розвитку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УжНУ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24" y="1700808"/>
            <a:ext cx="115849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Діє з 1 липня 2014 року.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1. Домоглися вступу УжНУ до Європейсько-азійського консорціуму соціальних технологій для інтелектуального суспільства (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SOCTECH), 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членами якого є університети Литви, Великобританії, Італії, Хорватії, Швеції, Китаю, Японії та Південної Кореї, що відкрило для Ужгородського університету додаткові можливості спільної участі в міжнародних проектах, розробки програм подвійних та спільних дипломів, обміну досвідом та інтернаціоналізації закладу. 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2. Прийняли активну участь у розробці концепції створення Наукового парку УжНУ. Окрім того, створено пакет документів, необхідний для реєстрації Наукового парку в МОН України. 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3. В рамках транскордонної програми «Угорщина-Словаччина-Румунія-Україна 2014-2020» було подано ряд проектів, націлених на будівництво та обладнання приміщень Наукового парку УжНУ. 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4. Розробив та подав проект із розвитку та модернізації інфраструктури біологічної бази «</a:t>
            </a:r>
            <a:r>
              <a:rPr lang="uk-UA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Колочава</a:t>
            </a:r>
            <a:r>
              <a:rPr lang="uk-UA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 й розбудови інфраструктури ботанічного саду. </a:t>
            </a:r>
          </a:p>
        </p:txBody>
      </p:sp>
    </p:spTree>
    <p:extLst>
      <p:ext uri="{BB962C8B-B14F-4D97-AF65-F5344CB8AC3E}">
        <p14:creationId xmlns:p14="http://schemas.microsoft.com/office/powerpoint/2010/main" val="16996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Candara" panose="020E0502030303020204" pitchFamily="34" charset="0"/>
              </a:rPr>
              <a:t>Двосторонні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партнерські</a:t>
            </a:r>
            <a:r>
              <a:rPr lang="ru-RU" sz="3200" dirty="0">
                <a:latin typeface="Candara" panose="020E0502030303020204" pitchFamily="34" charset="0"/>
              </a:rPr>
              <a:t> угоди 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336" y="1628800"/>
            <a:ext cx="115849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 2014 році укладено 16 міжнародних договорів,  зокрема:</a:t>
            </a:r>
          </a:p>
          <a:p>
            <a:pPr marL="285750" indent="-285750" algn="just">
              <a:buFontTx/>
              <a:buChar char="-"/>
            </a:pP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угоду про співпрацю з Поморською академією у </a:t>
            </a:r>
            <a:r>
              <a:rPr lang="uk-UA" sz="2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Слупську</a:t>
            </a: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що передбачає обмін науковцями для проведення навчальних занять, реалізацію програми  «Подвійний диплом», а також семестровий обмін студентами;</a:t>
            </a:r>
          </a:p>
          <a:p>
            <a:pPr marL="285750" indent="-285750" algn="just">
              <a:buFontTx/>
              <a:buChar char="-"/>
            </a:pP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меморандуми про співпрацю з університетами Литовської Республіки:  Вільнюським університетом, </a:t>
            </a:r>
            <a:r>
              <a:rPr lang="uk-UA" sz="2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Університетом</a:t>
            </a: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Вітовта</a:t>
            </a: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Великого (м. Каунас), Каунаським технологічним університетом, </a:t>
            </a:r>
            <a:r>
              <a:rPr lang="uk-UA" sz="2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Університетом</a:t>
            </a: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Миколаса</a:t>
            </a: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Ромеріса</a:t>
            </a: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(м. Вільнюс) та Литовським медичним університетом (м. Вільнюс);</a:t>
            </a:r>
          </a:p>
          <a:p>
            <a:pPr marL="285750" indent="-285750" algn="just">
              <a:buFontTx/>
              <a:buChar char="-"/>
            </a:pP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угоду про співпрацю з Варшавським гуманітарним університетом імені Б.Пруса, згідно з якою студентам надається можливість отримати дипломи українського та європейського зразків;</a:t>
            </a:r>
          </a:p>
          <a:p>
            <a:pPr marL="285750" indent="-285750" algn="just">
              <a:buFontTx/>
              <a:buChar char="-"/>
            </a:pP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угоду, спрямовану на розвиток спільних наукових, навчальних і дослідницьких проектів зі Словацьким дослідницьким університетом у Братиславі;</a:t>
            </a:r>
          </a:p>
          <a:p>
            <a:pPr marL="285750" indent="-285750" algn="just">
              <a:buFontTx/>
              <a:buChar char="-"/>
            </a:pP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договір із юридичним факультетом Університету ім. Я.А.</a:t>
            </a:r>
            <a:r>
              <a:rPr lang="uk-UA" sz="2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Коменського</a:t>
            </a: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у Братиславі;</a:t>
            </a:r>
          </a:p>
          <a:p>
            <a:pPr marL="285750" indent="-285750" algn="just">
              <a:buFontTx/>
              <a:buChar char="-"/>
            </a:pP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угода з богословським факультетом Софійського університету </a:t>
            </a:r>
            <a:r>
              <a:rPr lang="uk-UA" sz="2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св.Климента</a:t>
            </a: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Охридського</a:t>
            </a: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uk-UA" sz="2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договір з Інститутом філософії права, релігійного права та права культури Віденського університету.</a:t>
            </a:r>
          </a:p>
        </p:txBody>
      </p:sp>
    </p:spTree>
    <p:extLst>
      <p:ext uri="{BB962C8B-B14F-4D97-AF65-F5344CB8AC3E}">
        <p14:creationId xmlns:p14="http://schemas.microsoft.com/office/powerpoint/2010/main" val="26864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Candara" panose="020E0502030303020204" pitchFamily="34" charset="0"/>
              </a:rPr>
              <a:t>Основні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результати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наукової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діяльності</a:t>
            </a:r>
            <a:r>
              <a:rPr lang="ru-RU" sz="3200" dirty="0">
                <a:latin typeface="Candara" panose="020E0502030303020204" pitchFamily="34" charset="0"/>
              </a:rPr>
              <a:t> у </a:t>
            </a:r>
            <a:r>
              <a:rPr lang="ru-RU" sz="3200" dirty="0"/>
              <a:t>2014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році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1700808"/>
            <a:ext cx="115849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Підготовлено 36 монографій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endParaRPr lang="uk-U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Опубліковано 1330 наукових статей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endParaRPr lang="uk-U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Видано 61 підручник та навчальний посібник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endParaRPr lang="uk-U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них 2 підручника із грифом МОН </a:t>
            </a:r>
          </a:p>
          <a:p>
            <a:pPr algn="just">
              <a:tabLst>
                <a:tab pos="90170" algn="l"/>
                <a:tab pos="180340" algn="l"/>
              </a:tabLst>
            </a:pP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(«Фізика напівпровідників» </a:t>
            </a:r>
            <a:r>
              <a:rPr lang="uk-UA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Ю.В.Попик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«Неврологія» В.І. </a:t>
            </a:r>
            <a:r>
              <a:rPr lang="uk-UA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Смоланка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колективом співавторів)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endParaRPr lang="uk-U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навчальний посібник із грифом МОН (</a:t>
            </a:r>
            <a:r>
              <a:rPr lang="uk-UA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В.А.Шинкар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В.П.Приходько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endParaRPr lang="uk-U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матеріалів наукових конференцій, із яких 7 матеріалів конференцій студентів та молодих учених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endParaRPr lang="uk-U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наукових вісників УжНУ з 11-ти серій </a:t>
            </a:r>
            <a:endParaRPr lang="uk-UA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tabLst>
                <a:tab pos="90170" algn="l"/>
                <a:tab pos="18034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218045" y="332656"/>
            <a:ext cx="9755909" cy="868362"/>
          </a:xfrm>
        </p:spPr>
        <p:txBody>
          <a:bodyPr>
            <a:normAutofit fontScale="90000"/>
          </a:bodyPr>
          <a:lstStyle/>
          <a:p>
            <a:r>
              <a:rPr lang="ru-RU" sz="3200" dirty="0" err="1"/>
              <a:t>Використання</a:t>
            </a:r>
            <a:r>
              <a:rPr lang="ru-RU" sz="3200" dirty="0"/>
              <a:t> природного газу в другому </a:t>
            </a:r>
            <a:r>
              <a:rPr lang="ru-RU" sz="3200" dirty="0" err="1" smtClean="0"/>
              <a:t>півріччі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2013 – 2014 </a:t>
            </a:r>
            <a:r>
              <a:rPr lang="ru-RU" sz="3200" dirty="0" err="1"/>
              <a:t>рр</a:t>
            </a:r>
            <a:r>
              <a:rPr lang="ru-RU" sz="3200" dirty="0"/>
              <a:t>.</a:t>
            </a:r>
            <a:endParaRPr lang="uk-UA" sz="3200" dirty="0">
              <a:effectLst/>
              <a:latin typeface="Candara" panose="020E05020303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34497"/>
              </p:ext>
            </p:extLst>
          </p:nvPr>
        </p:nvGraphicFramePr>
        <p:xfrm>
          <a:off x="551384" y="2132856"/>
          <a:ext cx="10873208" cy="3600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2064166"/>
                <a:gridCol w="2064166"/>
                <a:gridCol w="1832551"/>
                <a:gridCol w="1832551"/>
                <a:gridCol w="1539887"/>
                <a:gridCol w="1539887"/>
              </a:tblGrid>
              <a:tr h="4000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Енергоносії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Показники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Одиниці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виміру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Фактично спожито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Економія природного газу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001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Друге півріччя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2013 року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Друге півріччя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2014 року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3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4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5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6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0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Природний газ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(кокс 2274)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Натуральні показники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тис.м3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729,1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352,8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376,3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08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Вартісні показники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тис. грн.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2800,6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1625,8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1174,8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7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218045" y="332656"/>
            <a:ext cx="9755909" cy="868362"/>
          </a:xfrm>
        </p:spPr>
        <p:txBody>
          <a:bodyPr>
            <a:normAutofit/>
          </a:bodyPr>
          <a:lstStyle/>
          <a:p>
            <a:r>
              <a:rPr lang="ru-RU" sz="3200" dirty="0" err="1"/>
              <a:t>Динаміка</a:t>
            </a:r>
            <a:r>
              <a:rPr lang="ru-RU" sz="3200" dirty="0"/>
              <a:t> </a:t>
            </a:r>
            <a:r>
              <a:rPr lang="ru-RU" sz="3200" dirty="0" err="1"/>
              <a:t>споживання</a:t>
            </a:r>
            <a:r>
              <a:rPr lang="ru-RU" sz="3200" dirty="0"/>
              <a:t> </a:t>
            </a:r>
            <a:r>
              <a:rPr lang="ru-RU" sz="3200" dirty="0" err="1"/>
              <a:t>електроенергії</a:t>
            </a:r>
            <a:endParaRPr lang="uk-UA" sz="3200" dirty="0">
              <a:effectLst/>
              <a:latin typeface="Candara" panose="020E05020303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8458479" y="1881611"/>
            <a:ext cx="864096" cy="467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087888" y="2348880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t="44030" r="19338" b="19402"/>
          <a:stretch/>
        </p:blipFill>
        <p:spPr bwMode="auto">
          <a:xfrm>
            <a:off x="890221" y="1881611"/>
            <a:ext cx="10327732" cy="441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Candara" panose="020E0502030303020204" pitchFamily="34" charset="0"/>
              </a:rPr>
              <a:t>Обсяги</a:t>
            </a:r>
            <a:r>
              <a:rPr lang="ru-RU" sz="2800" dirty="0">
                <a:latin typeface="Candara" panose="020E0502030303020204" pitchFamily="34" charset="0"/>
              </a:rPr>
              <a:t> </a:t>
            </a:r>
            <a:r>
              <a:rPr lang="ru-RU" sz="2800" dirty="0" err="1">
                <a:latin typeface="Candara" panose="020E0502030303020204" pitchFamily="34" charset="0"/>
              </a:rPr>
              <a:t>загального</a:t>
            </a:r>
            <a:r>
              <a:rPr lang="ru-RU" sz="2800" dirty="0">
                <a:latin typeface="Candara" panose="020E0502030303020204" pitchFamily="34" charset="0"/>
              </a:rPr>
              <a:t> та </a:t>
            </a:r>
            <a:r>
              <a:rPr lang="ru-RU" sz="2800" dirty="0" err="1">
                <a:latin typeface="Candara" panose="020E0502030303020204" pitchFamily="34" charset="0"/>
              </a:rPr>
              <a:t>спеціального</a:t>
            </a:r>
            <a:r>
              <a:rPr lang="ru-RU" sz="2800" dirty="0">
                <a:latin typeface="Candara" panose="020E0502030303020204" pitchFamily="34" charset="0"/>
              </a:rPr>
              <a:t> </a:t>
            </a:r>
            <a:r>
              <a:rPr lang="ru-RU" sz="2800" dirty="0" err="1">
                <a:latin typeface="Candara" panose="020E0502030303020204" pitchFamily="34" charset="0"/>
              </a:rPr>
              <a:t>фондів</a:t>
            </a:r>
            <a:r>
              <a:rPr lang="ru-RU" sz="2800" dirty="0">
                <a:latin typeface="Candara" panose="020E0502030303020204" pitchFamily="34" charset="0"/>
              </a:rPr>
              <a:t> </a:t>
            </a:r>
            <a:r>
              <a:rPr lang="ru-RU" sz="2800" dirty="0" err="1">
                <a:latin typeface="Candara" panose="020E0502030303020204" pitchFamily="34" charset="0"/>
              </a:rPr>
              <a:t>університету</a:t>
            </a:r>
            <a:r>
              <a:rPr lang="ru-RU" sz="2800" dirty="0">
                <a:latin typeface="Candara" panose="020E0502030303020204" pitchFamily="34" charset="0"/>
              </a:rPr>
              <a:t> </a:t>
            </a:r>
            <a:br>
              <a:rPr lang="ru-RU" sz="2800" dirty="0">
                <a:latin typeface="Candara" panose="020E0502030303020204" pitchFamily="34" charset="0"/>
              </a:rPr>
            </a:br>
            <a:r>
              <a:rPr lang="ru-RU" sz="2800" dirty="0">
                <a:latin typeface="Candara" panose="020E0502030303020204" pitchFamily="34" charset="0"/>
              </a:rPr>
              <a:t>в </a:t>
            </a:r>
            <a:r>
              <a:rPr lang="ru-RU" sz="2800" dirty="0"/>
              <a:t>2013 – 2014 </a:t>
            </a:r>
            <a:r>
              <a:rPr lang="ru-RU" sz="2800" dirty="0">
                <a:latin typeface="Candara" panose="020E0502030303020204" pitchFamily="34" charset="0"/>
              </a:rPr>
              <a:t>роках (млн. грн</a:t>
            </a:r>
            <a:r>
              <a:rPr lang="ru-RU" sz="2800" dirty="0" smtClean="0">
                <a:latin typeface="Candara" panose="020E0502030303020204" pitchFamily="34" charset="0"/>
              </a:rPr>
              <a:t>.)</a:t>
            </a:r>
            <a:endParaRPr lang="en-US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35150412"/>
              </p:ext>
            </p:extLst>
          </p:nvPr>
        </p:nvGraphicFramePr>
        <p:xfrm>
          <a:off x="2783632" y="1700808"/>
          <a:ext cx="7704856" cy="49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40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218045" y="332656"/>
            <a:ext cx="9755909" cy="868362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atin typeface="Candara" panose="020E0502030303020204" pitchFamily="34" charset="0"/>
              </a:rPr>
              <a:t>Кількість штатних науково-педагогічних працівників університету</a:t>
            </a:r>
            <a:endParaRPr lang="uk-UA" sz="3200" dirty="0">
              <a:effectLst/>
              <a:latin typeface="Candara" panose="020E05020303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graphicFrame>
        <p:nvGraphicFramePr>
          <p:cNvPr id="9" name="Object 4"/>
          <p:cNvGraphicFramePr>
            <a:graphicFrameLocks/>
          </p:cNvGraphicFramePr>
          <p:nvPr>
            <p:extLst/>
          </p:nvPr>
        </p:nvGraphicFramePr>
        <p:xfrm>
          <a:off x="-209638" y="2420888"/>
          <a:ext cx="6245313" cy="357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Лист" r:id="rId4" imgW="5915036" imgH="3381402" progId="Excel.Sheet.8">
                  <p:embed/>
                </p:oleObj>
              </mc:Choice>
              <mc:Fallback>
                <p:oleObj name="Лист" r:id="rId4" imgW="5915036" imgH="338140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 b="-38"/>
                      <a:stretch>
                        <a:fillRect/>
                      </a:stretch>
                    </p:blipFill>
                    <p:spPr bwMode="auto">
                      <a:xfrm>
                        <a:off x="-209638" y="2420888"/>
                        <a:ext cx="6245313" cy="35742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779468"/>
              </p:ext>
            </p:extLst>
          </p:nvPr>
        </p:nvGraphicFramePr>
        <p:xfrm>
          <a:off x="6223421" y="2304256"/>
          <a:ext cx="61372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Лист" r:id="rId6" imgW="5743654" imgH="3447943" progId="Excel.Sheet.8">
                  <p:embed/>
                </p:oleObj>
              </mc:Choice>
              <mc:Fallback>
                <p:oleObj name="Лист" r:id="rId6" imgW="5743654" imgH="344794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421" y="2304256"/>
                        <a:ext cx="6137275" cy="3762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08962" y="1993915"/>
            <a:ext cx="95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+mj-lt"/>
              </a:rPr>
              <a:t>Всього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08877" y="1992135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222222"/>
                </a:solidFill>
                <a:latin typeface="+mj-lt"/>
              </a:rPr>
              <a:t>Завідувачі кафедр</a:t>
            </a:r>
            <a:endParaRPr lang="uk-U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57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ndara" panose="020E0502030303020204" pitchFamily="34" charset="0"/>
              </a:rPr>
              <a:t>Структура </a:t>
            </a:r>
            <a:r>
              <a:rPr lang="ru-RU" sz="3200" dirty="0" err="1">
                <a:latin typeface="Candara" panose="020E0502030303020204" pitchFamily="34" charset="0"/>
              </a:rPr>
              <a:t>видатків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загального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smtClean="0">
                <a:latin typeface="Candara" panose="020E0502030303020204" pitchFamily="34" charset="0"/>
              </a:rPr>
              <a:t>фонду</a:t>
            </a:r>
            <a:br>
              <a:rPr lang="ru-RU" sz="3200" dirty="0" smtClean="0">
                <a:latin typeface="Candara" panose="020E0502030303020204" pitchFamily="34" charset="0"/>
              </a:rPr>
            </a:br>
            <a:r>
              <a:rPr lang="ru-RU" sz="3200" dirty="0" err="1" smtClean="0">
                <a:latin typeface="Candara" panose="020E0502030303020204" pitchFamily="34" charset="0"/>
              </a:rPr>
              <a:t>млн.грн</a:t>
            </a:r>
            <a:r>
              <a:rPr lang="ru-RU" sz="3200" dirty="0" smtClean="0">
                <a:latin typeface="Candara" panose="020E0502030303020204" pitchFamily="34" charset="0"/>
              </a:rPr>
              <a:t>.</a:t>
            </a:r>
            <a:endParaRPr lang="en-US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086372"/>
              </p:ext>
            </p:extLst>
          </p:nvPr>
        </p:nvGraphicFramePr>
        <p:xfrm>
          <a:off x="2135560" y="1862233"/>
          <a:ext cx="7536837" cy="452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smtClean="0">
                <a:latin typeface="Candara" pitchFamily="34" charset="0"/>
              </a:rPr>
              <a:t>Дякую за увагу!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119369"/>
            <a:ext cx="7168794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218045" y="332656"/>
            <a:ext cx="9755909" cy="868362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atin typeface="Candara" panose="020E0502030303020204" pitchFamily="34" charset="0"/>
              </a:rPr>
              <a:t>Динаміка показників підготовки науково-педагогічних кадрів (2009 – 2014 роки</a:t>
            </a:r>
            <a:r>
              <a:rPr lang="uk-UA" sz="3200" dirty="0" smtClean="0">
                <a:latin typeface="Candara" panose="020E0502030303020204" pitchFamily="34" charset="0"/>
              </a:rPr>
              <a:t>)</a:t>
            </a:r>
            <a:endParaRPr lang="uk-UA" sz="3200" dirty="0">
              <a:effectLst/>
              <a:latin typeface="Candara" panose="020E05020303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58146"/>
              </p:ext>
            </p:extLst>
          </p:nvPr>
        </p:nvGraphicFramePr>
        <p:xfrm>
          <a:off x="335360" y="1988840"/>
          <a:ext cx="11593289" cy="4647095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715338"/>
                <a:gridCol w="5275472"/>
                <a:gridCol w="966608"/>
                <a:gridCol w="966608"/>
                <a:gridCol w="958192"/>
                <a:gridCol w="966608"/>
                <a:gridCol w="966608"/>
                <a:gridCol w="777855"/>
              </a:tblGrid>
              <a:tr h="371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№п/п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Показники підготовки кадрів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2009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2010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2011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2012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82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effectLst/>
                        </a:rPr>
                        <a:t>Загальна кількість аспірантів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effectLst/>
                        </a:rPr>
                        <a:t>230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effectLst/>
                        </a:rPr>
                        <a:t>238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effectLst/>
                        </a:rPr>
                        <a:t>242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effectLst/>
                        </a:rPr>
                        <a:t>249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effectLst/>
                        </a:rPr>
                        <a:t>270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242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Кількість аспірантів стаціонарної  форми  навчання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120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125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141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127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132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Загальна кількість випускників аспірантури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64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61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Кількість випускників, які завершили, представили та захистили роботи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effectLst/>
                        </a:rPr>
                        <a:t>Захищено докторських </a:t>
                      </a:r>
                      <a:r>
                        <a:rPr lang="uk-UA" sz="1600" kern="1200" dirty="0">
                          <a:effectLst/>
                        </a:rPr>
                        <a:t>дисертацій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effectLst/>
                        </a:rPr>
                        <a:t>Захищено кандидатських </a:t>
                      </a:r>
                      <a:r>
                        <a:rPr lang="uk-UA" sz="1600" kern="1200" dirty="0">
                          <a:effectLst/>
                        </a:rPr>
                        <a:t>дисертацій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761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6.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Присвоєння вченого звання «Професор»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761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7.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Присвоєння вченого </a:t>
                      </a:r>
                      <a:r>
                        <a:rPr lang="uk-UA" sz="1600" kern="1200" dirty="0" smtClean="0">
                          <a:effectLst/>
                        </a:rPr>
                        <a:t>звання «Доцент</a:t>
                      </a:r>
                      <a:r>
                        <a:rPr lang="uk-UA" sz="1600" kern="1200" dirty="0">
                          <a:effectLst/>
                        </a:rPr>
                        <a:t>»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effectLst/>
                        </a:rPr>
                        <a:t>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761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8.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Присвоєння вченого звання «Старший науковий співробітник»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6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218045" y="332656"/>
            <a:ext cx="9755909" cy="868362"/>
          </a:xfrm>
        </p:spPr>
        <p:txBody>
          <a:bodyPr>
            <a:normAutofit/>
          </a:bodyPr>
          <a:lstStyle/>
          <a:p>
            <a:r>
              <a:rPr lang="uk-UA" sz="3200" dirty="0"/>
              <a:t>Робота спеціалізованих вчених рад</a:t>
            </a:r>
            <a:endParaRPr lang="uk-UA" sz="3200" dirty="0">
              <a:effectLst/>
              <a:latin typeface="Candara" panose="020E05020303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789493"/>
              </p:ext>
            </p:extLst>
          </p:nvPr>
        </p:nvGraphicFramePr>
        <p:xfrm>
          <a:off x="263352" y="2276872"/>
          <a:ext cx="11593288" cy="37444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96644"/>
                <a:gridCol w="5796644"/>
              </a:tblGrid>
              <a:tr h="53596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</a:t>
                      </a:r>
                      <a:r>
                        <a:rPr lang="uk-UA" baseline="0" dirty="0" smtClean="0"/>
                        <a:t> Вченої ради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 захищених дисертацій</a:t>
                      </a:r>
                      <a:endParaRPr lang="en-US" dirty="0"/>
                    </a:p>
                  </a:txBody>
                  <a:tcPr anchor="ctr"/>
                </a:tc>
              </a:tr>
              <a:tr h="535965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Економічні науки (проф.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Мікловда</a:t>
                      </a:r>
                      <a:r>
                        <a:rPr lang="uk-UA" baseline="0" dirty="0" smtClean="0"/>
                        <a:t> В.П.)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28 кандидатських</a:t>
                      </a:r>
                      <a:endParaRPr lang="en-US" dirty="0"/>
                    </a:p>
                  </a:txBody>
                  <a:tcPr anchor="ctr"/>
                </a:tc>
              </a:tr>
              <a:tr h="535965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Хімічні науки (проф. Переш Є.Ю.)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4 кандидатські</a:t>
                      </a:r>
                      <a:endParaRPr lang="en-US" dirty="0"/>
                    </a:p>
                  </a:txBody>
                  <a:tcPr anchor="ctr"/>
                </a:tc>
              </a:tr>
              <a:tr h="528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Фізико-математичні науки (проф. </a:t>
                      </a:r>
                      <a:r>
                        <a:rPr lang="uk-UA" dirty="0" err="1" smtClean="0"/>
                        <a:t>Блецкан</a:t>
                      </a:r>
                      <a:r>
                        <a:rPr lang="uk-UA" dirty="0" smtClean="0"/>
                        <a:t> Д.І.)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1</a:t>
                      </a:r>
                      <a:r>
                        <a:rPr lang="uk-UA" baseline="0" dirty="0" smtClean="0"/>
                        <a:t> докторська, 2 кандидатські</a:t>
                      </a:r>
                      <a:endParaRPr lang="en-US" dirty="0"/>
                    </a:p>
                  </a:txBody>
                  <a:tcPr anchor="ctr"/>
                </a:tc>
              </a:tr>
              <a:tr h="535965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Медичні науки (проф.Чопей І.В.)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4 кандидатські</a:t>
                      </a:r>
                      <a:endParaRPr lang="en-US" dirty="0"/>
                    </a:p>
                  </a:txBody>
                  <a:tcPr anchor="ctr"/>
                </a:tc>
              </a:tr>
              <a:tr h="535965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Юридичні науки (проф. 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Бєлов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Д.М.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2 кандидатські</a:t>
                      </a:r>
                      <a:endParaRPr lang="en-US" dirty="0"/>
                    </a:p>
                  </a:txBody>
                  <a:tcPr anchor="ctr"/>
                </a:tc>
              </a:tr>
              <a:tr h="535965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Історичні науки (проф. Офіцинський</a:t>
                      </a:r>
                      <a:r>
                        <a:rPr lang="uk-UA" baseline="0" dirty="0" smtClean="0"/>
                        <a:t> Р.А.)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1 кандидатська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7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199456" y="1166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Candara" panose="020E0502030303020204" pitchFamily="34" charset="0"/>
              </a:rPr>
              <a:t>Станом </a:t>
            </a:r>
            <a:r>
              <a:rPr lang="uk-UA" sz="3200" dirty="0">
                <a:latin typeface="Candara" panose="020E0502030303020204" pitchFamily="34" charset="0"/>
              </a:rPr>
              <a:t>на </a:t>
            </a:r>
            <a:r>
              <a:rPr lang="uk-UA" sz="3200" dirty="0"/>
              <a:t>31.12.2014</a:t>
            </a:r>
            <a:r>
              <a:rPr lang="uk-UA" sz="3200" dirty="0">
                <a:latin typeface="Candara" panose="020E0502030303020204" pitchFamily="34" charset="0"/>
              </a:rPr>
              <a:t> року в університеті та коледжі навчається </a:t>
            </a:r>
            <a:r>
              <a:rPr lang="uk-UA" sz="3200" dirty="0"/>
              <a:t>13552</a:t>
            </a:r>
            <a:r>
              <a:rPr lang="uk-UA" sz="3200" dirty="0">
                <a:latin typeface="Candara" panose="020E0502030303020204" pitchFamily="34" charset="0"/>
              </a:rPr>
              <a:t> </a:t>
            </a:r>
            <a:r>
              <a:rPr lang="uk-UA" sz="3200" dirty="0" smtClean="0">
                <a:latin typeface="Candara" panose="020E0502030303020204" pitchFamily="34" charset="0"/>
              </a:rPr>
              <a:t>осіб </a:t>
            </a:r>
            <a:endParaRPr lang="en-US" sz="3200" dirty="0">
              <a:latin typeface="Candara" panose="020E0502030303020204" pitchFamily="34" charset="0"/>
            </a:endParaRPr>
          </a:p>
        </p:txBody>
      </p:sp>
      <p:pic>
        <p:nvPicPr>
          <p:cNvPr id="11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129654"/>
            <a:ext cx="5647101" cy="387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Диаграмма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11" y="2129654"/>
            <a:ext cx="6015855" cy="387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иаграмма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/>
          <a:stretch>
            <a:fillRect/>
          </a:stretch>
        </p:blipFill>
        <p:spPr bwMode="auto">
          <a:xfrm>
            <a:off x="1055440" y="1524205"/>
            <a:ext cx="9937104" cy="53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uk-UA" sz="2400" dirty="0">
                <a:latin typeface="Candara" panose="020E0502030303020204" pitchFamily="34" charset="0"/>
              </a:rPr>
              <a:t>За підсумками вступної кампанії </a:t>
            </a:r>
            <a:r>
              <a:rPr lang="uk-UA" sz="2400" dirty="0"/>
              <a:t>2014</a:t>
            </a:r>
            <a:r>
              <a:rPr lang="uk-UA" sz="2400" dirty="0">
                <a:latin typeface="Candara" panose="020E0502030303020204" pitchFamily="34" charset="0"/>
              </a:rPr>
              <a:t> року в Ужгородський національний університет було зараховано </a:t>
            </a:r>
            <a:r>
              <a:rPr lang="uk-UA" sz="2400" dirty="0"/>
              <a:t>5021</a:t>
            </a:r>
            <a:r>
              <a:rPr lang="uk-UA" sz="2400" dirty="0">
                <a:latin typeface="Candara" panose="020E0502030303020204" pitchFamily="34" charset="0"/>
              </a:rPr>
              <a:t> студентів (</a:t>
            </a:r>
            <a:r>
              <a:rPr lang="uk-UA" sz="2400" dirty="0"/>
              <a:t>69</a:t>
            </a:r>
            <a:r>
              <a:rPr lang="uk-UA" sz="2400" dirty="0">
                <a:latin typeface="Candara" panose="020E0502030303020204" pitchFamily="34" charset="0"/>
              </a:rPr>
              <a:t> іноземців) </a:t>
            </a:r>
            <a:endParaRPr lang="en-US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487488" y="332656"/>
            <a:ext cx="10854619" cy="86836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Candara" panose="020E0502030303020204" pitchFamily="34" charset="0"/>
              </a:rPr>
              <a:t/>
            </a:r>
            <a:br>
              <a:rPr lang="ru-RU" sz="3200" dirty="0">
                <a:latin typeface="Candara" panose="020E0502030303020204" pitchFamily="34" charset="0"/>
              </a:rPr>
            </a:br>
            <a:r>
              <a:rPr lang="ru-RU" sz="3200" dirty="0" err="1">
                <a:latin typeface="Candara" panose="020E0502030303020204" pitchFamily="34" charset="0"/>
              </a:rPr>
              <a:t>Об’єми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укладених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контрактів</a:t>
            </a:r>
            <a:r>
              <a:rPr lang="ru-RU" sz="3200" dirty="0">
                <a:latin typeface="Candara" panose="020E0502030303020204" pitchFamily="34" charset="0"/>
              </a:rPr>
              <a:t> при </a:t>
            </a:r>
            <a:r>
              <a:rPr lang="ru-RU" sz="3200" dirty="0" err="1">
                <a:latin typeface="Candara" panose="020E0502030303020204" pitchFamily="34" charset="0"/>
              </a:rPr>
              <a:t>вступі</a:t>
            </a:r>
            <a:r>
              <a:rPr lang="ru-RU" sz="3200" dirty="0">
                <a:latin typeface="Candara" panose="020E0502030303020204" pitchFamily="34" charset="0"/>
              </a:rPr>
              <a:t> на 1-й курс </a:t>
            </a:r>
            <a:br>
              <a:rPr lang="ru-RU" sz="3200" dirty="0">
                <a:latin typeface="Candara" panose="020E0502030303020204" pitchFamily="34" charset="0"/>
              </a:rPr>
            </a:br>
            <a:r>
              <a:rPr lang="ru-RU" sz="3200" dirty="0">
                <a:latin typeface="Candara" panose="020E0502030303020204" pitchFamily="34" charset="0"/>
              </a:rPr>
              <a:t>у </a:t>
            </a:r>
            <a:r>
              <a:rPr lang="ru-RU" sz="3200" dirty="0"/>
              <a:t>2013-2014</a:t>
            </a:r>
            <a:r>
              <a:rPr lang="ru-RU" sz="3200" dirty="0">
                <a:latin typeface="Candara" panose="020E0502030303020204" pitchFamily="34" charset="0"/>
              </a:rPr>
              <a:t> та </a:t>
            </a:r>
            <a:r>
              <a:rPr lang="ru-RU" sz="3200" dirty="0"/>
              <a:t>2014-2015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н.р</a:t>
            </a:r>
            <a:r>
              <a:rPr lang="ru-RU" sz="3200" dirty="0">
                <a:latin typeface="Candara" panose="020E0502030303020204" pitchFamily="34" charset="0"/>
              </a:rPr>
              <a:t>. (</a:t>
            </a:r>
            <a:r>
              <a:rPr lang="ru-RU" sz="3200" dirty="0" err="1">
                <a:latin typeface="Candara" panose="020E0502030303020204" pitchFamily="34" charset="0"/>
              </a:rPr>
              <a:t>денна</a:t>
            </a:r>
            <a:r>
              <a:rPr lang="ru-RU" sz="3200" dirty="0">
                <a:latin typeface="Candara" panose="020E0502030303020204" pitchFamily="34" charset="0"/>
              </a:rPr>
              <a:t> та </a:t>
            </a:r>
            <a:r>
              <a:rPr lang="ru-RU" sz="3200" dirty="0" err="1">
                <a:latin typeface="Candara" panose="020E0502030303020204" pitchFamily="34" charset="0"/>
              </a:rPr>
              <a:t>заочна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форми</a:t>
            </a:r>
            <a:r>
              <a:rPr lang="ru-RU" sz="3200" dirty="0">
                <a:latin typeface="Candara" panose="020E0502030303020204" pitchFamily="34" charset="0"/>
              </a:rPr>
              <a:t> </a:t>
            </a:r>
            <a:r>
              <a:rPr lang="ru-RU" sz="3200" dirty="0" err="1">
                <a:latin typeface="Candara" panose="020E0502030303020204" pitchFamily="34" charset="0"/>
              </a:rPr>
              <a:t>навчання</a:t>
            </a:r>
            <a:r>
              <a:rPr lang="ru-RU" sz="3200" dirty="0">
                <a:latin typeface="Candara" panose="020E0502030303020204" pitchFamily="34" charset="0"/>
              </a:rPr>
              <a:t>)</a:t>
            </a:r>
            <a:br>
              <a:rPr lang="ru-RU" sz="3200" dirty="0">
                <a:latin typeface="Candara" panose="020E0502030303020204" pitchFamily="34" charset="0"/>
              </a:rPr>
            </a:br>
            <a:endParaRPr lang="uk-UA" sz="3200" dirty="0">
              <a:effectLst/>
              <a:latin typeface="Candara" panose="020E05020303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628800"/>
            <a:ext cx="8287395" cy="498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04666" y="116632"/>
            <a:ext cx="10515600" cy="1325563"/>
          </a:xfrm>
        </p:spPr>
        <p:txBody>
          <a:bodyPr>
            <a:noAutofit/>
          </a:bodyPr>
          <a:lstStyle/>
          <a:p>
            <a:r>
              <a:rPr lang="uk-UA" sz="2800" dirty="0">
                <a:effectLst/>
              </a:rPr>
              <a:t>Розробка нових програм підготовки фахівців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664" y="1620434"/>
            <a:ext cx="118339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ДВНЗ «Ужгородський національний університет» здійснює освітню діяльність з підготовки фахівців за освітньо-кваліфікаційними рівнями: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457200" algn="l"/>
              </a:tabLst>
            </a:pP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«Молодший спеціаліст» – за 8 спеціальностями;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457200" algn="l"/>
              </a:tabLst>
            </a:pP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«Бакалавр» – за 43 напрямами підготовки;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457200" algn="l"/>
              </a:tabLst>
            </a:pP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«Спеціаліст» – за 48 спеціальностями;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457200" algn="l"/>
              </a:tabLst>
            </a:pP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«Магістр» – за 42 спеціальностями</a:t>
            </a:r>
            <a:r>
              <a:rPr lang="uk-UA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457200" algn="l"/>
              </a:tabLst>
            </a:pP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/>
            <a:r>
              <a:rPr lang="uk-UA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Ліцензовано 4 нові напрями підготовки та 3 спеціальності </a:t>
            </a:r>
            <a:r>
              <a:rPr lang="uk-UA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ОКР</a:t>
            </a:r>
          </a:p>
          <a:p>
            <a:pPr indent="449580" algn="just"/>
            <a:r>
              <a:rPr lang="uk-UA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Магістр» і «Спеціаліст».</a:t>
            </a:r>
            <a:endParaRPr lang="en-US" sz="1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6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Напрями </a:t>
            </a:r>
            <a:r>
              <a:rPr lang="uk-UA" sz="16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підготовки: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/>
            <a:r>
              <a:rPr lang="uk-UA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6.030503 </a:t>
            </a: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Управління персоналом та економіка праці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/>
            <a:r>
              <a:rPr lang="uk-UA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6.030302 </a:t>
            </a: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Реклама і зв’язки з громадськістю (за видами діяльності)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/>
            <a:r>
              <a:rPr lang="uk-UA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6.040302 </a:t>
            </a: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Інформатика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/>
            <a:r>
              <a:rPr lang="uk-UA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6.140101 </a:t>
            </a:r>
            <a:r>
              <a:rPr lang="uk-UA" sz="16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Готельно</a:t>
            </a: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-ресторанна справа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/>
            <a:r>
              <a:rPr lang="uk-UA" sz="16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Спеціальності</a:t>
            </a: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/>
            <a:r>
              <a:rPr lang="uk-UA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7.03020201</a:t>
            </a: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8.03020201 Міжнародне право</a:t>
            </a: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/>
            <a:r>
              <a:rPr lang="uk-UA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8.17010101 </a:t>
            </a:r>
            <a:r>
              <a:rPr lang="uk-UA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Безпека інформаційних та комунікаційних систем</a:t>
            </a:r>
          </a:p>
          <a:p>
            <a:endParaRPr lang="uk-UA" sz="16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664" y="5722824"/>
            <a:ext cx="120253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УжНУ </a:t>
            </a:r>
            <a:r>
              <a:rPr lang="uk-UA" sz="17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отримав ліцензію </a:t>
            </a:r>
            <a:r>
              <a:rPr lang="uk-UA" sz="17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провадження освітньої діяльності з підготовки до вступу у вищі навчальні заклади громадян України; підготовки фахівців в інтернатурі зі спеціальності «Фармація»; підготовки фахівців в інтернатурі зі спеціальностей «Лікувальна справа», «Стоматологія»; підготовки фахівців в клінічній ординатурі зі спеціальностей «Лікувальна справа», «Стоматологія».</a:t>
            </a:r>
            <a:endParaRPr lang="en-US" sz="17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768" y="0"/>
            <a:ext cx="3345085" cy="188161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85056" y="44624"/>
            <a:ext cx="10659616" cy="1325563"/>
          </a:xfrm>
        </p:spPr>
        <p:txBody>
          <a:bodyPr>
            <a:noAutofit/>
          </a:bodyPr>
          <a:lstStyle/>
          <a:p>
            <a:r>
              <a:rPr lang="uk-UA" sz="2200" dirty="0">
                <a:latin typeface="Candara" panose="020E0502030303020204" pitchFamily="34" charset="0"/>
              </a:rPr>
              <a:t>Удосконалення навчально-методичного забезпечення підготовки фахівців, комп’ютеризація та інформатизація навчально-виховного та управлінського процесу</a:t>
            </a:r>
            <a:endParaRPr lang="en-US" sz="22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1700808"/>
            <a:ext cx="115849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проведено оптоволоконні лінії зв’язку до навчально-лабораторного корпусу по вул. Університетській 14, факультету здоров’я людини, біологічного, фізичного, юридичного,  медичного факультетів, АГЧ, бухгалтерії, ректорату;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покращено якість і швидкість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-зв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язку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для всіх користувачів;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встановлено бездротову мережу </a:t>
            </a:r>
            <a:r>
              <a:rPr lang="uk-UA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Wi-Fi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в навчально-лабораторного корпусу на вул. Університетській 14;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впроваджено електронний </a:t>
            </a:r>
            <a:r>
              <a:rPr lang="uk-UA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репозитарій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наукових публікацій співробітників університету;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впроваджено систему електронного навчання </a:t>
            </a:r>
            <a:r>
              <a:rPr lang="uk-UA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розроблено мобільний додаток для ОС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Android 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для доступу до університетських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Internet 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ресурсів із планшета чи смартфона;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університет було відзначено найвищою нагородою </a:t>
            </a:r>
            <a:r>
              <a:rPr lang="uk-UA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Гран-прі виставки</a:t>
            </a:r>
            <a:r>
              <a:rPr lang="uk-UA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в номінації «Підручники нового покоління» на Міжнародній виставці «Освіта і кар’єра» </a:t>
            </a:r>
          </a:p>
        </p:txBody>
      </p:sp>
      <p:pic>
        <p:nvPicPr>
          <p:cNvPr id="6" name="Picture 16" descr="C:\Users\Admin\Documents\IKT\UzhNU_App\Nexus7_device_art\e38f051!!!!!!!!!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581128"/>
            <a:ext cx="3566282" cy="237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fwd\z_kremen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798031"/>
            <a:ext cx="38100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Другая 4">
      <a:dk1>
        <a:srgbClr val="000000"/>
      </a:dk1>
      <a:lt1>
        <a:sysClr val="window" lastClr="FFFFFF"/>
      </a:lt1>
      <a:dk2>
        <a:srgbClr val="000000"/>
      </a:dk2>
      <a:lt2>
        <a:srgbClr val="C9C2D1"/>
      </a:lt2>
      <a:accent1>
        <a:srgbClr val="FFC000"/>
      </a:accent1>
      <a:accent2>
        <a:srgbClr val="759A66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1738</TotalTime>
  <Words>1372</Words>
  <Application>Microsoft Office PowerPoint</Application>
  <PresentationFormat>Широкоэкранный</PresentationFormat>
  <Paragraphs>234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Cambria</vt:lpstr>
      <vt:lpstr>Candara</vt:lpstr>
      <vt:lpstr>Consolas</vt:lpstr>
      <vt:lpstr>Courier New</vt:lpstr>
      <vt:lpstr>Tahoma</vt:lpstr>
      <vt:lpstr>Times New Roman</vt:lpstr>
      <vt:lpstr>Wingdings</vt:lpstr>
      <vt:lpstr>Decatur</vt:lpstr>
      <vt:lpstr>Лист</vt:lpstr>
      <vt:lpstr>Chart</vt:lpstr>
      <vt:lpstr>Презентация PowerPoint</vt:lpstr>
      <vt:lpstr>Кількість штатних науково-педагогічних працівників університету</vt:lpstr>
      <vt:lpstr>Динаміка показників підготовки науково-педагогічних кадрів (2009 – 2014 роки)</vt:lpstr>
      <vt:lpstr>Робота спеціалізованих вчених рад</vt:lpstr>
      <vt:lpstr>Станом на 31.12.2014 року в університеті та коледжі навчається 13552 осіб </vt:lpstr>
      <vt:lpstr>За підсумками вступної кампанії 2014 року в Ужгородський національний університет було зараховано 5021 студентів (69 іноземців) </vt:lpstr>
      <vt:lpstr> Об’єми укладених контрактів при вступі на 1-й курс  у 2013-2014 та 2014-2015 н.р. (денна та заочна форми навчання) </vt:lpstr>
      <vt:lpstr>Розробка нових програм підготовки фахівців</vt:lpstr>
      <vt:lpstr>Удосконалення навчально-методичного забезпечення підготовки фахівців, комп’ютеризація та інформатизація навчально-виховного та управлінського процесу</vt:lpstr>
      <vt:lpstr>Наукова тематика та фінансування тем наукових досліджень</vt:lpstr>
      <vt:lpstr>Динаміка обсягів фінансування наукових досліджень в УжНУ</vt:lpstr>
      <vt:lpstr>Національний контактний пункт і перспективи участі УжНУ у програмі «Горизонт-2020»</vt:lpstr>
      <vt:lpstr>Науковий парк «Ужгородський національний університет» </vt:lpstr>
      <vt:lpstr>Центр інновацій та розвитку УжНУ</vt:lpstr>
      <vt:lpstr>Двосторонні партнерські угоди </vt:lpstr>
      <vt:lpstr>Основні результати наукової діяльності у 2014 році</vt:lpstr>
      <vt:lpstr>Використання природного газу в другому півріччі  2013 – 2014 рр.</vt:lpstr>
      <vt:lpstr>Динаміка споживання електроенергії</vt:lpstr>
      <vt:lpstr>Обсяги загального та спеціального фондів університету  в 2013 – 2014 роках (млн. грн.)</vt:lpstr>
      <vt:lpstr>Структура видатків загального фонду млн.грн.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Walter</cp:lastModifiedBy>
  <cp:revision>167</cp:revision>
  <dcterms:created xsi:type="dcterms:W3CDTF">2013-04-25T18:48:54Z</dcterms:created>
  <dcterms:modified xsi:type="dcterms:W3CDTF">2015-02-04T08:36:31Z</dcterms:modified>
</cp:coreProperties>
</file>