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57" r:id="rId3"/>
    <p:sldId id="308" r:id="rId4"/>
    <p:sldId id="381" r:id="rId5"/>
    <p:sldId id="382" r:id="rId6"/>
    <p:sldId id="383" r:id="rId7"/>
    <p:sldId id="384" r:id="rId8"/>
    <p:sldId id="385" r:id="rId9"/>
    <p:sldId id="386" r:id="rId10"/>
    <p:sldId id="387" r:id="rId11"/>
    <p:sldId id="388" r:id="rId12"/>
    <p:sldId id="310" r:id="rId13"/>
    <p:sldId id="389" r:id="rId14"/>
    <p:sldId id="390" r:id="rId15"/>
    <p:sldId id="391" r:id="rId16"/>
    <p:sldId id="392" r:id="rId17"/>
    <p:sldId id="393" r:id="rId18"/>
    <p:sldId id="394" r:id="rId19"/>
    <p:sldId id="395" r:id="rId20"/>
    <p:sldId id="396" r:id="rId21"/>
    <p:sldId id="397" r:id="rId22"/>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71" autoAdjust="0"/>
  </p:normalViewPr>
  <p:slideViewPr>
    <p:cSldViewPr>
      <p:cViewPr varScale="1">
        <p:scale>
          <a:sx n="42" d="100"/>
          <a:sy n="42" d="100"/>
        </p:scale>
        <p:origin x="1326" y="54"/>
      </p:cViewPr>
      <p:guideLst>
        <p:guide orient="horz" pos="2160"/>
        <p:guide pos="2880"/>
      </p:guideLst>
    </p:cSldViewPr>
  </p:slideViewPr>
  <p:outlineViewPr>
    <p:cViewPr>
      <p:scale>
        <a:sx n="33" d="100"/>
        <a:sy n="33" d="100"/>
      </p:scale>
      <p:origin x="0" y="24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pPr>
              <a:defRPr/>
            </a:pPr>
            <a:fld id="{332A0A7C-9AEB-4E8A-8356-49227A2C4343}"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F573860A-6CE4-4714-B4BA-DCDF9D2A0D58}"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BFACA4E9-50A1-47E5-8446-71D4719EB6D8}"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2931F2D7-9CC5-41E5-ACE5-F71709A9566B}"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AED085EE-85C8-4F8C-86E4-AE01F614F7C6}"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C1031152-111D-4C7F-9CC0-515A77229EF4}"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69020410-C541-4DFE-A79E-F73BC733F768}"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A52D83E1-7836-48A6-9481-1DBB68AC9262}"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11CF21E-2B77-4F61-B3A7-CB54C441541C}"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C9E8AD4D-02AB-45C9-A60F-32F2DB022307}"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3"/>
          <p:cNvSpPr>
            <a:spLocks noGrp="1"/>
          </p:cNvSpPr>
          <p:nvPr>
            <p:ph type="dt" sz="half" idx="10"/>
          </p:nvPr>
        </p:nvSpPr>
        <p:spPr/>
        <p:txBody>
          <a:bodyPr/>
          <a:lstStyle>
            <a:lvl1pPr>
              <a:defRPr/>
            </a:lvl1pPr>
          </a:lstStyle>
          <a:p>
            <a:pPr>
              <a:defRPr/>
            </a:pPr>
            <a:fld id="{39D2640E-B508-4BC6-840D-CF85906E1886}" type="datetimeFigureOut">
              <a:rPr lang="uk-UA"/>
              <a:pPr>
                <a:defRPr/>
              </a:pPr>
              <a:t>02.10.2021</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FB793BC8-CAC6-4F5D-BFF6-EC231F0A00DF}"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3"/>
          <p:cNvSpPr>
            <a:spLocks noGrp="1"/>
          </p:cNvSpPr>
          <p:nvPr>
            <p:ph type="dt" sz="half" idx="10"/>
          </p:nvPr>
        </p:nvSpPr>
        <p:spPr/>
        <p:txBody>
          <a:bodyPr/>
          <a:lstStyle>
            <a:lvl1pPr>
              <a:defRPr/>
            </a:lvl1pPr>
          </a:lstStyle>
          <a:p>
            <a:pPr>
              <a:defRPr/>
            </a:pPr>
            <a:fld id="{E23DDCF7-4CB6-448F-9C96-E0AD1D80A82A}" type="datetimeFigureOut">
              <a:rPr lang="uk-UA"/>
              <a:pPr>
                <a:defRPr/>
              </a:pPr>
              <a:t>02.10.2021</a:t>
            </a:fld>
            <a:endParaRPr lang="uk-UA"/>
          </a:p>
        </p:txBody>
      </p:sp>
      <p:sp>
        <p:nvSpPr>
          <p:cNvPr id="8" name="Нижний колонтитул 4"/>
          <p:cNvSpPr>
            <a:spLocks noGrp="1"/>
          </p:cNvSpPr>
          <p:nvPr>
            <p:ph type="ftr" sz="quarter" idx="11"/>
          </p:nvPr>
        </p:nvSpPr>
        <p:spPr/>
        <p:txBody>
          <a:bodyPr/>
          <a:lstStyle>
            <a:lvl1pPr>
              <a:defRPr/>
            </a:lvl1pPr>
          </a:lstStyle>
          <a:p>
            <a:pPr>
              <a:defRPr/>
            </a:pPr>
            <a:endParaRPr lang="uk-UA"/>
          </a:p>
        </p:txBody>
      </p:sp>
      <p:sp>
        <p:nvSpPr>
          <p:cNvPr id="9" name="Номер слайда 5"/>
          <p:cNvSpPr>
            <a:spLocks noGrp="1"/>
          </p:cNvSpPr>
          <p:nvPr>
            <p:ph type="sldNum" sz="quarter" idx="12"/>
          </p:nvPr>
        </p:nvSpPr>
        <p:spPr/>
        <p:txBody>
          <a:bodyPr/>
          <a:lstStyle>
            <a:lvl1pPr>
              <a:defRPr/>
            </a:lvl1pPr>
          </a:lstStyle>
          <a:p>
            <a:pPr>
              <a:defRPr/>
            </a:pPr>
            <a:fld id="{5F44C4B0-34BF-4293-A59B-21A204416F1A}"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3"/>
          <p:cNvSpPr>
            <a:spLocks noGrp="1"/>
          </p:cNvSpPr>
          <p:nvPr>
            <p:ph type="dt" sz="half" idx="10"/>
          </p:nvPr>
        </p:nvSpPr>
        <p:spPr/>
        <p:txBody>
          <a:bodyPr/>
          <a:lstStyle>
            <a:lvl1pPr>
              <a:defRPr/>
            </a:lvl1pPr>
          </a:lstStyle>
          <a:p>
            <a:pPr>
              <a:defRPr/>
            </a:pPr>
            <a:fld id="{6BA8A6B9-79FF-4E3A-B877-1FB960FF4613}" type="datetimeFigureOut">
              <a:rPr lang="uk-UA"/>
              <a:pPr>
                <a:defRPr/>
              </a:pPr>
              <a:t>02.10.2021</a:t>
            </a:fld>
            <a:endParaRPr lang="uk-UA"/>
          </a:p>
        </p:txBody>
      </p:sp>
      <p:sp>
        <p:nvSpPr>
          <p:cNvPr id="4" name="Нижний колонтитул 4"/>
          <p:cNvSpPr>
            <a:spLocks noGrp="1"/>
          </p:cNvSpPr>
          <p:nvPr>
            <p:ph type="ftr" sz="quarter" idx="11"/>
          </p:nvPr>
        </p:nvSpPr>
        <p:spPr/>
        <p:txBody>
          <a:bodyPr/>
          <a:lstStyle>
            <a:lvl1pPr>
              <a:defRPr/>
            </a:lvl1pPr>
          </a:lstStyle>
          <a:p>
            <a:pPr>
              <a:defRPr/>
            </a:pPr>
            <a:endParaRPr lang="uk-UA"/>
          </a:p>
        </p:txBody>
      </p:sp>
      <p:sp>
        <p:nvSpPr>
          <p:cNvPr id="5" name="Номер слайда 5"/>
          <p:cNvSpPr>
            <a:spLocks noGrp="1"/>
          </p:cNvSpPr>
          <p:nvPr>
            <p:ph type="sldNum" sz="quarter" idx="12"/>
          </p:nvPr>
        </p:nvSpPr>
        <p:spPr/>
        <p:txBody>
          <a:bodyPr/>
          <a:lstStyle>
            <a:lvl1pPr>
              <a:defRPr/>
            </a:lvl1pPr>
          </a:lstStyle>
          <a:p>
            <a:pPr>
              <a:defRPr/>
            </a:pPr>
            <a:fld id="{2252CC7F-880D-4EC5-BE06-6FF18A38BE78}"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8B738D1-3FB7-44D1-94AB-83C7500B75E7}" type="datetimeFigureOut">
              <a:rPr lang="uk-UA"/>
              <a:pPr>
                <a:defRPr/>
              </a:pPr>
              <a:t>02.10.2021</a:t>
            </a:fld>
            <a:endParaRPr lang="uk-UA"/>
          </a:p>
        </p:txBody>
      </p:sp>
      <p:sp>
        <p:nvSpPr>
          <p:cNvPr id="3" name="Нижний колонтитул 4"/>
          <p:cNvSpPr>
            <a:spLocks noGrp="1"/>
          </p:cNvSpPr>
          <p:nvPr>
            <p:ph type="ftr" sz="quarter" idx="11"/>
          </p:nvPr>
        </p:nvSpPr>
        <p:spPr/>
        <p:txBody>
          <a:bodyPr/>
          <a:lstStyle>
            <a:lvl1pPr>
              <a:defRPr/>
            </a:lvl1pPr>
          </a:lstStyle>
          <a:p>
            <a:pPr>
              <a:defRPr/>
            </a:pPr>
            <a:endParaRPr lang="uk-UA"/>
          </a:p>
        </p:txBody>
      </p:sp>
      <p:sp>
        <p:nvSpPr>
          <p:cNvPr id="4" name="Номер слайда 5"/>
          <p:cNvSpPr>
            <a:spLocks noGrp="1"/>
          </p:cNvSpPr>
          <p:nvPr>
            <p:ph type="sldNum" sz="quarter" idx="12"/>
          </p:nvPr>
        </p:nvSpPr>
        <p:spPr/>
        <p:txBody>
          <a:bodyPr/>
          <a:lstStyle>
            <a:lvl1pPr>
              <a:defRPr/>
            </a:lvl1pPr>
          </a:lstStyle>
          <a:p>
            <a:pPr>
              <a:defRPr/>
            </a:pPr>
            <a:fld id="{70B0D380-887F-4430-8922-42923BBB8301}"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603F752-C5A7-4939-8D33-C2B476B0A6BC}" type="datetimeFigureOut">
              <a:rPr lang="uk-UA"/>
              <a:pPr>
                <a:defRPr/>
              </a:pPr>
              <a:t>02.10.2021</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C96AAD95-B2E0-42F3-A992-C9DC26B2FD6E}"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3E7E11E-E7F2-44D3-9B0C-98997D4968E4}" type="datetimeFigureOut">
              <a:rPr lang="uk-UA"/>
              <a:pPr>
                <a:defRPr/>
              </a:pPr>
              <a:t>02.10.2021</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AF108C9E-2DEF-4CC5-A594-A04E0C38E2BB}"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uk-UA"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878C31F-B619-47C0-B54D-579CC7362C52}" type="datetimeFigureOut">
              <a:rPr lang="uk-UA"/>
              <a:pPr>
                <a:defRPr/>
              </a:pPr>
              <a:t>02.10.2021</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2602733-0E49-4A52-A850-1459A2831487}"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850" y="1700213"/>
            <a:ext cx="8745538" cy="2592387"/>
          </a:xfrm>
        </p:spPr>
        <p:txBody>
          <a:bodyPr>
            <a:noAutofit/>
          </a:bodyPr>
          <a:lstStyle/>
          <a:p>
            <a:pPr eaLnBrk="1" hangingPunct="1">
              <a:defRPr/>
            </a:pPr>
            <a:r>
              <a:rPr lang="en-US" sz="5400" b="1" dirty="0">
                <a:solidFill>
                  <a:schemeClr val="tx2">
                    <a:lumMod val="75000"/>
                  </a:schemeClr>
                </a:solidFill>
                <a:latin typeface="Arial" pitchFamily="34" charset="0"/>
                <a:cs typeface="Arial" pitchFamily="34" charset="0"/>
              </a:rPr>
              <a:t>Grammatical Difficulties of Translation</a:t>
            </a:r>
            <a:endParaRPr lang="uk-UA" sz="6000" dirty="0">
              <a:latin typeface="Arial" pitchFamily="34" charset="0"/>
              <a:cs typeface="Arial" pitchFamily="34" charset="0"/>
            </a:endParaRPr>
          </a:p>
        </p:txBody>
      </p:sp>
      <p:sp>
        <p:nvSpPr>
          <p:cNvPr id="3" name="Подзаголовок 2"/>
          <p:cNvSpPr>
            <a:spLocks noGrp="1"/>
          </p:cNvSpPr>
          <p:nvPr>
            <p:ph type="subTitle" idx="1"/>
          </p:nvPr>
        </p:nvSpPr>
        <p:spPr>
          <a:xfrm>
            <a:off x="935038" y="6021388"/>
            <a:ext cx="7273925" cy="576262"/>
          </a:xfrm>
        </p:spPr>
        <p:txBody>
          <a:bodyPr>
            <a:noAutofit/>
          </a:bodyPr>
          <a:lstStyle/>
          <a:p>
            <a:pPr eaLnBrk="1" hangingPunct="1">
              <a:defRPr/>
            </a:pPr>
            <a:r>
              <a:rPr lang="uk-UA" sz="1800" dirty="0" smtClean="0">
                <a:solidFill>
                  <a:schemeClr val="tx2">
                    <a:lumMod val="75000"/>
                  </a:schemeClr>
                </a:solidFill>
                <a:latin typeface="Arial" pitchFamily="34" charset="0"/>
                <a:cs typeface="Arial" pitchFamily="34" charset="0"/>
              </a:rPr>
              <a:t>Ужгород </a:t>
            </a:r>
            <a:r>
              <a:rPr lang="uk-UA" sz="1800" dirty="0">
                <a:solidFill>
                  <a:schemeClr val="tx2">
                    <a:lumMod val="75000"/>
                  </a:schemeClr>
                </a:solidFill>
                <a:latin typeface="Arial" pitchFamily="34" charset="0"/>
                <a:cs typeface="Arial" pitchFamily="34" charset="0"/>
              </a:rPr>
              <a:t>– </a:t>
            </a:r>
            <a:r>
              <a:rPr lang="uk-UA" sz="1800" dirty="0" smtClean="0">
                <a:solidFill>
                  <a:schemeClr val="tx2">
                    <a:lumMod val="75000"/>
                  </a:schemeClr>
                </a:solidFill>
                <a:latin typeface="Arial" pitchFamily="34" charset="0"/>
                <a:cs typeface="Arial" pitchFamily="34" charset="0"/>
              </a:rPr>
              <a:t>2017</a:t>
            </a:r>
            <a:endParaRPr lang="uk-UA" sz="1800" dirty="0">
              <a:solidFill>
                <a:schemeClr val="tx2">
                  <a:lumMod val="75000"/>
                </a:schemeClr>
              </a:solidFill>
              <a:latin typeface="Arial" pitchFamily="34" charset="0"/>
              <a:cs typeface="Arial" pitchFamily="34" charset="0"/>
            </a:endParaRPr>
          </a:p>
        </p:txBody>
      </p:sp>
      <p:sp>
        <p:nvSpPr>
          <p:cNvPr id="5" name="Прямоугольник 4"/>
          <p:cNvSpPr/>
          <p:nvPr/>
        </p:nvSpPr>
        <p:spPr>
          <a:xfrm>
            <a:off x="1293813" y="100013"/>
            <a:ext cx="7775575" cy="11684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uk-UA" b="1" dirty="0">
                <a:solidFill>
                  <a:schemeClr val="tx2">
                    <a:lumMod val="75000"/>
                  </a:schemeClr>
                </a:solidFill>
                <a:latin typeface="Arial" pitchFamily="34" charset="0"/>
                <a:cs typeface="Arial" pitchFamily="34" charset="0"/>
              </a:rPr>
              <a:t>МІНІСТЕРСТВО ОСВІТИ І НАУКИ УКРАЇНИ</a:t>
            </a:r>
          </a:p>
          <a:p>
            <a:pPr algn="ctr">
              <a:defRPr/>
            </a:pPr>
            <a:r>
              <a:rPr lang="uk-UA" b="1" dirty="0">
                <a:solidFill>
                  <a:schemeClr val="tx2">
                    <a:lumMod val="75000"/>
                  </a:schemeClr>
                </a:solidFill>
                <a:latin typeface="Arial" pitchFamily="34" charset="0"/>
                <a:cs typeface="Arial" pitchFamily="34" charset="0"/>
              </a:rPr>
              <a:t>ДВНЗ «УЖГОРОДСЬКИЙ НАЦІОНАЛЬНИЙ УНІВЕРСИТЕТ»</a:t>
            </a:r>
          </a:p>
          <a:p>
            <a:pPr algn="ctr">
              <a:defRPr/>
            </a:pPr>
            <a:r>
              <a:rPr lang="uk-UA" b="1" dirty="0">
                <a:solidFill>
                  <a:schemeClr val="tx2">
                    <a:lumMod val="75000"/>
                  </a:schemeClr>
                </a:solidFill>
                <a:latin typeface="Arial" pitchFamily="34" charset="0"/>
                <a:cs typeface="Arial" pitchFamily="34" charset="0"/>
              </a:rPr>
              <a:t>ФАКУЛЬТЕТ МІЖНАРОДНИХ ВІДНОСИН</a:t>
            </a:r>
          </a:p>
          <a:p>
            <a:pPr algn="ctr">
              <a:defRPr/>
            </a:pPr>
            <a:r>
              <a:rPr lang="uk-UA" b="1" dirty="0">
                <a:solidFill>
                  <a:schemeClr val="tx2">
                    <a:lumMod val="75000"/>
                  </a:schemeClr>
                </a:solidFill>
                <a:latin typeface="Arial" pitchFamily="34" charset="0"/>
                <a:cs typeface="Arial" pitchFamily="34" charset="0"/>
              </a:rPr>
              <a:t>КАФЕДРА ТЕОРІЇ ТА ПРАКТИКИ ПЕРЕКЛАДУ</a:t>
            </a:r>
          </a:p>
        </p:txBody>
      </p:sp>
      <p:sp>
        <p:nvSpPr>
          <p:cNvPr id="13316" name="Заголовок 1"/>
          <p:cNvSpPr txBox="1">
            <a:spLocks/>
          </p:cNvSpPr>
          <p:nvPr/>
        </p:nvSpPr>
        <p:spPr bwMode="auto">
          <a:xfrm>
            <a:off x="4859338" y="4724400"/>
            <a:ext cx="4033837" cy="936625"/>
          </a:xfrm>
          <a:prstGeom prst="rect">
            <a:avLst/>
          </a:prstGeom>
          <a:noFill/>
          <a:ln w="9525">
            <a:noFill/>
            <a:miter lim="800000"/>
            <a:headEnd/>
            <a:tailEnd/>
          </a:ln>
        </p:spPr>
        <p:txBody>
          <a:bodyPr anchor="ctr"/>
          <a:lstStyle/>
          <a:p>
            <a:pPr algn="r"/>
            <a:r>
              <a:rPr lang="ru-RU" sz="2000">
                <a:solidFill>
                  <a:srgbClr val="002060"/>
                </a:solidFill>
              </a:rPr>
              <a:t>Старший викладач </a:t>
            </a:r>
          </a:p>
          <a:p>
            <a:pPr algn="r"/>
            <a:r>
              <a:rPr lang="ru-RU" sz="2000">
                <a:solidFill>
                  <a:srgbClr val="002060"/>
                </a:solidFill>
              </a:rPr>
              <a:t>Калинич </a:t>
            </a:r>
            <a:r>
              <a:rPr lang="uk-UA" sz="2000">
                <a:solidFill>
                  <a:srgbClr val="002060"/>
                </a:solidFill>
              </a:rPr>
              <a:t>І.Й.</a:t>
            </a:r>
          </a:p>
        </p:txBody>
      </p:sp>
      <p:pic>
        <p:nvPicPr>
          <p:cNvPr id="13317" name="Рисунок 6"/>
          <p:cNvPicPr>
            <a:picLocks noChangeAspect="1"/>
          </p:cNvPicPr>
          <p:nvPr/>
        </p:nvPicPr>
        <p:blipFill>
          <a:blip r:embed="rId2">
            <a:clrChange>
              <a:clrFrom>
                <a:srgbClr val="FFFFFF"/>
              </a:clrFrom>
              <a:clrTo>
                <a:srgbClr val="FFFFFF">
                  <a:alpha val="0"/>
                </a:srgbClr>
              </a:clrTo>
            </a:clrChange>
          </a:blip>
          <a:srcRect/>
          <a:stretch>
            <a:fillRect/>
          </a:stretch>
        </p:blipFill>
        <p:spPr bwMode="auto">
          <a:xfrm>
            <a:off x="11113" y="36513"/>
            <a:ext cx="1282700" cy="12954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000" dirty="0">
                <a:solidFill>
                  <a:srgbClr val="C00000"/>
                </a:solidFill>
                <a:latin typeface="Arial" pitchFamily="34" charset="0"/>
                <a:cs typeface="Arial" pitchFamily="34" charset="0"/>
              </a:rPr>
              <a:t>1. </a:t>
            </a:r>
            <a:r>
              <a:rPr lang="en-US" sz="4000" dirty="0">
                <a:solidFill>
                  <a:srgbClr val="C00000"/>
                </a:solidFill>
                <a:latin typeface="Arial" pitchFamily="34" charset="0"/>
                <a:cs typeface="Arial" pitchFamily="34" charset="0"/>
              </a:rPr>
              <a:t>Grammatical problems of translation</a:t>
            </a:r>
          </a:p>
        </p:txBody>
      </p:sp>
      <p:sp>
        <p:nvSpPr>
          <p:cNvPr id="5" name="Скругленный прямоугольник 4"/>
          <p:cNvSpPr/>
          <p:nvPr/>
        </p:nvSpPr>
        <p:spPr>
          <a:xfrm>
            <a:off x="287338" y="1052513"/>
            <a:ext cx="8569325" cy="122396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800" dirty="0">
                <a:solidFill>
                  <a:schemeClr val="tx2"/>
                </a:solidFill>
                <a:latin typeface="Arial" pitchFamily="34" charset="0"/>
                <a:cs typeface="Arial" pitchFamily="34" charset="0"/>
              </a:rPr>
              <a:t>On the whole, the choice of the grammatical equivalent in the TL is determined by the following factors:</a:t>
            </a:r>
            <a:endParaRPr lang="en-US" sz="2800" dirty="0">
              <a:solidFill>
                <a:schemeClr val="accent1"/>
              </a:solidFill>
              <a:latin typeface="Arial" pitchFamily="34" charset="0"/>
              <a:cs typeface="Arial" pitchFamily="34" charset="0"/>
            </a:endParaRP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16" name="Скругленный прямоугольник 15"/>
          <p:cNvSpPr/>
          <p:nvPr/>
        </p:nvSpPr>
        <p:spPr>
          <a:xfrm>
            <a:off x="287338" y="2492375"/>
            <a:ext cx="8569325" cy="1081088"/>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400" dirty="0">
                <a:solidFill>
                  <a:schemeClr val="tx2"/>
                </a:solidFill>
                <a:latin typeface="Arial" pitchFamily="34" charset="0"/>
                <a:cs typeface="Arial" pitchFamily="34" charset="0"/>
              </a:rPr>
              <a:t>a.</a:t>
            </a:r>
            <a:r>
              <a:rPr lang="uk-UA" sz="2400" dirty="0">
                <a:solidFill>
                  <a:schemeClr val="tx2"/>
                </a:solidFill>
                <a:latin typeface="Arial" pitchFamily="34" charset="0"/>
                <a:cs typeface="Arial" pitchFamily="34" charset="0"/>
              </a:rPr>
              <a:t> </a:t>
            </a:r>
            <a:r>
              <a:rPr lang="en-US" sz="2400" i="1" dirty="0">
                <a:solidFill>
                  <a:schemeClr val="tx2"/>
                </a:solidFill>
                <a:latin typeface="Arial" pitchFamily="34" charset="0"/>
                <a:cs typeface="Arial" pitchFamily="34" charset="0"/>
              </a:rPr>
              <a:t>the meaning inherent in the grammatical form itself</a:t>
            </a:r>
            <a:r>
              <a:rPr lang="en-US" sz="2400" dirty="0">
                <a:solidFill>
                  <a:schemeClr val="tx2"/>
                </a:solidFill>
                <a:latin typeface="Arial" pitchFamily="34" charset="0"/>
                <a:cs typeface="Arial" pitchFamily="34" charset="0"/>
              </a:rPr>
              <a:t>, as in  </a:t>
            </a:r>
            <a:r>
              <a:rPr lang="en-US" sz="2400" dirty="0" err="1">
                <a:solidFill>
                  <a:schemeClr val="tx2"/>
                </a:solidFill>
                <a:latin typeface="Arial" pitchFamily="34" charset="0"/>
                <a:cs typeface="Arial" pitchFamily="34" charset="0"/>
              </a:rPr>
              <a:t>стіл</a:t>
            </a:r>
            <a:r>
              <a:rPr lang="en-US" sz="2400" dirty="0">
                <a:solidFill>
                  <a:schemeClr val="tx2"/>
                </a:solidFill>
                <a:latin typeface="Arial" pitchFamily="34" charset="0"/>
                <a:cs typeface="Arial" pitchFamily="34" charset="0"/>
              </a:rPr>
              <a:t> - table, </a:t>
            </a:r>
            <a:r>
              <a:rPr lang="en-US" sz="2400" dirty="0" err="1">
                <a:solidFill>
                  <a:schemeClr val="tx2"/>
                </a:solidFill>
                <a:latin typeface="Arial" pitchFamily="34" charset="0"/>
                <a:cs typeface="Arial" pitchFamily="34" charset="0"/>
              </a:rPr>
              <a:t>столи</a:t>
            </a:r>
            <a:r>
              <a:rPr lang="en-US" sz="2400" dirty="0">
                <a:solidFill>
                  <a:schemeClr val="tx2"/>
                </a:solidFill>
                <a:latin typeface="Arial" pitchFamily="34" charset="0"/>
                <a:cs typeface="Arial" pitchFamily="34" charset="0"/>
              </a:rPr>
              <a:t> – tables,</a:t>
            </a:r>
            <a:endParaRPr lang="en-US" sz="2400" dirty="0">
              <a:solidFill>
                <a:schemeClr val="accent1"/>
              </a:solidFill>
              <a:latin typeface="Arial" pitchFamily="34" charset="0"/>
              <a:cs typeface="Arial" pitchFamily="34" charset="0"/>
            </a:endParaRPr>
          </a:p>
        </p:txBody>
      </p:sp>
      <p:sp>
        <p:nvSpPr>
          <p:cNvPr id="6" name="Скругленный прямоугольник 5"/>
          <p:cNvSpPr/>
          <p:nvPr/>
        </p:nvSpPr>
        <p:spPr>
          <a:xfrm>
            <a:off x="287338" y="3860800"/>
            <a:ext cx="8569325" cy="165576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defRPr/>
            </a:pPr>
            <a:r>
              <a:rPr lang="en-US" sz="2400">
                <a:solidFill>
                  <a:schemeClr val="tx2"/>
                </a:solidFill>
                <a:latin typeface="Arial" charset="0"/>
                <a:cs typeface="Arial" charset="0"/>
              </a:rPr>
              <a:t>b.</a:t>
            </a:r>
            <a:r>
              <a:rPr lang="uk-UA" sz="2400">
                <a:solidFill>
                  <a:schemeClr val="tx2"/>
                </a:solidFill>
                <a:latin typeface="Arial" charset="0"/>
                <a:cs typeface="Arial" charset="0"/>
              </a:rPr>
              <a:t> </a:t>
            </a:r>
            <a:r>
              <a:rPr lang="en-US" sz="2400" i="1">
                <a:solidFill>
                  <a:schemeClr val="tx2"/>
                </a:solidFill>
                <a:latin typeface="Arial" charset="0"/>
                <a:cs typeface="Arial" charset="0"/>
              </a:rPr>
              <a:t>the lexical character of the word/word group. </a:t>
            </a:r>
            <a:r>
              <a:rPr lang="en-US" sz="2400">
                <a:solidFill>
                  <a:schemeClr val="tx2"/>
                </a:solidFill>
                <a:latin typeface="Arial" charset="0"/>
                <a:cs typeface="Arial" charset="0"/>
              </a:rPr>
              <a:t>Thus, the use of the plural form is impossible with some U words,</a:t>
            </a:r>
          </a:p>
          <a:p>
            <a:pPr algn="ctr">
              <a:defRPr/>
            </a:pPr>
            <a:r>
              <a:rPr lang="en-US" sz="2400">
                <a:solidFill>
                  <a:schemeClr val="accent1"/>
                </a:solidFill>
                <a:latin typeface="Arial" charset="0"/>
                <a:cs typeface="Arial" charset="0"/>
              </a:rPr>
              <a:t>e.g. industries – галузі промисловості,</a:t>
            </a:r>
          </a:p>
          <a:p>
            <a:pPr algn="ctr">
              <a:defRPr/>
            </a:pPr>
            <a:r>
              <a:rPr lang="en-US" sz="2400">
                <a:solidFill>
                  <a:schemeClr val="accent1"/>
                </a:solidFill>
                <a:latin typeface="Arial" charset="0"/>
                <a:cs typeface="Arial" charset="0"/>
              </a:rPr>
              <a:t>new philosophies – нові філософські течії,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16"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000" dirty="0">
                <a:solidFill>
                  <a:srgbClr val="C00000"/>
                </a:solidFill>
                <a:latin typeface="Arial" pitchFamily="34" charset="0"/>
                <a:cs typeface="Arial" pitchFamily="34" charset="0"/>
              </a:rPr>
              <a:t>1. </a:t>
            </a:r>
            <a:r>
              <a:rPr lang="en-US" sz="4000" dirty="0">
                <a:solidFill>
                  <a:srgbClr val="C00000"/>
                </a:solidFill>
                <a:latin typeface="Arial" pitchFamily="34" charset="0"/>
                <a:cs typeface="Arial" pitchFamily="34" charset="0"/>
              </a:rPr>
              <a:t>Grammatical problems of translation</a:t>
            </a:r>
          </a:p>
        </p:txBody>
      </p:sp>
      <p:sp>
        <p:nvSpPr>
          <p:cNvPr id="5" name="Скругленный прямоугольник 4"/>
          <p:cNvSpPr/>
          <p:nvPr/>
        </p:nvSpPr>
        <p:spPr>
          <a:xfrm>
            <a:off x="287338" y="1125538"/>
            <a:ext cx="8569325" cy="24479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400">
                <a:solidFill>
                  <a:schemeClr val="tx2"/>
                </a:solidFill>
                <a:latin typeface="Arial" charset="0"/>
                <a:cs typeface="Arial" charset="0"/>
              </a:rPr>
              <a:t>c.</a:t>
            </a:r>
            <a:r>
              <a:rPr lang="uk-UA" sz="2400">
                <a:solidFill>
                  <a:schemeClr val="tx2"/>
                </a:solidFill>
                <a:latin typeface="Arial" charset="0"/>
                <a:cs typeface="Arial" charset="0"/>
              </a:rPr>
              <a:t> </a:t>
            </a:r>
            <a:r>
              <a:rPr lang="en-US" sz="2400" i="1">
                <a:solidFill>
                  <a:schemeClr val="tx2"/>
                </a:solidFill>
                <a:latin typeface="Arial" charset="0"/>
                <a:cs typeface="Arial" charset="0"/>
              </a:rPr>
              <a:t>factors of style</a:t>
            </a:r>
            <a:r>
              <a:rPr lang="en-US" sz="2400">
                <a:solidFill>
                  <a:schemeClr val="tx2"/>
                </a:solidFill>
                <a:latin typeface="Arial" charset="0"/>
                <a:cs typeface="Arial" charset="0"/>
              </a:rPr>
              <a:t>. “Historic Present” is used in both E and U to denote past actions. However, only in E this form is used in newspaper headlines, while in U noun phrase is preferable,</a:t>
            </a:r>
          </a:p>
          <a:p>
            <a:pPr algn="ctr">
              <a:defRPr/>
            </a:pPr>
            <a:r>
              <a:rPr lang="en-US" sz="2400">
                <a:solidFill>
                  <a:schemeClr val="accent1"/>
                </a:solidFill>
                <a:latin typeface="Arial" charset="0"/>
                <a:cs typeface="Arial" charset="0"/>
              </a:rPr>
              <a:t>e.g. Well-Known Sportsman Dies</a:t>
            </a:r>
          </a:p>
          <a:p>
            <a:pPr algn="ctr">
              <a:defRPr/>
            </a:pPr>
            <a:r>
              <a:rPr lang="en-US" sz="2400">
                <a:solidFill>
                  <a:schemeClr val="accent1"/>
                </a:solidFill>
                <a:latin typeface="Arial" charset="0"/>
                <a:cs typeface="Arial" charset="0"/>
              </a:rPr>
              <a:t>Смерть відомого спортсмена</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6" name="Скругленный прямоугольник 5"/>
          <p:cNvSpPr/>
          <p:nvPr/>
        </p:nvSpPr>
        <p:spPr>
          <a:xfrm>
            <a:off x="323850" y="3933825"/>
            <a:ext cx="8569325" cy="230346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defRPr/>
            </a:pPr>
            <a:r>
              <a:rPr lang="en-US" sz="2400">
                <a:solidFill>
                  <a:schemeClr val="tx2"/>
                </a:solidFill>
                <a:latin typeface="Arial" charset="0"/>
                <a:cs typeface="Arial" charset="0"/>
              </a:rPr>
              <a:t>d.</a:t>
            </a:r>
            <a:r>
              <a:rPr lang="uk-UA" sz="2400">
                <a:solidFill>
                  <a:schemeClr val="tx2"/>
                </a:solidFill>
                <a:latin typeface="Arial" charset="0"/>
                <a:cs typeface="Arial" charset="0"/>
              </a:rPr>
              <a:t> </a:t>
            </a:r>
            <a:r>
              <a:rPr lang="en-US" sz="2400" i="1">
                <a:solidFill>
                  <a:schemeClr val="tx2"/>
                </a:solidFill>
                <a:latin typeface="Arial" charset="0"/>
                <a:cs typeface="Arial" charset="0"/>
              </a:rPr>
              <a:t>frequency of use</a:t>
            </a:r>
          </a:p>
          <a:p>
            <a:pPr>
              <a:defRPr/>
            </a:pPr>
            <a:r>
              <a:rPr lang="en-US" sz="2400">
                <a:solidFill>
                  <a:schemeClr val="tx2"/>
                </a:solidFill>
                <a:latin typeface="Arial" charset="0"/>
                <a:cs typeface="Arial" charset="0"/>
              </a:rPr>
              <a:t>Both E and U have the Passive Voice. However, in U the use of this form is mainly literary/bookish or formal, while in E it is more common,</a:t>
            </a:r>
          </a:p>
          <a:p>
            <a:pPr algn="ctr">
              <a:defRPr/>
            </a:pPr>
            <a:r>
              <a:rPr lang="en-US" sz="2400">
                <a:solidFill>
                  <a:schemeClr val="accent1"/>
                </a:solidFill>
                <a:latin typeface="Arial" charset="0"/>
                <a:cs typeface="Arial" charset="0"/>
              </a:rPr>
              <a:t>e.g. Peter was met by his brother at the train station.</a:t>
            </a:r>
          </a:p>
          <a:p>
            <a:pPr algn="ctr">
              <a:defRPr/>
            </a:pPr>
            <a:r>
              <a:rPr lang="en-US" sz="2400">
                <a:solidFill>
                  <a:schemeClr val="accent1"/>
                </a:solidFill>
                <a:latin typeface="Arial" charset="0"/>
                <a:cs typeface="Arial" charset="0"/>
              </a:rPr>
              <a:t>На вокзалі Пітера зустрів брат.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651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400" dirty="0">
                <a:solidFill>
                  <a:srgbClr val="C00000"/>
                </a:solidFill>
                <a:latin typeface="Arial" pitchFamily="34" charset="0"/>
                <a:cs typeface="Arial" pitchFamily="34" charset="0"/>
              </a:rPr>
              <a:t>2. </a:t>
            </a:r>
            <a:r>
              <a:rPr lang="en-US" sz="4400" dirty="0">
                <a:solidFill>
                  <a:srgbClr val="C00000"/>
                </a:solidFill>
                <a:latin typeface="Arial" pitchFamily="34" charset="0"/>
                <a:cs typeface="Arial" pitchFamily="34" charset="0"/>
              </a:rPr>
              <a:t>Grammatical Transformations</a:t>
            </a:r>
          </a:p>
        </p:txBody>
      </p:sp>
      <p:sp>
        <p:nvSpPr>
          <p:cNvPr id="7" name="Скругленный прямоугольник 6"/>
          <p:cNvSpPr/>
          <p:nvPr/>
        </p:nvSpPr>
        <p:spPr>
          <a:xfrm>
            <a:off x="287338" y="908050"/>
            <a:ext cx="8569325" cy="7207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400" dirty="0">
                <a:solidFill>
                  <a:schemeClr val="tx2">
                    <a:lumMod val="75000"/>
                  </a:schemeClr>
                </a:solidFill>
                <a:latin typeface="Arial" pitchFamily="34" charset="0"/>
                <a:cs typeface="Arial" pitchFamily="34" charset="0"/>
              </a:rPr>
              <a:t>In case a SL grammar unit has no equivalent in the TL the following methods can be used:</a:t>
            </a:r>
            <a:endParaRPr lang="uk-UA" sz="2400" dirty="0">
              <a:solidFill>
                <a:schemeClr val="accent1"/>
              </a:solidFill>
              <a:latin typeface="Arial" pitchFamily="34" charset="0"/>
              <a:cs typeface="Arial" pitchFamily="34"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 name="Скругленный прямоугольник 4"/>
          <p:cNvSpPr/>
          <p:nvPr/>
        </p:nvSpPr>
        <p:spPr>
          <a:xfrm>
            <a:off x="287338" y="1844675"/>
            <a:ext cx="8569325" cy="417671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400" dirty="0">
                <a:solidFill>
                  <a:schemeClr val="tx2">
                    <a:lumMod val="75000"/>
                  </a:schemeClr>
                </a:solidFill>
                <a:latin typeface="Arial" pitchFamily="34" charset="0"/>
                <a:cs typeface="Arial" pitchFamily="34" charset="0"/>
              </a:rPr>
              <a:t>1.</a:t>
            </a:r>
            <a:r>
              <a:rPr lang="uk-UA" sz="2400" dirty="0">
                <a:solidFill>
                  <a:schemeClr val="tx2">
                    <a:lumMod val="75000"/>
                  </a:schemeClr>
                </a:solidFill>
                <a:latin typeface="Arial" pitchFamily="34" charset="0"/>
                <a:cs typeface="Arial" pitchFamily="34" charset="0"/>
              </a:rPr>
              <a:t> </a:t>
            </a:r>
            <a:r>
              <a:rPr lang="en-US" sz="2400" i="1" dirty="0">
                <a:solidFill>
                  <a:schemeClr val="tx2">
                    <a:lumMod val="75000"/>
                  </a:schemeClr>
                </a:solidFill>
                <a:latin typeface="Arial" pitchFamily="34" charset="0"/>
                <a:cs typeface="Arial" pitchFamily="34" charset="0"/>
              </a:rPr>
              <a:t>Zero translation </a:t>
            </a:r>
            <a:r>
              <a:rPr lang="en-US" sz="2400" dirty="0">
                <a:solidFill>
                  <a:schemeClr val="tx2">
                    <a:lumMod val="75000"/>
                  </a:schemeClr>
                </a:solidFill>
                <a:latin typeface="Arial" pitchFamily="34" charset="0"/>
                <a:cs typeface="Arial" pitchFamily="34" charset="0"/>
              </a:rPr>
              <a:t>in case of redundancy of grammatical form whose meaning is revealed with the help of some other lexical or grammatical means. The unit having no equivalent gets a “zero” equivalent in </a:t>
            </a:r>
            <a:r>
              <a:rPr lang="en-US" sz="2400" dirty="0" err="1">
                <a:solidFill>
                  <a:schemeClr val="tx2">
                    <a:lumMod val="75000"/>
                  </a:schemeClr>
                </a:solidFill>
                <a:latin typeface="Arial" pitchFamily="34" charset="0"/>
                <a:cs typeface="Arial" pitchFamily="34" charset="0"/>
              </a:rPr>
              <a:t>tr</a:t>
            </a:r>
            <a:r>
              <a:rPr lang="en-US" sz="2400" dirty="0">
                <a:solidFill>
                  <a:schemeClr val="tx2">
                    <a:lumMod val="75000"/>
                  </a:schemeClr>
                </a:solidFill>
                <a:latin typeface="Arial" pitchFamily="34" charset="0"/>
                <a:cs typeface="Arial" pitchFamily="34" charset="0"/>
              </a:rPr>
              <a:t>-n:</a:t>
            </a:r>
          </a:p>
          <a:p>
            <a:pPr algn="ctr" fontAlgn="auto">
              <a:lnSpc>
                <a:spcPct val="150000"/>
              </a:lnSpc>
              <a:spcBef>
                <a:spcPts val="0"/>
              </a:spcBef>
              <a:spcAft>
                <a:spcPts val="0"/>
              </a:spcAft>
              <a:defRPr/>
            </a:pPr>
            <a:r>
              <a:rPr lang="en-US" sz="2400" dirty="0">
                <a:solidFill>
                  <a:schemeClr val="accent1"/>
                </a:solidFill>
                <a:latin typeface="Arial" pitchFamily="34" charset="0"/>
                <a:cs typeface="Arial" pitchFamily="34" charset="0"/>
              </a:rPr>
              <a:t>Give me the book that you bought yesterday.- </a:t>
            </a:r>
            <a:endParaRPr lang="uk-UA" sz="2400" dirty="0">
              <a:solidFill>
                <a:schemeClr val="accent1"/>
              </a:solidFill>
              <a:latin typeface="Arial" pitchFamily="34" charset="0"/>
              <a:cs typeface="Arial" pitchFamily="34" charset="0"/>
            </a:endParaRPr>
          </a:p>
          <a:p>
            <a:pPr algn="ctr" fontAlgn="auto">
              <a:lnSpc>
                <a:spcPct val="150000"/>
              </a:lnSpc>
              <a:spcBef>
                <a:spcPts val="0"/>
              </a:spcBef>
              <a:spcAft>
                <a:spcPts val="0"/>
              </a:spcAft>
              <a:defRPr/>
            </a:pPr>
            <a:r>
              <a:rPr lang="en-US" sz="2400" dirty="0" err="1">
                <a:solidFill>
                  <a:schemeClr val="accent1"/>
                </a:solidFill>
                <a:latin typeface="Arial" pitchFamily="34" charset="0"/>
                <a:cs typeface="Arial" pitchFamily="34" charset="0"/>
              </a:rPr>
              <a:t>Дай</a:t>
            </a:r>
            <a:r>
              <a:rPr lang="en-US" sz="2400" dirty="0">
                <a:solidFill>
                  <a:schemeClr val="accent1"/>
                </a:solidFill>
                <a:latin typeface="Arial" pitchFamily="34" charset="0"/>
                <a:cs typeface="Arial" pitchFamily="34" charset="0"/>
              </a:rPr>
              <a:t> </a:t>
            </a:r>
            <a:r>
              <a:rPr lang="en-US" sz="2400" dirty="0" err="1">
                <a:solidFill>
                  <a:schemeClr val="accent1"/>
                </a:solidFill>
                <a:latin typeface="Arial" pitchFamily="34" charset="0"/>
                <a:cs typeface="Arial" pitchFamily="34" charset="0"/>
              </a:rPr>
              <a:t>мені</a:t>
            </a:r>
            <a:r>
              <a:rPr lang="en-US" sz="2400" dirty="0">
                <a:solidFill>
                  <a:schemeClr val="accent1"/>
                </a:solidFill>
                <a:latin typeface="Arial" pitchFamily="34" charset="0"/>
                <a:cs typeface="Arial" pitchFamily="34" charset="0"/>
              </a:rPr>
              <a:t> </a:t>
            </a:r>
            <a:r>
              <a:rPr lang="en-US" sz="2400" dirty="0" err="1">
                <a:solidFill>
                  <a:schemeClr val="accent1"/>
                </a:solidFill>
                <a:latin typeface="Arial" pitchFamily="34" charset="0"/>
                <a:cs typeface="Arial" pitchFamily="34" charset="0"/>
              </a:rPr>
              <a:t>книгу</a:t>
            </a:r>
            <a:r>
              <a:rPr lang="en-US" sz="2400" dirty="0">
                <a:solidFill>
                  <a:schemeClr val="accent1"/>
                </a:solidFill>
                <a:latin typeface="Arial" pitchFamily="34" charset="0"/>
                <a:cs typeface="Arial" pitchFamily="34" charset="0"/>
              </a:rPr>
              <a:t>, </a:t>
            </a:r>
            <a:r>
              <a:rPr lang="en-US" sz="2400" dirty="0" err="1">
                <a:solidFill>
                  <a:schemeClr val="accent1"/>
                </a:solidFill>
                <a:latin typeface="Arial" pitchFamily="34" charset="0"/>
                <a:cs typeface="Arial" pitchFamily="34" charset="0"/>
              </a:rPr>
              <a:t>яку</a:t>
            </a:r>
            <a:r>
              <a:rPr lang="en-US" sz="2400" dirty="0">
                <a:solidFill>
                  <a:schemeClr val="accent1"/>
                </a:solidFill>
                <a:latin typeface="Arial" pitchFamily="34" charset="0"/>
                <a:cs typeface="Arial" pitchFamily="34" charset="0"/>
              </a:rPr>
              <a:t> </a:t>
            </a:r>
            <a:r>
              <a:rPr lang="en-US" sz="2400" dirty="0" err="1">
                <a:solidFill>
                  <a:schemeClr val="accent1"/>
                </a:solidFill>
                <a:latin typeface="Arial" pitchFamily="34" charset="0"/>
                <a:cs typeface="Arial" pitchFamily="34" charset="0"/>
              </a:rPr>
              <a:t>ти</a:t>
            </a:r>
            <a:r>
              <a:rPr lang="en-US" sz="2400" dirty="0">
                <a:solidFill>
                  <a:schemeClr val="accent1"/>
                </a:solidFill>
                <a:latin typeface="Arial" pitchFamily="34" charset="0"/>
                <a:cs typeface="Arial" pitchFamily="34" charset="0"/>
              </a:rPr>
              <a:t> </a:t>
            </a:r>
            <a:r>
              <a:rPr lang="en-US" sz="2400" dirty="0" err="1">
                <a:solidFill>
                  <a:schemeClr val="accent1"/>
                </a:solidFill>
                <a:latin typeface="Arial" pitchFamily="34" charset="0"/>
                <a:cs typeface="Arial" pitchFamily="34" charset="0"/>
              </a:rPr>
              <a:t>купив</a:t>
            </a:r>
            <a:r>
              <a:rPr lang="en-US" sz="2400" dirty="0">
                <a:solidFill>
                  <a:schemeClr val="accent1"/>
                </a:solidFill>
                <a:latin typeface="Arial" pitchFamily="34" charset="0"/>
                <a:cs typeface="Arial" pitchFamily="34" charset="0"/>
              </a:rPr>
              <a:t> </a:t>
            </a:r>
            <a:r>
              <a:rPr lang="en-US" sz="2400" dirty="0" err="1">
                <a:solidFill>
                  <a:schemeClr val="accent1"/>
                </a:solidFill>
                <a:latin typeface="Arial" pitchFamily="34" charset="0"/>
                <a:cs typeface="Arial" pitchFamily="34" charset="0"/>
              </a:rPr>
              <a:t>вчора</a:t>
            </a:r>
            <a:r>
              <a:rPr lang="en-US" sz="2400" dirty="0">
                <a:solidFill>
                  <a:schemeClr val="accent1"/>
                </a:solidFill>
                <a:latin typeface="Arial" pitchFamily="34" charset="0"/>
                <a:cs typeface="Arial" pitchFamily="34" charset="0"/>
              </a:rPr>
              <a:t>.</a:t>
            </a:r>
          </a:p>
          <a:p>
            <a:pPr algn="ctr" fontAlgn="auto">
              <a:lnSpc>
                <a:spcPct val="150000"/>
              </a:lnSpc>
              <a:spcBef>
                <a:spcPts val="0"/>
              </a:spcBef>
              <a:spcAft>
                <a:spcPts val="0"/>
              </a:spcAft>
              <a:defRPr/>
            </a:pPr>
            <a:r>
              <a:rPr lang="en-US" sz="2400" dirty="0">
                <a:solidFill>
                  <a:schemeClr val="accent1"/>
                </a:solidFill>
                <a:latin typeface="Arial" pitchFamily="34" charset="0"/>
                <a:cs typeface="Arial" pitchFamily="34" charset="0"/>
              </a:rPr>
              <a:t>By that time he had already left the country. – </a:t>
            </a:r>
            <a:endParaRPr lang="uk-UA" sz="2400" dirty="0">
              <a:solidFill>
                <a:schemeClr val="accent1"/>
              </a:solidFill>
              <a:latin typeface="Arial" pitchFamily="34" charset="0"/>
              <a:cs typeface="Arial" pitchFamily="34" charset="0"/>
            </a:endParaRPr>
          </a:p>
          <a:p>
            <a:pPr algn="ctr" fontAlgn="auto">
              <a:lnSpc>
                <a:spcPct val="150000"/>
              </a:lnSpc>
              <a:spcBef>
                <a:spcPts val="0"/>
              </a:spcBef>
              <a:spcAft>
                <a:spcPts val="0"/>
              </a:spcAft>
              <a:defRPr/>
            </a:pPr>
            <a:r>
              <a:rPr lang="en-US" sz="2400" dirty="0" err="1">
                <a:solidFill>
                  <a:schemeClr val="accent1"/>
                </a:solidFill>
                <a:latin typeface="Arial" pitchFamily="34" charset="0"/>
                <a:cs typeface="Arial" pitchFamily="34" charset="0"/>
              </a:rPr>
              <a:t>На</a:t>
            </a:r>
            <a:r>
              <a:rPr lang="en-US" sz="2400" dirty="0">
                <a:solidFill>
                  <a:schemeClr val="accent1"/>
                </a:solidFill>
                <a:latin typeface="Arial" pitchFamily="34" charset="0"/>
                <a:cs typeface="Arial" pitchFamily="34" charset="0"/>
              </a:rPr>
              <a:t> </a:t>
            </a:r>
            <a:r>
              <a:rPr lang="en-US" sz="2400" dirty="0" err="1">
                <a:solidFill>
                  <a:schemeClr val="accent1"/>
                </a:solidFill>
                <a:latin typeface="Arial" pitchFamily="34" charset="0"/>
                <a:cs typeface="Arial" pitchFamily="34" charset="0"/>
              </a:rPr>
              <a:t>той</a:t>
            </a:r>
            <a:r>
              <a:rPr lang="en-US" sz="2400" dirty="0">
                <a:solidFill>
                  <a:schemeClr val="accent1"/>
                </a:solidFill>
                <a:latin typeface="Arial" pitchFamily="34" charset="0"/>
                <a:cs typeface="Arial" pitchFamily="34" charset="0"/>
              </a:rPr>
              <a:t> </a:t>
            </a:r>
            <a:r>
              <a:rPr lang="en-US" sz="2400" dirty="0" err="1">
                <a:solidFill>
                  <a:schemeClr val="accent1"/>
                </a:solidFill>
                <a:latin typeface="Arial" pitchFamily="34" charset="0"/>
                <a:cs typeface="Arial" pitchFamily="34" charset="0"/>
              </a:rPr>
              <a:t>час</a:t>
            </a:r>
            <a:r>
              <a:rPr lang="en-US" sz="2400" dirty="0">
                <a:solidFill>
                  <a:schemeClr val="accent1"/>
                </a:solidFill>
                <a:latin typeface="Arial" pitchFamily="34" charset="0"/>
                <a:cs typeface="Arial" pitchFamily="34" charset="0"/>
              </a:rPr>
              <a:t> </a:t>
            </a:r>
            <a:r>
              <a:rPr lang="en-US" sz="2400" dirty="0" err="1">
                <a:solidFill>
                  <a:schemeClr val="accent1"/>
                </a:solidFill>
                <a:latin typeface="Arial" pitchFamily="34" charset="0"/>
                <a:cs typeface="Arial" pitchFamily="34" charset="0"/>
              </a:rPr>
              <a:t>він</a:t>
            </a:r>
            <a:r>
              <a:rPr lang="en-US" sz="2400" dirty="0">
                <a:solidFill>
                  <a:schemeClr val="accent1"/>
                </a:solidFill>
                <a:latin typeface="Arial" pitchFamily="34" charset="0"/>
                <a:cs typeface="Arial" pitchFamily="34" charset="0"/>
              </a:rPr>
              <a:t> </a:t>
            </a:r>
            <a:r>
              <a:rPr lang="en-US" sz="2400" dirty="0" err="1">
                <a:solidFill>
                  <a:schemeClr val="accent1"/>
                </a:solidFill>
                <a:latin typeface="Arial" pitchFamily="34" charset="0"/>
                <a:cs typeface="Arial" pitchFamily="34" charset="0"/>
              </a:rPr>
              <a:t>уже</a:t>
            </a:r>
            <a:r>
              <a:rPr lang="en-US" sz="2400" dirty="0">
                <a:solidFill>
                  <a:schemeClr val="accent1"/>
                </a:solidFill>
                <a:latin typeface="Arial" pitchFamily="34" charset="0"/>
                <a:cs typeface="Arial" pitchFamily="34" charset="0"/>
              </a:rPr>
              <a:t> </a:t>
            </a:r>
            <a:r>
              <a:rPr lang="en-US" sz="2400" dirty="0" err="1">
                <a:solidFill>
                  <a:schemeClr val="accent1"/>
                </a:solidFill>
                <a:latin typeface="Arial" pitchFamily="34" charset="0"/>
                <a:cs typeface="Arial" pitchFamily="34" charset="0"/>
              </a:rPr>
              <a:t>покинув</a:t>
            </a:r>
            <a:r>
              <a:rPr lang="en-US" sz="2400" dirty="0">
                <a:solidFill>
                  <a:schemeClr val="accent1"/>
                </a:solidFill>
                <a:latin typeface="Arial" pitchFamily="34" charset="0"/>
                <a:cs typeface="Arial" pitchFamily="34" charset="0"/>
              </a:rPr>
              <a:t> </a:t>
            </a:r>
            <a:r>
              <a:rPr lang="en-US" sz="2400" dirty="0" err="1">
                <a:solidFill>
                  <a:schemeClr val="accent1"/>
                </a:solidFill>
                <a:latin typeface="Arial" pitchFamily="34" charset="0"/>
                <a:cs typeface="Arial" pitchFamily="34" charset="0"/>
              </a:rPr>
              <a:t>країну</a:t>
            </a:r>
            <a:r>
              <a:rPr lang="en-US" sz="2400" dirty="0">
                <a:solidFill>
                  <a:schemeClr val="accent1"/>
                </a:solidFill>
                <a:latin typeface="Arial" pitchFamily="34" charset="0"/>
                <a:cs typeface="Arial" pitchFamily="34" charset="0"/>
              </a:rPr>
              <a:t>.</a:t>
            </a:r>
            <a:endParaRPr lang="en-US" sz="24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651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400" dirty="0">
                <a:solidFill>
                  <a:srgbClr val="C00000"/>
                </a:solidFill>
                <a:latin typeface="Arial" pitchFamily="34" charset="0"/>
                <a:cs typeface="Arial" pitchFamily="34" charset="0"/>
              </a:rPr>
              <a:t>2. </a:t>
            </a:r>
            <a:r>
              <a:rPr lang="en-US" sz="4400" dirty="0">
                <a:solidFill>
                  <a:srgbClr val="C00000"/>
                </a:solidFill>
                <a:latin typeface="Arial" pitchFamily="34" charset="0"/>
                <a:cs typeface="Arial" pitchFamily="34" charset="0"/>
              </a:rPr>
              <a:t>Grammatical Transformations</a:t>
            </a: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 name="Скругленный прямоугольник 4"/>
          <p:cNvSpPr/>
          <p:nvPr/>
        </p:nvSpPr>
        <p:spPr>
          <a:xfrm>
            <a:off x="287338" y="836613"/>
            <a:ext cx="8569325" cy="374491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fontAlgn="auto">
              <a:spcBef>
                <a:spcPts val="0"/>
              </a:spcBef>
              <a:spcAft>
                <a:spcPts val="0"/>
              </a:spcAft>
              <a:buFontTx/>
              <a:buAutoNum type="arabicPeriod" startAt="2"/>
              <a:defRPr/>
            </a:pPr>
            <a:r>
              <a:rPr lang="en-US" sz="2400" i="1" dirty="0">
                <a:solidFill>
                  <a:schemeClr val="tx2">
                    <a:lumMod val="75000"/>
                  </a:schemeClr>
                </a:solidFill>
                <a:latin typeface="Arial" pitchFamily="34" charset="0"/>
                <a:cs typeface="Arial" pitchFamily="34" charset="0"/>
              </a:rPr>
              <a:t>Approximate (rough) </a:t>
            </a:r>
            <a:r>
              <a:rPr lang="en-US" sz="2400" i="1" dirty="0" err="1">
                <a:solidFill>
                  <a:schemeClr val="tx2">
                    <a:lumMod val="75000"/>
                  </a:schemeClr>
                </a:solidFill>
                <a:latin typeface="Arial" pitchFamily="34" charset="0"/>
                <a:cs typeface="Arial" pitchFamily="34" charset="0"/>
              </a:rPr>
              <a:t>tr</a:t>
            </a:r>
            <a:r>
              <a:rPr lang="en-US" sz="2400" i="1" dirty="0">
                <a:solidFill>
                  <a:schemeClr val="tx2">
                    <a:lumMod val="75000"/>
                  </a:schemeClr>
                </a:solidFill>
                <a:latin typeface="Arial" pitchFamily="34" charset="0"/>
                <a:cs typeface="Arial" pitchFamily="34" charset="0"/>
              </a:rPr>
              <a:t>-n </a:t>
            </a:r>
            <a:r>
              <a:rPr lang="en-US" sz="2400" dirty="0">
                <a:solidFill>
                  <a:schemeClr val="tx2">
                    <a:lumMod val="75000"/>
                  </a:schemeClr>
                </a:solidFill>
                <a:latin typeface="Arial" pitchFamily="34" charset="0"/>
                <a:cs typeface="Arial" pitchFamily="34" charset="0"/>
              </a:rPr>
              <a:t>is the use of a TL unit which is close or partially equivalent to a SL unit in the given context. Thus, E absolute participial construction has no equivalent in U grammar. It has a complex meaning of adverbial character,</a:t>
            </a:r>
            <a:endParaRPr lang="uk-UA" sz="2400" dirty="0">
              <a:solidFill>
                <a:schemeClr val="tx2">
                  <a:lumMod val="75000"/>
                </a:schemeClr>
              </a:solidFill>
              <a:latin typeface="Arial" pitchFamily="34" charset="0"/>
              <a:cs typeface="Arial" pitchFamily="34" charset="0"/>
            </a:endParaRPr>
          </a:p>
          <a:p>
            <a:pPr algn="ctr" fontAlgn="auto">
              <a:spcBef>
                <a:spcPts val="0"/>
              </a:spcBef>
              <a:spcAft>
                <a:spcPts val="0"/>
              </a:spcAft>
              <a:defRPr/>
            </a:pPr>
            <a:r>
              <a:rPr lang="en-US" sz="2400" dirty="0">
                <a:solidFill>
                  <a:schemeClr val="accent1"/>
                </a:solidFill>
                <a:latin typeface="Arial" pitchFamily="34" charset="0"/>
                <a:cs typeface="Arial" pitchFamily="34" charset="0"/>
              </a:rPr>
              <a:t>e.g. Business disposed of, </a:t>
            </a:r>
            <a:r>
              <a:rPr lang="en-US" sz="2400" dirty="0" err="1">
                <a:solidFill>
                  <a:schemeClr val="accent1"/>
                </a:solidFill>
                <a:latin typeface="Arial" pitchFamily="34" charset="0"/>
                <a:cs typeface="Arial" pitchFamily="34" charset="0"/>
              </a:rPr>
              <a:t>Swiveller</a:t>
            </a:r>
            <a:r>
              <a:rPr lang="en-US" sz="2400" dirty="0">
                <a:solidFill>
                  <a:schemeClr val="accent1"/>
                </a:solidFill>
                <a:latin typeface="Arial" pitchFamily="34" charset="0"/>
                <a:cs typeface="Arial" pitchFamily="34" charset="0"/>
              </a:rPr>
              <a:t> was inwardly reminded of its being high dinner-time. (the meaning of time) – </a:t>
            </a:r>
            <a:endParaRPr lang="uk-UA" sz="2400" dirty="0">
              <a:solidFill>
                <a:schemeClr val="accent1"/>
              </a:solidFill>
              <a:latin typeface="Arial" pitchFamily="34" charset="0"/>
              <a:cs typeface="Arial" pitchFamily="34" charset="0"/>
            </a:endParaRPr>
          </a:p>
          <a:p>
            <a:pPr algn="ctr" fontAlgn="auto">
              <a:spcBef>
                <a:spcPts val="0"/>
              </a:spcBef>
              <a:spcAft>
                <a:spcPts val="0"/>
              </a:spcAft>
              <a:defRPr/>
            </a:pPr>
            <a:r>
              <a:rPr lang="uk-UA" sz="2400" dirty="0">
                <a:solidFill>
                  <a:schemeClr val="accent1"/>
                </a:solidFill>
                <a:latin typeface="Arial" pitchFamily="34" charset="0"/>
                <a:cs typeface="Arial" pitchFamily="34" charset="0"/>
              </a:rPr>
              <a:t>Коли цю справу було закінчено, організм містера </a:t>
            </a:r>
            <a:r>
              <a:rPr lang="uk-UA" sz="2400" dirty="0" err="1">
                <a:solidFill>
                  <a:schemeClr val="accent1"/>
                </a:solidFill>
                <a:latin typeface="Arial" pitchFamily="34" charset="0"/>
                <a:cs typeface="Arial" pitchFamily="34" charset="0"/>
              </a:rPr>
              <a:t>Свівеллера</a:t>
            </a:r>
            <a:r>
              <a:rPr lang="uk-UA" sz="2400" dirty="0">
                <a:solidFill>
                  <a:schemeClr val="accent1"/>
                </a:solidFill>
                <a:latin typeface="Arial" pitchFamily="34" charset="0"/>
                <a:cs typeface="Arial" pitchFamily="34" charset="0"/>
              </a:rPr>
              <a:t> нагадав йому, що вже час обідати.</a:t>
            </a:r>
          </a:p>
        </p:txBody>
      </p:sp>
      <p:sp>
        <p:nvSpPr>
          <p:cNvPr id="6" name="Скругленный прямоугольник 5"/>
          <p:cNvSpPr/>
          <p:nvPr/>
        </p:nvSpPr>
        <p:spPr>
          <a:xfrm>
            <a:off x="287338" y="4797425"/>
            <a:ext cx="8569325" cy="165576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400" dirty="0">
                <a:solidFill>
                  <a:schemeClr val="tx2">
                    <a:lumMod val="75000"/>
                  </a:schemeClr>
                </a:solidFill>
                <a:latin typeface="Arial" pitchFamily="34" charset="0"/>
                <a:cs typeface="Arial" pitchFamily="34" charset="0"/>
              </a:rPr>
              <a:t>3.</a:t>
            </a:r>
            <a:r>
              <a:rPr lang="uk-UA" sz="2400" dirty="0">
                <a:solidFill>
                  <a:schemeClr val="tx2">
                    <a:lumMod val="75000"/>
                  </a:schemeClr>
                </a:solidFill>
                <a:latin typeface="Arial" pitchFamily="34" charset="0"/>
                <a:cs typeface="Arial" pitchFamily="34" charset="0"/>
              </a:rPr>
              <a:t> </a:t>
            </a:r>
            <a:r>
              <a:rPr lang="en-US" sz="2400" i="1" dirty="0">
                <a:solidFill>
                  <a:schemeClr val="tx2">
                    <a:lumMod val="75000"/>
                  </a:schemeClr>
                </a:solidFill>
                <a:latin typeface="Arial" pitchFamily="34" charset="0"/>
                <a:cs typeface="Arial" pitchFamily="34" charset="0"/>
              </a:rPr>
              <a:t>Transformational </a:t>
            </a:r>
            <a:r>
              <a:rPr lang="en-US" sz="2400" i="1" dirty="0" err="1">
                <a:solidFill>
                  <a:schemeClr val="tx2">
                    <a:lumMod val="75000"/>
                  </a:schemeClr>
                </a:solidFill>
                <a:latin typeface="Arial" pitchFamily="34" charset="0"/>
                <a:cs typeface="Arial" pitchFamily="34" charset="0"/>
              </a:rPr>
              <a:t>tr</a:t>
            </a:r>
            <a:r>
              <a:rPr lang="en-US" sz="2400" i="1" dirty="0">
                <a:solidFill>
                  <a:schemeClr val="tx2">
                    <a:lumMod val="75000"/>
                  </a:schemeClr>
                </a:solidFill>
                <a:latin typeface="Arial" pitchFamily="34" charset="0"/>
                <a:cs typeface="Arial" pitchFamily="34" charset="0"/>
              </a:rPr>
              <a:t>-n </a:t>
            </a:r>
            <a:r>
              <a:rPr lang="en-US" sz="2400" dirty="0">
                <a:solidFill>
                  <a:schemeClr val="tx2">
                    <a:lumMod val="75000"/>
                  </a:schemeClr>
                </a:solidFill>
                <a:latin typeface="Arial" pitchFamily="34" charset="0"/>
                <a:cs typeface="Arial" pitchFamily="34" charset="0"/>
              </a:rPr>
              <a:t>is rendering the meaning of a SL unit by one of grammatical transformations, sometimes alongside with the lexical ones. Here we actually speak of </a:t>
            </a:r>
            <a:r>
              <a:rPr lang="en-US" sz="2400" dirty="0" err="1">
                <a:solidFill>
                  <a:schemeClr val="tx2">
                    <a:lumMod val="75000"/>
                  </a:schemeClr>
                </a:solidFill>
                <a:latin typeface="Arial" pitchFamily="34" charset="0"/>
                <a:cs typeface="Arial" pitchFamily="34" charset="0"/>
              </a:rPr>
              <a:t>lexico</a:t>
            </a:r>
            <a:r>
              <a:rPr lang="en-US" sz="2400" dirty="0">
                <a:solidFill>
                  <a:schemeClr val="tx2">
                    <a:lumMod val="75000"/>
                  </a:schemeClr>
                </a:solidFill>
                <a:latin typeface="Arial" pitchFamily="34" charset="0"/>
                <a:cs typeface="Arial" pitchFamily="34" charset="0"/>
              </a:rPr>
              <a:t>-grammatical transformations.</a:t>
            </a:r>
            <a:endParaRPr lang="uk-UA" sz="24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651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400" dirty="0">
                <a:solidFill>
                  <a:srgbClr val="C00000"/>
                </a:solidFill>
                <a:latin typeface="Arial" pitchFamily="34" charset="0"/>
                <a:cs typeface="Arial" pitchFamily="34" charset="0"/>
              </a:rPr>
              <a:t>2. </a:t>
            </a:r>
            <a:r>
              <a:rPr lang="en-US" sz="4400" dirty="0">
                <a:solidFill>
                  <a:srgbClr val="C00000"/>
                </a:solidFill>
                <a:latin typeface="Arial" pitchFamily="34" charset="0"/>
                <a:cs typeface="Arial" pitchFamily="34" charset="0"/>
              </a:rPr>
              <a:t>Grammatical Transformations</a:t>
            </a: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3" name="Объект 2"/>
          <p:cNvSpPr>
            <a:spLocks noGrp="1"/>
          </p:cNvSpPr>
          <p:nvPr>
            <p:ph idx="1"/>
          </p:nvPr>
        </p:nvSpPr>
        <p:spPr>
          <a:xfrm>
            <a:off x="457200" y="1052513"/>
            <a:ext cx="8229600" cy="5073650"/>
          </a:xfrm>
        </p:spPr>
        <p:txBody>
          <a:bodyPr/>
          <a:lstStyle/>
          <a:p>
            <a:pPr marL="0" indent="0">
              <a:buFont typeface="Arial" charset="0"/>
              <a:buNone/>
            </a:pPr>
            <a:r>
              <a:rPr lang="en-US" smtClean="0">
                <a:solidFill>
                  <a:schemeClr val="tx2"/>
                </a:solidFill>
                <a:latin typeface="Arial" charset="0"/>
                <a:cs typeface="Arial" charset="0"/>
              </a:rPr>
              <a:t>There are the following types of grammatical transformations:</a:t>
            </a:r>
          </a:p>
          <a:p>
            <a:pPr marL="0" indent="0">
              <a:buFont typeface="Arial" charset="0"/>
              <a:buNone/>
            </a:pPr>
            <a:r>
              <a:rPr lang="en-US" smtClean="0">
                <a:solidFill>
                  <a:schemeClr val="tx2"/>
                </a:solidFill>
                <a:latin typeface="Arial" charset="0"/>
                <a:cs typeface="Arial" charset="0"/>
              </a:rPr>
              <a:t>1.	transposition,</a:t>
            </a:r>
          </a:p>
          <a:p>
            <a:pPr marL="0" indent="0">
              <a:buFont typeface="Arial" charset="0"/>
              <a:buNone/>
            </a:pPr>
            <a:r>
              <a:rPr lang="en-US" smtClean="0">
                <a:solidFill>
                  <a:schemeClr val="tx2"/>
                </a:solidFill>
                <a:latin typeface="Arial" charset="0"/>
                <a:cs typeface="Arial" charset="0"/>
              </a:rPr>
              <a:t>2.	replacement,</a:t>
            </a:r>
          </a:p>
          <a:p>
            <a:pPr marL="0" indent="0">
              <a:buFont typeface="Arial" charset="0"/>
              <a:buNone/>
            </a:pPr>
            <a:r>
              <a:rPr lang="en-US" smtClean="0">
                <a:solidFill>
                  <a:schemeClr val="tx2"/>
                </a:solidFill>
                <a:latin typeface="Arial" charset="0"/>
                <a:cs typeface="Arial" charset="0"/>
              </a:rPr>
              <a:t>3.	expansion,</a:t>
            </a:r>
          </a:p>
          <a:p>
            <a:pPr marL="0" indent="0">
              <a:buFont typeface="Arial" charset="0"/>
              <a:buNone/>
            </a:pPr>
            <a:r>
              <a:rPr lang="en-US" smtClean="0">
                <a:solidFill>
                  <a:schemeClr val="tx2"/>
                </a:solidFill>
                <a:latin typeface="Arial" charset="0"/>
                <a:cs typeface="Arial" charset="0"/>
              </a:rPr>
              <a:t>4.	compression</a:t>
            </a:r>
          </a:p>
          <a:p>
            <a:pPr marL="0" indent="0">
              <a:buFont typeface="Arial" charset="0"/>
              <a:buNone/>
            </a:pPr>
            <a:r>
              <a:rPr lang="en-US" smtClean="0">
                <a:solidFill>
                  <a:schemeClr val="tx2"/>
                </a:solidFill>
                <a:latin typeface="Arial" charset="0"/>
                <a:cs typeface="Arial" charset="0"/>
              </a:rPr>
              <a:t>5.	antonymic translation</a:t>
            </a:r>
          </a:p>
          <a:p>
            <a:pPr marL="0" indent="0">
              <a:buFont typeface="Arial" charset="0"/>
              <a:buNone/>
            </a:pPr>
            <a:endParaRPr lang="uk-UA" smtClean="0">
              <a:solidFill>
                <a:schemeClr val="tx2"/>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left)">
                                      <p:cBhvr>
                                        <p:cTn id="37" dur="500"/>
                                        <p:tgtEl>
                                          <p:spTgt spid="3">
                                            <p:txEl>
                                              <p:pRg st="5" end="5"/>
                                            </p:txEl>
                                          </p:spTgt>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651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400" dirty="0">
                <a:solidFill>
                  <a:srgbClr val="C00000"/>
                </a:solidFill>
                <a:latin typeface="Arial" pitchFamily="34" charset="0"/>
                <a:cs typeface="Arial" pitchFamily="34" charset="0"/>
              </a:rPr>
              <a:t>2. </a:t>
            </a:r>
            <a:r>
              <a:rPr lang="en-US" sz="4400" dirty="0">
                <a:solidFill>
                  <a:srgbClr val="C00000"/>
                </a:solidFill>
                <a:latin typeface="Arial" pitchFamily="34" charset="0"/>
                <a:cs typeface="Arial" pitchFamily="34" charset="0"/>
              </a:rPr>
              <a:t>Grammatical Transformations</a:t>
            </a: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 name="Скругленный прямоугольник 4"/>
          <p:cNvSpPr/>
          <p:nvPr/>
        </p:nvSpPr>
        <p:spPr>
          <a:xfrm>
            <a:off x="287338" y="1052513"/>
            <a:ext cx="8569325" cy="504031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400" i="1">
                <a:solidFill>
                  <a:srgbClr val="17375E"/>
                </a:solidFill>
                <a:latin typeface="Arial" charset="0"/>
                <a:cs typeface="Arial" charset="0"/>
              </a:rPr>
              <a:t>1. Transposition </a:t>
            </a:r>
            <a:r>
              <a:rPr lang="en-US" sz="2400">
                <a:solidFill>
                  <a:srgbClr val="17375E"/>
                </a:solidFill>
                <a:latin typeface="Arial" charset="0"/>
                <a:cs typeface="Arial" charset="0"/>
              </a:rPr>
              <a:t>is a change in the order of linguistic elements, such as words, phrases, clauses and sentences. From the perspective of communication sentences are divided into two parts: “the given” and “the new”, or theme and rheme.  In U what is already familiar, i.e. the theme is placed at the beginning of the sentence while what is new and communicated for the first time, the rheme, is placed at the end. It is the most important part of the message. In E the word order is arranged after the same line; however, in certain cases the theme is placed at the end and the rheme at the beginning of a sentence, </a:t>
            </a:r>
            <a:endParaRPr lang="uk-UA" sz="2400">
              <a:solidFill>
                <a:schemeClr val="accent1"/>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651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400" dirty="0">
                <a:solidFill>
                  <a:srgbClr val="C00000"/>
                </a:solidFill>
                <a:latin typeface="Arial" pitchFamily="34" charset="0"/>
                <a:cs typeface="Arial" pitchFamily="34" charset="0"/>
              </a:rPr>
              <a:t>2. </a:t>
            </a:r>
            <a:r>
              <a:rPr lang="en-US" sz="4400" dirty="0">
                <a:solidFill>
                  <a:srgbClr val="C00000"/>
                </a:solidFill>
                <a:latin typeface="Arial" pitchFamily="34" charset="0"/>
                <a:cs typeface="Arial" pitchFamily="34" charset="0"/>
              </a:rPr>
              <a:t>Grammatical Transformations</a:t>
            </a: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 name="Скругленный прямоугольник 4"/>
          <p:cNvSpPr/>
          <p:nvPr/>
        </p:nvSpPr>
        <p:spPr>
          <a:xfrm>
            <a:off x="287338" y="1341438"/>
            <a:ext cx="8569325" cy="360045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lnSpc>
                <a:spcPct val="150000"/>
              </a:lnSpc>
              <a:spcBef>
                <a:spcPts val="0"/>
              </a:spcBef>
              <a:spcAft>
                <a:spcPts val="0"/>
              </a:spcAft>
              <a:defRPr/>
            </a:pPr>
            <a:r>
              <a:rPr lang="en-US" sz="2800" dirty="0">
                <a:solidFill>
                  <a:schemeClr val="accent1"/>
                </a:solidFill>
                <a:latin typeface="Arial" pitchFamily="34" charset="0"/>
                <a:cs typeface="Arial" pitchFamily="34" charset="0"/>
              </a:rPr>
              <a:t>e.g. 	A boy came in – </a:t>
            </a:r>
            <a:r>
              <a:rPr lang="en-US" sz="2800" dirty="0" err="1">
                <a:solidFill>
                  <a:schemeClr val="accent1"/>
                </a:solidFill>
                <a:latin typeface="Arial" pitchFamily="34" charset="0"/>
                <a:cs typeface="Arial" pitchFamily="34" charset="0"/>
              </a:rPr>
              <a:t>Увійшов</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хлопець</a:t>
            </a:r>
            <a:endParaRPr lang="en-US" sz="2800" dirty="0">
              <a:solidFill>
                <a:schemeClr val="accent1"/>
              </a:solidFill>
              <a:latin typeface="Arial" pitchFamily="34" charset="0"/>
              <a:cs typeface="Arial" pitchFamily="34" charset="0"/>
            </a:endParaRPr>
          </a:p>
          <a:p>
            <a:pPr fontAlgn="auto">
              <a:lnSpc>
                <a:spcPct val="150000"/>
              </a:lnSpc>
              <a:spcBef>
                <a:spcPts val="0"/>
              </a:spcBef>
              <a:spcAft>
                <a:spcPts val="0"/>
              </a:spcAft>
              <a:defRPr/>
            </a:pPr>
            <a:r>
              <a:rPr lang="en-US" sz="2800" dirty="0">
                <a:solidFill>
                  <a:schemeClr val="accent1"/>
                </a:solidFill>
                <a:latin typeface="Arial" pitchFamily="34" charset="0"/>
                <a:cs typeface="Arial" pitchFamily="34" charset="0"/>
              </a:rPr>
              <a:t>The boy came in -  </a:t>
            </a:r>
            <a:r>
              <a:rPr lang="en-US" sz="2800" dirty="0" err="1">
                <a:solidFill>
                  <a:schemeClr val="accent1"/>
                </a:solidFill>
                <a:latin typeface="Arial" pitchFamily="34" charset="0"/>
                <a:cs typeface="Arial" pitchFamily="34" charset="0"/>
              </a:rPr>
              <a:t>Хлопець</a:t>
            </a:r>
            <a:r>
              <a:rPr lang="en-US" sz="2800" dirty="0">
                <a:solidFill>
                  <a:schemeClr val="accent1"/>
                </a:solidFill>
                <a:latin typeface="Arial" pitchFamily="34" charset="0"/>
                <a:cs typeface="Arial" pitchFamily="34" charset="0"/>
              </a:rPr>
              <a:t> </a:t>
            </a:r>
            <a:r>
              <a:rPr lang="en-US" sz="2800" dirty="0" err="1">
                <a:solidFill>
                  <a:schemeClr val="accent1"/>
                </a:solidFill>
                <a:latin typeface="Arial" pitchFamily="34" charset="0"/>
                <a:cs typeface="Arial" pitchFamily="34" charset="0"/>
              </a:rPr>
              <a:t>увійшов</a:t>
            </a:r>
            <a:endParaRPr lang="en-US" sz="2800" dirty="0">
              <a:solidFill>
                <a:schemeClr val="accent1"/>
              </a:solidFill>
              <a:latin typeface="Arial" pitchFamily="34" charset="0"/>
              <a:cs typeface="Arial" pitchFamily="34" charset="0"/>
            </a:endParaRPr>
          </a:p>
          <a:p>
            <a:pPr fontAlgn="auto">
              <a:lnSpc>
                <a:spcPct val="150000"/>
              </a:lnSpc>
              <a:spcBef>
                <a:spcPts val="0"/>
              </a:spcBef>
              <a:spcAft>
                <a:spcPts val="0"/>
              </a:spcAft>
              <a:defRPr/>
            </a:pPr>
            <a:r>
              <a:rPr lang="en-US" sz="2800" dirty="0">
                <a:solidFill>
                  <a:schemeClr val="accent1"/>
                </a:solidFill>
                <a:latin typeface="Arial" pitchFamily="34" charset="0"/>
                <a:cs typeface="Arial" pitchFamily="34" charset="0"/>
              </a:rPr>
              <a:t>Coffee was served after lunch – </a:t>
            </a:r>
          </a:p>
          <a:p>
            <a:pPr fontAlgn="auto">
              <a:lnSpc>
                <a:spcPct val="150000"/>
              </a:lnSpc>
              <a:spcBef>
                <a:spcPts val="0"/>
              </a:spcBef>
              <a:spcAft>
                <a:spcPts val="0"/>
              </a:spcAft>
              <a:defRPr/>
            </a:pPr>
            <a:r>
              <a:rPr lang="en-US" sz="2800" dirty="0">
                <a:solidFill>
                  <a:schemeClr val="accent1"/>
                </a:solidFill>
                <a:latin typeface="Arial" pitchFamily="34" charset="0"/>
                <a:cs typeface="Arial" pitchFamily="34" charset="0"/>
              </a:rPr>
              <a:t>Cigarettes were passed after dinner - </a:t>
            </a:r>
          </a:p>
          <a:p>
            <a:pPr fontAlgn="auto">
              <a:lnSpc>
                <a:spcPct val="150000"/>
              </a:lnSpc>
              <a:spcBef>
                <a:spcPts val="0"/>
              </a:spcBef>
              <a:spcAft>
                <a:spcPts val="0"/>
              </a:spcAft>
              <a:defRPr/>
            </a:pPr>
            <a:r>
              <a:rPr lang="en-US" sz="2800" dirty="0">
                <a:solidFill>
                  <a:schemeClr val="accent1"/>
                </a:solidFill>
                <a:latin typeface="Arial" pitchFamily="34" charset="0"/>
                <a:cs typeface="Arial" pitchFamily="34" charset="0"/>
              </a:rPr>
              <a:t>He trembled as he looked up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651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400" dirty="0">
                <a:solidFill>
                  <a:srgbClr val="C00000"/>
                </a:solidFill>
                <a:latin typeface="Arial" pitchFamily="34" charset="0"/>
                <a:cs typeface="Arial" pitchFamily="34" charset="0"/>
              </a:rPr>
              <a:t>2. </a:t>
            </a:r>
            <a:r>
              <a:rPr lang="en-US" sz="4400" dirty="0">
                <a:solidFill>
                  <a:srgbClr val="C00000"/>
                </a:solidFill>
                <a:latin typeface="Arial" pitchFamily="34" charset="0"/>
                <a:cs typeface="Arial" pitchFamily="34" charset="0"/>
              </a:rPr>
              <a:t>Grammatical Transformations</a:t>
            </a: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 name="Скругленный прямоугольник 4"/>
          <p:cNvSpPr/>
          <p:nvPr/>
        </p:nvSpPr>
        <p:spPr>
          <a:xfrm>
            <a:off x="287338" y="981075"/>
            <a:ext cx="8569325" cy="151130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400" dirty="0">
                <a:solidFill>
                  <a:schemeClr val="tx2"/>
                </a:solidFill>
                <a:latin typeface="Arial" pitchFamily="34" charset="0"/>
                <a:cs typeface="Arial" pitchFamily="34" charset="0"/>
              </a:rPr>
              <a:t>2. Replacements are the most common type of grammatical transformations. They can affect all types of l-</a:t>
            </a:r>
            <a:r>
              <a:rPr lang="en-US" sz="2400" dirty="0" err="1">
                <a:solidFill>
                  <a:schemeClr val="tx2"/>
                </a:solidFill>
                <a:latin typeface="Arial" pitchFamily="34" charset="0"/>
                <a:cs typeface="Arial" pitchFamily="34" charset="0"/>
              </a:rPr>
              <a:t>ge</a:t>
            </a:r>
            <a:r>
              <a:rPr lang="en-US" sz="2400" dirty="0">
                <a:solidFill>
                  <a:schemeClr val="tx2"/>
                </a:solidFill>
                <a:latin typeface="Arial" pitchFamily="34" charset="0"/>
                <a:cs typeface="Arial" pitchFamily="34" charset="0"/>
              </a:rPr>
              <a:t> units: word forms, parts of speech, sentence elements, sentence types, etc.</a:t>
            </a:r>
          </a:p>
        </p:txBody>
      </p:sp>
      <p:sp>
        <p:nvSpPr>
          <p:cNvPr id="6" name="Скругленный прямоугольник 5"/>
          <p:cNvSpPr/>
          <p:nvPr/>
        </p:nvSpPr>
        <p:spPr>
          <a:xfrm>
            <a:off x="287338" y="2781300"/>
            <a:ext cx="8569325" cy="33115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r>
              <a:rPr lang="en-US" sz="2400">
                <a:solidFill>
                  <a:schemeClr val="tx2"/>
                </a:solidFill>
                <a:latin typeface="Arial" charset="0"/>
                <a:cs typeface="Arial" charset="0"/>
              </a:rPr>
              <a:t>2.1. word forms:</a:t>
            </a:r>
          </a:p>
          <a:p>
            <a:pPr algn="ctr"/>
            <a:r>
              <a:rPr lang="en-US" sz="2400">
                <a:solidFill>
                  <a:schemeClr val="accent1"/>
                </a:solidFill>
                <a:latin typeface="Arial" charset="0"/>
                <a:cs typeface="Arial" charset="0"/>
              </a:rPr>
              <a:t>…a novel about the </a:t>
            </a:r>
            <a:r>
              <a:rPr lang="en-US" sz="2400" b="1" i="1">
                <a:solidFill>
                  <a:schemeClr val="accent1"/>
                </a:solidFill>
                <a:latin typeface="Arial" charset="0"/>
                <a:cs typeface="Arial" charset="0"/>
              </a:rPr>
              <a:t>lives</a:t>
            </a:r>
            <a:r>
              <a:rPr lang="en-US" sz="2400">
                <a:solidFill>
                  <a:schemeClr val="accent1"/>
                </a:solidFill>
                <a:latin typeface="Arial" charset="0"/>
                <a:cs typeface="Arial" charset="0"/>
              </a:rPr>
              <a:t> of common people – </a:t>
            </a:r>
            <a:endParaRPr lang="uk-UA" sz="2400">
              <a:solidFill>
                <a:schemeClr val="accent1"/>
              </a:solidFill>
              <a:latin typeface="Arial" charset="0"/>
              <a:cs typeface="Arial" charset="0"/>
            </a:endParaRPr>
          </a:p>
          <a:p>
            <a:pPr algn="ctr"/>
            <a:r>
              <a:rPr lang="uk-UA" sz="2400">
                <a:solidFill>
                  <a:schemeClr val="accent1"/>
                </a:solidFill>
                <a:latin typeface="Arial" charset="0"/>
                <a:cs typeface="Arial" charset="0"/>
              </a:rPr>
              <a:t>роман про </a:t>
            </a:r>
            <a:r>
              <a:rPr lang="uk-UA" sz="2400" b="1" i="1">
                <a:solidFill>
                  <a:schemeClr val="accent1"/>
                </a:solidFill>
                <a:latin typeface="Arial" charset="0"/>
                <a:cs typeface="Arial" charset="0"/>
              </a:rPr>
              <a:t>життя</a:t>
            </a:r>
            <a:r>
              <a:rPr lang="uk-UA" sz="2400">
                <a:solidFill>
                  <a:schemeClr val="accent1"/>
                </a:solidFill>
                <a:latin typeface="Arial" charset="0"/>
                <a:cs typeface="Arial" charset="0"/>
              </a:rPr>
              <a:t> простих людей</a:t>
            </a:r>
          </a:p>
          <a:p>
            <a:pPr algn="ctr"/>
            <a:r>
              <a:rPr lang="en-US" sz="2400">
                <a:solidFill>
                  <a:schemeClr val="accent1"/>
                </a:solidFill>
                <a:latin typeface="Arial" charset="0"/>
                <a:cs typeface="Arial" charset="0"/>
              </a:rPr>
              <a:t>He said he </a:t>
            </a:r>
            <a:r>
              <a:rPr lang="en-US" sz="2400" b="1" i="1">
                <a:solidFill>
                  <a:schemeClr val="accent1"/>
                </a:solidFill>
                <a:latin typeface="Arial" charset="0"/>
                <a:cs typeface="Arial" charset="0"/>
              </a:rPr>
              <a:t>knew</a:t>
            </a:r>
            <a:r>
              <a:rPr lang="en-US" sz="2400">
                <a:solidFill>
                  <a:schemeClr val="accent1"/>
                </a:solidFill>
                <a:latin typeface="Arial" charset="0"/>
                <a:cs typeface="Arial" charset="0"/>
              </a:rPr>
              <a:t> the man – </a:t>
            </a:r>
            <a:endParaRPr lang="uk-UA" sz="2400">
              <a:solidFill>
                <a:schemeClr val="accent1"/>
              </a:solidFill>
              <a:latin typeface="Arial" charset="0"/>
              <a:cs typeface="Arial" charset="0"/>
            </a:endParaRPr>
          </a:p>
          <a:p>
            <a:pPr algn="ctr"/>
            <a:r>
              <a:rPr lang="uk-UA" sz="2400">
                <a:solidFill>
                  <a:schemeClr val="accent1"/>
                </a:solidFill>
                <a:latin typeface="Arial" charset="0"/>
                <a:cs typeface="Arial" charset="0"/>
              </a:rPr>
              <a:t>Він сказав, що </a:t>
            </a:r>
            <a:r>
              <a:rPr lang="uk-UA" sz="2400" b="1" i="1">
                <a:solidFill>
                  <a:schemeClr val="accent1"/>
                </a:solidFill>
                <a:latin typeface="Arial" charset="0"/>
                <a:cs typeface="Arial" charset="0"/>
              </a:rPr>
              <a:t>знає</a:t>
            </a:r>
            <a:r>
              <a:rPr lang="uk-UA" sz="2400">
                <a:solidFill>
                  <a:schemeClr val="accent1"/>
                </a:solidFill>
                <a:latin typeface="Arial" charset="0"/>
                <a:cs typeface="Arial" charset="0"/>
              </a:rPr>
              <a:t> цього чоловіка		</a:t>
            </a:r>
          </a:p>
          <a:p>
            <a:pPr algn="ctr"/>
            <a:r>
              <a:rPr lang="en-US" sz="2400">
                <a:solidFill>
                  <a:schemeClr val="accent1"/>
                </a:solidFill>
                <a:latin typeface="Arial" charset="0"/>
                <a:cs typeface="Arial" charset="0"/>
              </a:rPr>
              <a:t>The door </a:t>
            </a:r>
            <a:r>
              <a:rPr lang="en-US" sz="2400" b="1" i="1">
                <a:solidFill>
                  <a:schemeClr val="accent1"/>
                </a:solidFill>
                <a:latin typeface="Arial" charset="0"/>
                <a:cs typeface="Arial" charset="0"/>
              </a:rPr>
              <a:t>was opened</a:t>
            </a:r>
            <a:r>
              <a:rPr lang="en-US" sz="2400">
                <a:solidFill>
                  <a:schemeClr val="accent1"/>
                </a:solidFill>
                <a:latin typeface="Arial" charset="0"/>
                <a:cs typeface="Arial" charset="0"/>
              </a:rPr>
              <a:t> by a middle-aged woman – </a:t>
            </a:r>
            <a:endParaRPr lang="uk-UA" sz="2400">
              <a:solidFill>
                <a:schemeClr val="accent1"/>
              </a:solidFill>
              <a:latin typeface="Arial" charset="0"/>
              <a:cs typeface="Arial" charset="0"/>
            </a:endParaRPr>
          </a:p>
          <a:p>
            <a:pPr algn="ctr"/>
            <a:r>
              <a:rPr lang="uk-UA" sz="2400">
                <a:solidFill>
                  <a:schemeClr val="accent1"/>
                </a:solidFill>
                <a:latin typeface="Arial" charset="0"/>
                <a:cs typeface="Arial" charset="0"/>
              </a:rPr>
              <a:t>Двері </a:t>
            </a:r>
            <a:r>
              <a:rPr lang="uk-UA" sz="2400" b="1" i="1">
                <a:solidFill>
                  <a:schemeClr val="accent1"/>
                </a:solidFill>
                <a:latin typeface="Arial" charset="0"/>
                <a:cs typeface="Arial" charset="0"/>
              </a:rPr>
              <a:t>відчинила</a:t>
            </a:r>
            <a:r>
              <a:rPr lang="uk-UA" sz="2400">
                <a:solidFill>
                  <a:schemeClr val="accent1"/>
                </a:solidFill>
                <a:latin typeface="Arial" charset="0"/>
                <a:cs typeface="Arial" charset="0"/>
              </a:rPr>
              <a:t> жінка середнього віку.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651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400" dirty="0">
                <a:solidFill>
                  <a:srgbClr val="C00000"/>
                </a:solidFill>
                <a:latin typeface="Arial" pitchFamily="34" charset="0"/>
                <a:cs typeface="Arial" pitchFamily="34" charset="0"/>
              </a:rPr>
              <a:t>2. </a:t>
            </a:r>
            <a:r>
              <a:rPr lang="en-US" sz="4400" dirty="0">
                <a:solidFill>
                  <a:srgbClr val="C00000"/>
                </a:solidFill>
                <a:latin typeface="Arial" pitchFamily="34" charset="0"/>
                <a:cs typeface="Arial" pitchFamily="34" charset="0"/>
              </a:rPr>
              <a:t>Grammatical Transformations</a:t>
            </a: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Скругленный прямоугольник 5"/>
          <p:cNvSpPr/>
          <p:nvPr/>
        </p:nvSpPr>
        <p:spPr>
          <a:xfrm>
            <a:off x="287338" y="1412875"/>
            <a:ext cx="8569325" cy="3887788"/>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400" dirty="0">
                <a:solidFill>
                  <a:schemeClr val="tx2"/>
                </a:solidFill>
                <a:latin typeface="Arial" pitchFamily="34" charset="0"/>
                <a:cs typeface="Arial" pitchFamily="34" charset="0"/>
              </a:rPr>
              <a:t>2.2. some parts of speech, especially E nouns derived from verbs denoting action,</a:t>
            </a:r>
          </a:p>
          <a:p>
            <a:pPr fontAlgn="auto">
              <a:spcBef>
                <a:spcPts val="0"/>
              </a:spcBef>
              <a:spcAft>
                <a:spcPts val="0"/>
              </a:spcAft>
              <a:defRPr/>
            </a:pPr>
            <a:r>
              <a:rPr lang="en-US" sz="2400" dirty="0">
                <a:solidFill>
                  <a:schemeClr val="accent1"/>
                </a:solidFill>
                <a:latin typeface="Arial" pitchFamily="34" charset="0"/>
                <a:cs typeface="Arial" pitchFamily="34" charset="0"/>
              </a:rPr>
              <a:t>e.g. It is our hope that ...– </a:t>
            </a:r>
            <a:r>
              <a:rPr lang="uk-UA" sz="2400" dirty="0">
                <a:solidFill>
                  <a:schemeClr val="accent1"/>
                </a:solidFill>
                <a:latin typeface="Arial" pitchFamily="34" charset="0"/>
                <a:cs typeface="Arial" pitchFamily="34" charset="0"/>
              </a:rPr>
              <a:t>Ми сподіваємося, що ...</a:t>
            </a:r>
          </a:p>
          <a:p>
            <a:pPr fontAlgn="auto">
              <a:spcBef>
                <a:spcPts val="0"/>
              </a:spcBef>
              <a:spcAft>
                <a:spcPts val="0"/>
              </a:spcAft>
              <a:defRPr/>
            </a:pPr>
            <a:r>
              <a:rPr lang="en-US" sz="2400" dirty="0">
                <a:solidFill>
                  <a:schemeClr val="tx2"/>
                </a:solidFill>
                <a:latin typeface="Arial" pitchFamily="34" charset="0"/>
                <a:cs typeface="Arial" pitchFamily="34" charset="0"/>
              </a:rPr>
              <a:t>Nouns-agents which denote occupations in U and have wider meaning in E,</a:t>
            </a:r>
            <a:endParaRPr lang="uk-UA" sz="2400" dirty="0">
              <a:solidFill>
                <a:schemeClr val="tx2"/>
              </a:solidFill>
              <a:latin typeface="Arial" pitchFamily="34" charset="0"/>
              <a:cs typeface="Arial" pitchFamily="34" charset="0"/>
            </a:endParaRPr>
          </a:p>
          <a:p>
            <a:pPr algn="ctr" fontAlgn="auto">
              <a:spcBef>
                <a:spcPts val="0"/>
              </a:spcBef>
              <a:spcAft>
                <a:spcPts val="0"/>
              </a:spcAft>
              <a:defRPr/>
            </a:pPr>
            <a:r>
              <a:rPr lang="en-US" sz="2400" dirty="0">
                <a:solidFill>
                  <a:schemeClr val="accent1"/>
                </a:solidFill>
                <a:latin typeface="Arial" pitchFamily="34" charset="0"/>
                <a:cs typeface="Arial" pitchFamily="34" charset="0"/>
              </a:rPr>
              <a:t>e.g. an early riser</a:t>
            </a:r>
          </a:p>
          <a:p>
            <a:pPr algn="ctr" fontAlgn="auto">
              <a:spcBef>
                <a:spcPts val="0"/>
              </a:spcBef>
              <a:spcAft>
                <a:spcPts val="0"/>
              </a:spcAft>
              <a:defRPr/>
            </a:pPr>
            <a:r>
              <a:rPr lang="en-US" sz="2400" dirty="0">
                <a:solidFill>
                  <a:schemeClr val="accent1"/>
                </a:solidFill>
                <a:latin typeface="Arial" pitchFamily="34" charset="0"/>
                <a:cs typeface="Arial" pitchFamily="34" charset="0"/>
              </a:rPr>
              <a:t>a heavy drinker</a:t>
            </a:r>
          </a:p>
          <a:p>
            <a:pPr algn="ctr" fontAlgn="auto">
              <a:spcBef>
                <a:spcPts val="0"/>
              </a:spcBef>
              <a:spcAft>
                <a:spcPts val="0"/>
              </a:spcAft>
              <a:defRPr/>
            </a:pPr>
            <a:r>
              <a:rPr lang="en-US" sz="2400" dirty="0">
                <a:solidFill>
                  <a:schemeClr val="accent1"/>
                </a:solidFill>
                <a:latin typeface="Arial" pitchFamily="34" charset="0"/>
                <a:cs typeface="Arial" pitchFamily="34" charset="0"/>
              </a:rPr>
              <a:t>a sound sleeper</a:t>
            </a:r>
          </a:p>
          <a:p>
            <a:pPr algn="ctr" fontAlgn="auto">
              <a:spcBef>
                <a:spcPts val="0"/>
              </a:spcBef>
              <a:spcAft>
                <a:spcPts val="0"/>
              </a:spcAft>
              <a:defRPr/>
            </a:pPr>
            <a:r>
              <a:rPr lang="en-US" sz="2400" dirty="0">
                <a:solidFill>
                  <a:schemeClr val="accent1"/>
                </a:solidFill>
                <a:latin typeface="Arial" pitchFamily="34" charset="0"/>
                <a:cs typeface="Arial" pitchFamily="34" charset="0"/>
              </a:rPr>
              <a:t>a good dancer</a:t>
            </a:r>
          </a:p>
          <a:p>
            <a:pPr algn="ctr" fontAlgn="auto">
              <a:spcBef>
                <a:spcPts val="0"/>
              </a:spcBef>
              <a:spcAft>
                <a:spcPts val="0"/>
              </a:spcAft>
              <a:defRPr/>
            </a:pPr>
            <a:r>
              <a:rPr lang="en-US" sz="2400" dirty="0">
                <a:solidFill>
                  <a:schemeClr val="accent1"/>
                </a:solidFill>
                <a:latin typeface="Arial" pitchFamily="34" charset="0"/>
                <a:cs typeface="Arial" pitchFamily="34" charset="0"/>
              </a:rPr>
              <a:t>a rapid packer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651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400" dirty="0">
                <a:solidFill>
                  <a:srgbClr val="C00000"/>
                </a:solidFill>
                <a:latin typeface="Arial" pitchFamily="34" charset="0"/>
                <a:cs typeface="Arial" pitchFamily="34" charset="0"/>
              </a:rPr>
              <a:t>2. </a:t>
            </a:r>
            <a:r>
              <a:rPr lang="en-US" sz="4400" dirty="0">
                <a:solidFill>
                  <a:srgbClr val="C00000"/>
                </a:solidFill>
                <a:latin typeface="Arial" pitchFamily="34" charset="0"/>
                <a:cs typeface="Arial" pitchFamily="34" charset="0"/>
              </a:rPr>
              <a:t>Grammatical Transformations</a:t>
            </a: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Скругленный прямоугольник 5"/>
          <p:cNvSpPr/>
          <p:nvPr/>
        </p:nvSpPr>
        <p:spPr>
          <a:xfrm>
            <a:off x="287338" y="1412875"/>
            <a:ext cx="8569325" cy="3240088"/>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800" dirty="0">
                <a:solidFill>
                  <a:schemeClr val="tx2"/>
                </a:solidFill>
                <a:latin typeface="Arial" pitchFamily="34" charset="0"/>
                <a:cs typeface="Arial" pitchFamily="34" charset="0"/>
              </a:rPr>
              <a:t>E adjectives are replaced by U nouns,</a:t>
            </a:r>
          </a:p>
          <a:p>
            <a:pPr algn="ctr" fontAlgn="auto">
              <a:spcBef>
                <a:spcPts val="0"/>
              </a:spcBef>
              <a:spcAft>
                <a:spcPts val="0"/>
              </a:spcAft>
              <a:defRPr/>
            </a:pPr>
            <a:r>
              <a:rPr lang="en-US" sz="2800" dirty="0">
                <a:solidFill>
                  <a:schemeClr val="accent1"/>
                </a:solidFill>
                <a:latin typeface="Arial" pitchFamily="34" charset="0"/>
                <a:cs typeface="Arial" pitchFamily="34" charset="0"/>
              </a:rPr>
              <a:t>e.g. 	Australian prosperity – </a:t>
            </a:r>
            <a:r>
              <a:rPr lang="uk-UA" sz="2800" dirty="0">
                <a:solidFill>
                  <a:schemeClr val="accent1"/>
                </a:solidFill>
                <a:latin typeface="Arial" pitchFamily="34" charset="0"/>
                <a:cs typeface="Arial" pitchFamily="34" charset="0"/>
              </a:rPr>
              <a:t>процвітання Австралії</a:t>
            </a:r>
          </a:p>
          <a:p>
            <a:pPr algn="ctr" fontAlgn="auto">
              <a:spcBef>
                <a:spcPts val="0"/>
              </a:spcBef>
              <a:spcAft>
                <a:spcPts val="0"/>
              </a:spcAft>
              <a:defRPr/>
            </a:pPr>
            <a:r>
              <a:rPr lang="en-US" sz="2800" dirty="0">
                <a:solidFill>
                  <a:schemeClr val="accent1"/>
                </a:solidFill>
                <a:latin typeface="Arial" pitchFamily="34" charset="0"/>
                <a:cs typeface="Arial" pitchFamily="34" charset="0"/>
              </a:rPr>
              <a:t>the Russian acceptance of this international regulation …. – </a:t>
            </a:r>
            <a:r>
              <a:rPr lang="uk-UA" sz="2800" dirty="0">
                <a:solidFill>
                  <a:schemeClr val="accent1"/>
                </a:solidFill>
                <a:latin typeface="Arial" pitchFamily="34" charset="0"/>
                <a:cs typeface="Arial" pitchFamily="34" charset="0"/>
              </a:rPr>
              <a:t>прийняття Росією цієї міжнародної (законодавчої) норми...</a:t>
            </a:r>
          </a:p>
          <a:p>
            <a:pPr algn="ctr" fontAlgn="auto">
              <a:spcBef>
                <a:spcPts val="0"/>
              </a:spcBef>
              <a:spcAft>
                <a:spcPts val="0"/>
              </a:spcAft>
              <a:defRPr/>
            </a:pPr>
            <a:r>
              <a:rPr lang="en-US" sz="2800" dirty="0">
                <a:solidFill>
                  <a:schemeClr val="accent1"/>
                </a:solidFill>
                <a:latin typeface="Arial" pitchFamily="34" charset="0"/>
                <a:cs typeface="Arial" pitchFamily="34" charset="0"/>
              </a:rPr>
              <a:t>generational style of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388" y="1268413"/>
            <a:ext cx="8856662" cy="4897437"/>
          </a:xfrm>
        </p:spPr>
        <p:txBody>
          <a:bodyPr rtlCol="0">
            <a:normAutofit/>
          </a:bodyPr>
          <a:lstStyle/>
          <a:p>
            <a:pPr marL="0" indent="0" eaLnBrk="1" fontAlgn="auto" hangingPunct="1">
              <a:spcAft>
                <a:spcPts val="0"/>
              </a:spcAft>
              <a:buFont typeface="Arial" charset="0"/>
              <a:buNone/>
              <a:defRPr/>
            </a:pPr>
            <a:r>
              <a:rPr lang="en-US" sz="3600" dirty="0">
                <a:solidFill>
                  <a:schemeClr val="tx2">
                    <a:lumMod val="75000"/>
                  </a:schemeClr>
                </a:solidFill>
                <a:latin typeface="Arial" pitchFamily="34" charset="0"/>
                <a:cs typeface="Arial" pitchFamily="34" charset="0"/>
              </a:rPr>
              <a:t>1.	Grammatical problems of translation</a:t>
            </a:r>
          </a:p>
          <a:p>
            <a:pPr marL="0" indent="0" eaLnBrk="1" fontAlgn="auto" hangingPunct="1">
              <a:spcAft>
                <a:spcPts val="0"/>
              </a:spcAft>
              <a:buFont typeface="Arial" charset="0"/>
              <a:buNone/>
              <a:defRPr/>
            </a:pPr>
            <a:r>
              <a:rPr lang="en-US" sz="3600" dirty="0">
                <a:solidFill>
                  <a:schemeClr val="tx2">
                    <a:lumMod val="75000"/>
                  </a:schemeClr>
                </a:solidFill>
                <a:latin typeface="Arial" pitchFamily="34" charset="0"/>
                <a:cs typeface="Arial" pitchFamily="34" charset="0"/>
              </a:rPr>
              <a:t>2.	Grammatical transformations</a:t>
            </a:r>
          </a:p>
        </p:txBody>
      </p:sp>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4800" dirty="0">
                <a:solidFill>
                  <a:schemeClr val="tx2">
                    <a:lumMod val="75000"/>
                  </a:schemeClr>
                </a:solidFill>
                <a:latin typeface="Arial" pitchFamily="34" charset="0"/>
                <a:cs typeface="Arial" pitchFamily="34" charset="0"/>
              </a:rPr>
              <a:t>Outline</a:t>
            </a:r>
            <a:endParaRPr lang="uk-UA" sz="4800" dirty="0">
              <a:solidFill>
                <a:schemeClr val="tx2">
                  <a:lumMod val="75000"/>
                </a:schemeClr>
              </a:solidFill>
              <a:latin typeface="Arial" pitchFamily="34" charset="0"/>
              <a:cs typeface="Arial" pitchFamily="34" charset="0"/>
            </a:endParaRPr>
          </a:p>
        </p:txBody>
      </p:sp>
      <p:sp>
        <p:nvSpPr>
          <p:cNvPr id="5" name="Овал 4"/>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651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400" dirty="0">
                <a:solidFill>
                  <a:srgbClr val="C00000"/>
                </a:solidFill>
                <a:latin typeface="Arial" pitchFamily="34" charset="0"/>
                <a:cs typeface="Arial" pitchFamily="34" charset="0"/>
              </a:rPr>
              <a:t>2. </a:t>
            </a:r>
            <a:r>
              <a:rPr lang="en-US" sz="4400" dirty="0">
                <a:solidFill>
                  <a:srgbClr val="C00000"/>
                </a:solidFill>
                <a:latin typeface="Arial" pitchFamily="34" charset="0"/>
                <a:cs typeface="Arial" pitchFamily="34" charset="0"/>
              </a:rPr>
              <a:t>Grammatical Transformations</a:t>
            </a: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 name="Скругленный прямоугольник 4"/>
          <p:cNvSpPr/>
          <p:nvPr/>
        </p:nvSpPr>
        <p:spPr>
          <a:xfrm>
            <a:off x="287338" y="836613"/>
            <a:ext cx="8569325" cy="86360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400" dirty="0">
                <a:solidFill>
                  <a:schemeClr val="tx2"/>
                </a:solidFill>
                <a:latin typeface="Arial" pitchFamily="34" charset="0"/>
                <a:cs typeface="Arial" pitchFamily="34" charset="0"/>
              </a:rPr>
              <a:t>3. </a:t>
            </a:r>
            <a:r>
              <a:rPr lang="en-US" sz="2400" i="1" dirty="0">
                <a:solidFill>
                  <a:schemeClr val="tx2"/>
                </a:solidFill>
                <a:latin typeface="Arial" pitchFamily="34" charset="0"/>
                <a:cs typeface="Arial" pitchFamily="34" charset="0"/>
              </a:rPr>
              <a:t>Expansion</a:t>
            </a:r>
            <a:r>
              <a:rPr lang="en-US" sz="2400" dirty="0">
                <a:solidFill>
                  <a:schemeClr val="tx2"/>
                </a:solidFill>
                <a:latin typeface="Arial" pitchFamily="34" charset="0"/>
                <a:cs typeface="Arial" pitchFamily="34" charset="0"/>
              </a:rPr>
              <a:t>	is widely used when rendering:  - E </a:t>
            </a:r>
            <a:r>
              <a:rPr lang="en-US" sz="2400" i="1" dirty="0">
                <a:solidFill>
                  <a:schemeClr val="tx2"/>
                </a:solidFill>
                <a:latin typeface="Arial" pitchFamily="34" charset="0"/>
                <a:cs typeface="Arial" pitchFamily="34" charset="0"/>
              </a:rPr>
              <a:t>Infinitive in different functions,</a:t>
            </a:r>
          </a:p>
        </p:txBody>
      </p:sp>
      <p:sp>
        <p:nvSpPr>
          <p:cNvPr id="6" name="Скругленный прямоугольник 5"/>
          <p:cNvSpPr/>
          <p:nvPr/>
        </p:nvSpPr>
        <p:spPr>
          <a:xfrm>
            <a:off x="287338" y="1844675"/>
            <a:ext cx="8569325" cy="252095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600" dirty="0">
                <a:solidFill>
                  <a:schemeClr val="tx2"/>
                </a:solidFill>
                <a:latin typeface="Arial" pitchFamily="34" charset="0"/>
                <a:cs typeface="Arial" pitchFamily="34" charset="0"/>
              </a:rPr>
              <a:t>e.g.</a:t>
            </a:r>
            <a:r>
              <a:rPr lang="uk-UA" sz="2600" dirty="0">
                <a:solidFill>
                  <a:schemeClr val="tx2"/>
                </a:solidFill>
                <a:latin typeface="Arial" pitchFamily="34" charset="0"/>
                <a:cs typeface="Arial" pitchFamily="34" charset="0"/>
              </a:rPr>
              <a:t> </a:t>
            </a:r>
            <a:r>
              <a:rPr lang="en-US" sz="2600" dirty="0">
                <a:solidFill>
                  <a:schemeClr val="accent1"/>
                </a:solidFill>
                <a:latin typeface="Arial" pitchFamily="34" charset="0"/>
                <a:cs typeface="Arial" pitchFamily="34" charset="0"/>
              </a:rPr>
              <a:t>This issue will be discussed at a conference shortly to open in London –</a:t>
            </a:r>
          </a:p>
          <a:p>
            <a:pPr fontAlgn="auto">
              <a:spcBef>
                <a:spcPts val="0"/>
              </a:spcBef>
              <a:spcAft>
                <a:spcPts val="0"/>
              </a:spcAft>
              <a:defRPr/>
            </a:pPr>
            <a:r>
              <a:rPr lang="en-US" sz="2600" dirty="0">
                <a:solidFill>
                  <a:schemeClr val="accent1"/>
                </a:solidFill>
                <a:latin typeface="Arial" pitchFamily="34" charset="0"/>
                <a:cs typeface="Arial" pitchFamily="34" charset="0"/>
              </a:rPr>
              <a:t>They claim to be working for the company –</a:t>
            </a:r>
          </a:p>
          <a:p>
            <a:pPr fontAlgn="auto">
              <a:spcBef>
                <a:spcPts val="0"/>
              </a:spcBef>
              <a:spcAft>
                <a:spcPts val="0"/>
              </a:spcAft>
              <a:defRPr/>
            </a:pPr>
            <a:r>
              <a:rPr lang="en-US" sz="2600" dirty="0">
                <a:solidFill>
                  <a:schemeClr val="accent1"/>
                </a:solidFill>
                <a:latin typeface="Arial" pitchFamily="34" charset="0"/>
                <a:cs typeface="Arial" pitchFamily="34" charset="0"/>
              </a:rPr>
              <a:t>This problem is too difficult to be settled. –</a:t>
            </a:r>
          </a:p>
          <a:p>
            <a:pPr fontAlgn="auto">
              <a:spcBef>
                <a:spcPts val="0"/>
              </a:spcBef>
              <a:spcAft>
                <a:spcPts val="0"/>
              </a:spcAft>
              <a:defRPr/>
            </a:pPr>
            <a:r>
              <a:rPr lang="en-US" sz="2600" dirty="0">
                <a:solidFill>
                  <a:schemeClr val="accent1"/>
                </a:solidFill>
                <a:latin typeface="Arial" pitchFamily="34" charset="0"/>
                <a:cs typeface="Arial" pitchFamily="34" charset="0"/>
              </a:rPr>
              <a:t>He went to America never to come back. –</a:t>
            </a:r>
          </a:p>
          <a:p>
            <a:pPr algn="r" fontAlgn="auto">
              <a:spcBef>
                <a:spcPts val="0"/>
              </a:spcBef>
              <a:spcAft>
                <a:spcPts val="0"/>
              </a:spcAft>
              <a:defRPr/>
            </a:pPr>
            <a:r>
              <a:rPr lang="en-US" sz="2600" dirty="0">
                <a:solidFill>
                  <a:schemeClr val="tx2"/>
                </a:solidFill>
                <a:latin typeface="Arial" pitchFamily="34" charset="0"/>
                <a:cs typeface="Arial" pitchFamily="34" charset="0"/>
              </a:rPr>
              <a:t>-</a:t>
            </a:r>
            <a:r>
              <a:rPr lang="uk-UA" sz="2600" dirty="0">
                <a:solidFill>
                  <a:schemeClr val="tx2"/>
                </a:solidFill>
                <a:latin typeface="Arial" pitchFamily="34" charset="0"/>
                <a:cs typeface="Arial" pitchFamily="34" charset="0"/>
              </a:rPr>
              <a:t> </a:t>
            </a:r>
            <a:r>
              <a:rPr lang="en-US" sz="2600" dirty="0">
                <a:solidFill>
                  <a:schemeClr val="tx2"/>
                </a:solidFill>
                <a:latin typeface="Arial" pitchFamily="34" charset="0"/>
                <a:cs typeface="Arial" pitchFamily="34" charset="0"/>
              </a:rPr>
              <a:t>some nouns with articles</a:t>
            </a:r>
          </a:p>
        </p:txBody>
      </p:sp>
      <p:sp>
        <p:nvSpPr>
          <p:cNvPr id="7" name="Скругленный прямоугольник 6"/>
          <p:cNvSpPr/>
          <p:nvPr/>
        </p:nvSpPr>
        <p:spPr>
          <a:xfrm>
            <a:off x="287338" y="4508500"/>
            <a:ext cx="8569325" cy="1944688"/>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600" dirty="0">
                <a:solidFill>
                  <a:schemeClr val="accent1"/>
                </a:solidFill>
                <a:latin typeface="Arial" pitchFamily="34" charset="0"/>
                <a:cs typeface="Arial" pitchFamily="34" charset="0"/>
              </a:rPr>
              <a:t>e.g.</a:t>
            </a:r>
            <a:r>
              <a:rPr lang="uk-UA" sz="2600" dirty="0">
                <a:solidFill>
                  <a:schemeClr val="accent1"/>
                </a:solidFill>
                <a:latin typeface="Arial" pitchFamily="34" charset="0"/>
                <a:cs typeface="Arial" pitchFamily="34" charset="0"/>
              </a:rPr>
              <a:t> </a:t>
            </a:r>
            <a:r>
              <a:rPr lang="en-US" sz="2600" dirty="0">
                <a:solidFill>
                  <a:schemeClr val="accent1"/>
                </a:solidFill>
                <a:latin typeface="Arial" pitchFamily="34" charset="0"/>
                <a:cs typeface="Arial" pitchFamily="34" charset="0"/>
              </a:rPr>
              <a:t>The man comes from Switzerland. –</a:t>
            </a:r>
          </a:p>
          <a:p>
            <a:pPr fontAlgn="auto">
              <a:spcBef>
                <a:spcPts val="0"/>
              </a:spcBef>
              <a:spcAft>
                <a:spcPts val="0"/>
              </a:spcAft>
              <a:defRPr/>
            </a:pPr>
            <a:r>
              <a:rPr lang="en-US" sz="2600" dirty="0">
                <a:solidFill>
                  <a:schemeClr val="accent1"/>
                </a:solidFill>
                <a:latin typeface="Arial" pitchFamily="34" charset="0"/>
                <a:cs typeface="Arial" pitchFamily="34" charset="0"/>
              </a:rPr>
              <a:t>Within a moment everything was over. –</a:t>
            </a:r>
          </a:p>
          <a:p>
            <a:pPr algn="r" fontAlgn="auto">
              <a:spcBef>
                <a:spcPts val="0"/>
              </a:spcBef>
              <a:spcAft>
                <a:spcPts val="0"/>
              </a:spcAft>
              <a:defRPr/>
            </a:pPr>
            <a:r>
              <a:rPr lang="en-US" sz="2600" dirty="0">
                <a:solidFill>
                  <a:schemeClr val="tx2"/>
                </a:solidFill>
                <a:latin typeface="Arial" pitchFamily="34" charset="0"/>
                <a:cs typeface="Arial" pitchFamily="34" charset="0"/>
              </a:rPr>
              <a:t>-</a:t>
            </a:r>
            <a:r>
              <a:rPr lang="uk-UA" sz="2600" dirty="0">
                <a:solidFill>
                  <a:schemeClr val="tx2"/>
                </a:solidFill>
                <a:latin typeface="Arial" pitchFamily="34" charset="0"/>
                <a:cs typeface="Arial" pitchFamily="34" charset="0"/>
              </a:rPr>
              <a:t> </a:t>
            </a:r>
            <a:r>
              <a:rPr lang="en-US" sz="2600" dirty="0">
                <a:solidFill>
                  <a:schemeClr val="tx2"/>
                </a:solidFill>
                <a:latin typeface="Arial" pitchFamily="34" charset="0"/>
                <a:cs typeface="Arial" pitchFamily="34" charset="0"/>
              </a:rPr>
              <a:t>when in E there is a part of speech shift</a:t>
            </a:r>
          </a:p>
          <a:p>
            <a:pPr fontAlgn="auto">
              <a:spcBef>
                <a:spcPts val="0"/>
              </a:spcBef>
              <a:spcAft>
                <a:spcPts val="0"/>
              </a:spcAft>
              <a:defRPr/>
            </a:pPr>
            <a:r>
              <a:rPr lang="en-US" sz="2600" dirty="0">
                <a:solidFill>
                  <a:schemeClr val="accent1"/>
                </a:solidFill>
                <a:latin typeface="Arial" pitchFamily="34" charset="0"/>
                <a:cs typeface="Arial" pitchFamily="34" charset="0"/>
              </a:rPr>
              <a:t>e.g. words like interview, interviewer, interviewee, etc.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65175"/>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400" dirty="0">
                <a:solidFill>
                  <a:srgbClr val="C00000"/>
                </a:solidFill>
                <a:latin typeface="Arial" pitchFamily="34" charset="0"/>
                <a:cs typeface="Arial" pitchFamily="34" charset="0"/>
              </a:rPr>
              <a:t>2. </a:t>
            </a:r>
            <a:r>
              <a:rPr lang="en-US" sz="4400" dirty="0">
                <a:solidFill>
                  <a:srgbClr val="C00000"/>
                </a:solidFill>
                <a:latin typeface="Arial" pitchFamily="34" charset="0"/>
                <a:cs typeface="Arial" pitchFamily="34" charset="0"/>
              </a:rPr>
              <a:t>Grammatical Transformations</a:t>
            </a: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 name="Скругленный прямоугольник 4"/>
          <p:cNvSpPr/>
          <p:nvPr/>
        </p:nvSpPr>
        <p:spPr>
          <a:xfrm>
            <a:off x="287338" y="981075"/>
            <a:ext cx="8569325" cy="122396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400" dirty="0">
                <a:solidFill>
                  <a:schemeClr val="tx2"/>
                </a:solidFill>
                <a:latin typeface="Arial" pitchFamily="34" charset="0"/>
                <a:cs typeface="Arial" pitchFamily="34" charset="0"/>
              </a:rPr>
              <a:t>5. Antonymic translation requires an obligatory substitution of an affirmative SL structure for a corresponding negative one and vice versa,</a:t>
            </a:r>
            <a:endParaRPr lang="en-US" sz="2400" i="1" dirty="0">
              <a:solidFill>
                <a:schemeClr val="tx2"/>
              </a:solidFill>
              <a:latin typeface="Arial" pitchFamily="34" charset="0"/>
              <a:cs typeface="Arial" pitchFamily="34" charset="0"/>
            </a:endParaRPr>
          </a:p>
        </p:txBody>
      </p:sp>
      <p:sp>
        <p:nvSpPr>
          <p:cNvPr id="6" name="Скругленный прямоугольник 5"/>
          <p:cNvSpPr/>
          <p:nvPr/>
        </p:nvSpPr>
        <p:spPr>
          <a:xfrm>
            <a:off x="287338" y="2349500"/>
            <a:ext cx="8569325" cy="237490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600" dirty="0">
                <a:solidFill>
                  <a:schemeClr val="tx2"/>
                </a:solidFill>
                <a:latin typeface="Arial" pitchFamily="34" charset="0"/>
                <a:cs typeface="Arial" pitchFamily="34" charset="0"/>
              </a:rPr>
              <a:t> e.g. Fair words </a:t>
            </a:r>
            <a:r>
              <a:rPr lang="en-US" sz="2600" u="sng" dirty="0">
                <a:solidFill>
                  <a:schemeClr val="tx2"/>
                </a:solidFill>
                <a:latin typeface="Arial" pitchFamily="34" charset="0"/>
                <a:cs typeface="Arial" pitchFamily="34" charset="0"/>
              </a:rPr>
              <a:t>fat</a:t>
            </a:r>
            <a:r>
              <a:rPr lang="en-US" sz="2600" dirty="0">
                <a:solidFill>
                  <a:schemeClr val="tx2"/>
                </a:solidFill>
                <a:latin typeface="Arial" pitchFamily="34" charset="0"/>
                <a:cs typeface="Arial" pitchFamily="34" charset="0"/>
              </a:rPr>
              <a:t> few. --- </a:t>
            </a:r>
            <a:r>
              <a:rPr lang="en-US" sz="2600" dirty="0" err="1">
                <a:solidFill>
                  <a:schemeClr val="tx2"/>
                </a:solidFill>
                <a:latin typeface="Arial" pitchFamily="34" charset="0"/>
                <a:cs typeface="Arial" pitchFamily="34" charset="0"/>
              </a:rPr>
              <a:t>Гарні</a:t>
            </a:r>
            <a:r>
              <a:rPr lang="en-US" sz="2600" dirty="0">
                <a:solidFill>
                  <a:schemeClr val="tx2"/>
                </a:solidFill>
                <a:latin typeface="Arial" pitchFamily="34" charset="0"/>
                <a:cs typeface="Arial" pitchFamily="34" charset="0"/>
              </a:rPr>
              <a:t> </a:t>
            </a:r>
            <a:r>
              <a:rPr lang="en-US" sz="2600" dirty="0" err="1">
                <a:solidFill>
                  <a:schemeClr val="tx2"/>
                </a:solidFill>
                <a:latin typeface="Arial" pitchFamily="34" charset="0"/>
                <a:cs typeface="Arial" pitchFamily="34" charset="0"/>
              </a:rPr>
              <a:t>слова</a:t>
            </a:r>
            <a:r>
              <a:rPr lang="en-US" sz="2600" dirty="0">
                <a:solidFill>
                  <a:schemeClr val="tx2"/>
                </a:solidFill>
                <a:latin typeface="Arial" pitchFamily="34" charset="0"/>
                <a:cs typeface="Arial" pitchFamily="34" charset="0"/>
              </a:rPr>
              <a:t> </a:t>
            </a:r>
            <a:r>
              <a:rPr lang="en-US" sz="2600" dirty="0" err="1">
                <a:solidFill>
                  <a:schemeClr val="tx2"/>
                </a:solidFill>
                <a:latin typeface="Arial" pitchFamily="34" charset="0"/>
                <a:cs typeface="Arial" pitchFamily="34" charset="0"/>
              </a:rPr>
              <a:t>не</a:t>
            </a:r>
            <a:r>
              <a:rPr lang="en-US" sz="2600" dirty="0">
                <a:solidFill>
                  <a:schemeClr val="tx2"/>
                </a:solidFill>
                <a:latin typeface="Arial" pitchFamily="34" charset="0"/>
                <a:cs typeface="Arial" pitchFamily="34" charset="0"/>
              </a:rPr>
              <a:t> </a:t>
            </a:r>
            <a:r>
              <a:rPr lang="en-US" sz="2600" dirty="0" err="1">
                <a:solidFill>
                  <a:schemeClr val="tx2"/>
                </a:solidFill>
                <a:latin typeface="Arial" pitchFamily="34" charset="0"/>
                <a:cs typeface="Arial" pitchFamily="34" charset="0"/>
              </a:rPr>
              <a:t>нагодують</a:t>
            </a:r>
            <a:r>
              <a:rPr lang="en-US" sz="2600" dirty="0">
                <a:solidFill>
                  <a:schemeClr val="tx2"/>
                </a:solidFill>
                <a:latin typeface="Arial" pitchFamily="34" charset="0"/>
                <a:cs typeface="Arial" pitchFamily="34" charset="0"/>
              </a:rPr>
              <a:t> (proverb)</a:t>
            </a:r>
            <a:endParaRPr lang="uk-UA" sz="2600" dirty="0">
              <a:solidFill>
                <a:schemeClr val="tx2"/>
              </a:solidFill>
              <a:latin typeface="Arial" pitchFamily="34" charset="0"/>
              <a:cs typeface="Arial" pitchFamily="34" charset="0"/>
            </a:endParaRPr>
          </a:p>
          <a:p>
            <a:pPr fontAlgn="auto">
              <a:spcBef>
                <a:spcPts val="0"/>
              </a:spcBef>
              <a:spcAft>
                <a:spcPts val="0"/>
              </a:spcAft>
              <a:defRPr/>
            </a:pPr>
            <a:r>
              <a:rPr lang="en-US" sz="2600" dirty="0">
                <a:solidFill>
                  <a:schemeClr val="tx2"/>
                </a:solidFill>
                <a:latin typeface="Arial" pitchFamily="34" charset="0"/>
                <a:cs typeface="Arial" pitchFamily="34" charset="0"/>
              </a:rPr>
              <a:t>For the thousandth time I’ve told you, </a:t>
            </a:r>
            <a:r>
              <a:rPr lang="en-US" sz="2600" u="sng" dirty="0">
                <a:solidFill>
                  <a:schemeClr val="tx2"/>
                </a:solidFill>
                <a:latin typeface="Arial" pitchFamily="34" charset="0"/>
                <a:cs typeface="Arial" pitchFamily="34" charset="0"/>
              </a:rPr>
              <a:t>to keep your nose out </a:t>
            </a:r>
            <a:r>
              <a:rPr lang="en-US" sz="2600" dirty="0">
                <a:solidFill>
                  <a:schemeClr val="tx2"/>
                </a:solidFill>
                <a:latin typeface="Arial" pitchFamily="34" charset="0"/>
                <a:cs typeface="Arial" pitchFamily="34" charset="0"/>
              </a:rPr>
              <a:t>of the business. ------ </a:t>
            </a:r>
          </a:p>
          <a:p>
            <a:pPr fontAlgn="auto">
              <a:spcBef>
                <a:spcPts val="0"/>
              </a:spcBef>
              <a:spcAft>
                <a:spcPts val="0"/>
              </a:spcAft>
              <a:defRPr/>
            </a:pPr>
            <a:r>
              <a:rPr lang="en-US" sz="2600" u="sng" dirty="0">
                <a:solidFill>
                  <a:schemeClr val="tx2"/>
                </a:solidFill>
                <a:latin typeface="Arial" pitchFamily="34" charset="0"/>
                <a:cs typeface="Arial" pitchFamily="34" charset="0"/>
              </a:rPr>
              <a:t>Can’t I have </a:t>
            </a:r>
            <a:r>
              <a:rPr lang="en-US" sz="2600" dirty="0">
                <a:solidFill>
                  <a:schemeClr val="tx2"/>
                </a:solidFill>
                <a:latin typeface="Arial" pitchFamily="34" charset="0"/>
                <a:cs typeface="Arial" pitchFamily="34" charset="0"/>
              </a:rPr>
              <a:t>a little peace?  ------ </a:t>
            </a:r>
            <a:endParaRPr lang="en-US" sz="2600" dirty="0">
              <a:solidFill>
                <a:schemeClr val="accent1"/>
              </a:solidFill>
              <a:latin typeface="Arial" pitchFamily="34" charset="0"/>
              <a:cs typeface="Arial" pitchFamily="34" charset="0"/>
            </a:endParaRPr>
          </a:p>
        </p:txBody>
      </p:sp>
      <p:sp>
        <p:nvSpPr>
          <p:cNvPr id="9" name="Скругленный прямоугольник 8"/>
          <p:cNvSpPr/>
          <p:nvPr/>
        </p:nvSpPr>
        <p:spPr>
          <a:xfrm>
            <a:off x="287338" y="4941888"/>
            <a:ext cx="8569325" cy="158273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400" dirty="0">
                <a:solidFill>
                  <a:schemeClr val="tx2"/>
                </a:solidFill>
                <a:latin typeface="Arial" pitchFamily="34" charset="0"/>
                <a:cs typeface="Arial" pitchFamily="34" charset="0"/>
              </a:rPr>
              <a:t>Sometimes the transformation may be avoided. The choice of the form of expression rests with the translator who takes into account the contextual environment of each sense unit to be translated. </a:t>
            </a:r>
            <a:endParaRPr lang="en-US" sz="2400" i="1"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5" grpId="0" animBg="1"/>
      <p:bldP spid="6"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000" dirty="0">
                <a:solidFill>
                  <a:srgbClr val="C00000"/>
                </a:solidFill>
                <a:latin typeface="Arial" pitchFamily="34" charset="0"/>
                <a:cs typeface="Arial" pitchFamily="34" charset="0"/>
              </a:rPr>
              <a:t>1. </a:t>
            </a:r>
            <a:r>
              <a:rPr lang="en-US" sz="4000" dirty="0">
                <a:solidFill>
                  <a:srgbClr val="C00000"/>
                </a:solidFill>
                <a:latin typeface="Arial" pitchFamily="34" charset="0"/>
                <a:cs typeface="Arial" pitchFamily="34" charset="0"/>
              </a:rPr>
              <a:t>Grammatical problems of translation</a:t>
            </a:r>
          </a:p>
        </p:txBody>
      </p:sp>
      <p:sp>
        <p:nvSpPr>
          <p:cNvPr id="5" name="Скругленный прямоугольник 4"/>
          <p:cNvSpPr/>
          <p:nvPr/>
        </p:nvSpPr>
        <p:spPr>
          <a:xfrm>
            <a:off x="179388" y="908050"/>
            <a:ext cx="8640762" cy="244951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600">
                <a:solidFill>
                  <a:schemeClr val="tx2"/>
                </a:solidFill>
                <a:latin typeface="Arial" charset="0"/>
                <a:cs typeface="Arial" charset="0"/>
              </a:rPr>
              <a:t>Grammatical forms of different l-ges very seldom coincide fully in terms of their meaning and function. As a rule, there is only partial equivalence, i.e. the grammatical meanings expressed by grammatical forms coincide only in part of their meaning and differ in other parts. </a:t>
            </a:r>
            <a:endParaRPr lang="uk-UA" sz="2600">
              <a:solidFill>
                <a:schemeClr val="tx2"/>
              </a:solidFill>
              <a:latin typeface="Arial" charset="0"/>
              <a:cs typeface="Arial" charset="0"/>
            </a:endParaRP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19" name="Скругленный прямоугольник 18"/>
          <p:cNvSpPr/>
          <p:nvPr/>
        </p:nvSpPr>
        <p:spPr>
          <a:xfrm>
            <a:off x="179388" y="3429000"/>
            <a:ext cx="8677275" cy="28797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600">
                <a:solidFill>
                  <a:schemeClr val="tx2"/>
                </a:solidFill>
                <a:latin typeface="Arial" charset="0"/>
                <a:cs typeface="Arial" charset="0"/>
              </a:rPr>
              <a:t>Thus,</a:t>
            </a:r>
            <a:r>
              <a:rPr lang="en-US" sz="2600">
                <a:solidFill>
                  <a:schemeClr val="tx1"/>
                </a:solidFill>
                <a:latin typeface="Arial" charset="0"/>
                <a:cs typeface="Arial" charset="0"/>
              </a:rPr>
              <a:t> </a:t>
            </a:r>
            <a:r>
              <a:rPr lang="en-US" sz="2600" u="sng">
                <a:solidFill>
                  <a:schemeClr val="tx2"/>
                </a:solidFill>
                <a:latin typeface="Arial" charset="0"/>
                <a:cs typeface="Arial" charset="0"/>
              </a:rPr>
              <a:t>the category of number</a:t>
            </a:r>
            <a:r>
              <a:rPr lang="en-US" sz="2600">
                <a:solidFill>
                  <a:schemeClr val="tx2"/>
                </a:solidFill>
                <a:latin typeface="Arial" charset="0"/>
                <a:cs typeface="Arial" charset="0"/>
              </a:rPr>
              <a:t> of nouns in E and U seems to coincide in some cases,</a:t>
            </a:r>
          </a:p>
          <a:p>
            <a:pPr algn="ctr">
              <a:defRPr/>
            </a:pPr>
            <a:r>
              <a:rPr lang="en-US" sz="2600">
                <a:solidFill>
                  <a:schemeClr val="accent1"/>
                </a:solidFill>
                <a:latin typeface="Arial" charset="0"/>
                <a:cs typeface="Arial" charset="0"/>
              </a:rPr>
              <a:t>e.g. table - стіл, tables – столи</a:t>
            </a:r>
          </a:p>
          <a:p>
            <a:pPr algn="just">
              <a:defRPr/>
            </a:pPr>
            <a:r>
              <a:rPr lang="en-US" sz="2600">
                <a:solidFill>
                  <a:srgbClr val="17375E"/>
                </a:solidFill>
                <a:latin typeface="Arial" charset="0"/>
                <a:cs typeface="Arial" charset="0"/>
              </a:rPr>
              <a:t>However, an E plural form may be rendered as a U singular and vice versa,</a:t>
            </a:r>
          </a:p>
          <a:p>
            <a:pPr algn="just">
              <a:defRPr/>
            </a:pPr>
            <a:r>
              <a:rPr lang="en-US" sz="2600">
                <a:solidFill>
                  <a:srgbClr val="17375E"/>
                </a:solidFill>
                <a:latin typeface="Arial" charset="0"/>
                <a:cs typeface="Arial" charset="0"/>
              </a:rPr>
              <a:t>         </a:t>
            </a:r>
            <a:r>
              <a:rPr lang="en-US">
                <a:solidFill>
                  <a:schemeClr val="accent1"/>
                </a:solidFill>
                <a:latin typeface="Arial" charset="0"/>
                <a:cs typeface="Arial" charset="0"/>
              </a:rPr>
              <a:t>e.g. E-U</a:t>
            </a:r>
            <a:r>
              <a:rPr lang="uk-UA">
                <a:solidFill>
                  <a:schemeClr val="accent1"/>
                </a:solidFill>
                <a:latin typeface="Arial" charset="0"/>
                <a:cs typeface="Arial" charset="0"/>
              </a:rPr>
              <a:t>	</a:t>
            </a:r>
            <a:r>
              <a:rPr lang="en-US">
                <a:solidFill>
                  <a:schemeClr val="accent1"/>
                </a:solidFill>
                <a:latin typeface="Arial" charset="0"/>
                <a:cs typeface="Arial" charset="0"/>
              </a:rPr>
              <a:t>oats – </a:t>
            </a:r>
            <a:r>
              <a:rPr lang="uk-UA">
                <a:solidFill>
                  <a:schemeClr val="accent1"/>
                </a:solidFill>
                <a:latin typeface="Arial" charset="0"/>
                <a:cs typeface="Arial" charset="0"/>
              </a:rPr>
              <a:t>овес, </a:t>
            </a:r>
            <a:r>
              <a:rPr lang="en-US">
                <a:solidFill>
                  <a:schemeClr val="accent1"/>
                </a:solidFill>
                <a:latin typeface="Arial" charset="0"/>
                <a:cs typeface="Arial" charset="0"/>
              </a:rPr>
              <a:t>		U-E </a:t>
            </a:r>
            <a:r>
              <a:rPr lang="uk-UA">
                <a:solidFill>
                  <a:schemeClr val="accent1"/>
                </a:solidFill>
                <a:latin typeface="Arial" charset="0"/>
                <a:cs typeface="Arial" charset="0"/>
              </a:rPr>
              <a:t>гроші - </a:t>
            </a:r>
            <a:r>
              <a:rPr lang="en-US">
                <a:solidFill>
                  <a:schemeClr val="accent1"/>
                </a:solidFill>
                <a:latin typeface="Arial" charset="0"/>
                <a:cs typeface="Arial" charset="0"/>
              </a:rPr>
              <a:t>money  </a:t>
            </a:r>
          </a:p>
          <a:p>
            <a:pPr algn="ctr">
              <a:defRPr/>
            </a:pPr>
            <a:r>
              <a:rPr lang="en-US">
                <a:solidFill>
                  <a:schemeClr val="accent1"/>
                </a:solidFill>
                <a:latin typeface="Arial" charset="0"/>
                <a:cs typeface="Arial" charset="0"/>
              </a:rPr>
              <a:t>        onions – </a:t>
            </a:r>
            <a:r>
              <a:rPr lang="uk-UA">
                <a:solidFill>
                  <a:schemeClr val="accent1"/>
                </a:solidFill>
                <a:latin typeface="Arial" charset="0"/>
                <a:cs typeface="Arial" charset="0"/>
              </a:rPr>
              <a:t>цибуля, </a:t>
            </a:r>
            <a:r>
              <a:rPr lang="en-US">
                <a:solidFill>
                  <a:schemeClr val="accent1"/>
                </a:solidFill>
                <a:latin typeface="Arial" charset="0"/>
                <a:cs typeface="Arial" charset="0"/>
              </a:rPr>
              <a:t>		</a:t>
            </a:r>
            <a:r>
              <a:rPr lang="uk-UA">
                <a:solidFill>
                  <a:schemeClr val="accent1"/>
                </a:solidFill>
                <a:latin typeface="Arial" charset="0"/>
                <a:cs typeface="Arial" charset="0"/>
              </a:rPr>
              <a:t>люди - </a:t>
            </a:r>
            <a:r>
              <a:rPr lang="en-US">
                <a:solidFill>
                  <a:schemeClr val="accent1"/>
                </a:solidFill>
                <a:latin typeface="Arial" charset="0"/>
                <a:cs typeface="Arial" charset="0"/>
              </a:rPr>
              <a:t>people	</a:t>
            </a:r>
          </a:p>
          <a:p>
            <a:pPr algn="ctr">
              <a:defRPr/>
            </a:pPr>
            <a:r>
              <a:rPr lang="en-US">
                <a:solidFill>
                  <a:schemeClr val="accent1"/>
                </a:solidFill>
                <a:latin typeface="Arial" charset="0"/>
                <a:cs typeface="Arial" charset="0"/>
              </a:rPr>
              <a:t>           peas – </a:t>
            </a:r>
            <a:r>
              <a:rPr lang="uk-UA">
                <a:solidFill>
                  <a:schemeClr val="accent1"/>
                </a:solidFill>
                <a:latin typeface="Arial" charset="0"/>
                <a:cs typeface="Arial" charset="0"/>
              </a:rPr>
              <a:t>горох, </a:t>
            </a:r>
            <a:r>
              <a:rPr lang="en-US">
                <a:solidFill>
                  <a:schemeClr val="accent1"/>
                </a:solidFill>
                <a:latin typeface="Arial" charset="0"/>
                <a:cs typeface="Arial" charset="0"/>
              </a:rPr>
              <a:t>	                  </a:t>
            </a:r>
            <a:r>
              <a:rPr lang="uk-UA">
                <a:solidFill>
                  <a:schemeClr val="accent1"/>
                </a:solidFill>
                <a:latin typeface="Arial" charset="0"/>
                <a:cs typeface="Arial" charset="0"/>
              </a:rPr>
              <a:t>людина - </a:t>
            </a:r>
            <a:r>
              <a:rPr lang="en-US">
                <a:solidFill>
                  <a:schemeClr val="accent1"/>
                </a:solidFill>
                <a:latin typeface="Arial" charset="0"/>
                <a:cs typeface="Arial" charset="0"/>
              </a:rPr>
              <a:t>a person</a:t>
            </a:r>
            <a:endParaRPr lang="uk-UA">
              <a:solidFill>
                <a:schemeClr val="accent1"/>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000" dirty="0">
                <a:solidFill>
                  <a:srgbClr val="C00000"/>
                </a:solidFill>
                <a:latin typeface="Arial" pitchFamily="34" charset="0"/>
                <a:cs typeface="Arial" pitchFamily="34" charset="0"/>
              </a:rPr>
              <a:t>1. </a:t>
            </a:r>
            <a:r>
              <a:rPr lang="en-US" sz="4000" dirty="0">
                <a:solidFill>
                  <a:srgbClr val="C00000"/>
                </a:solidFill>
                <a:latin typeface="Arial" pitchFamily="34" charset="0"/>
                <a:cs typeface="Arial" pitchFamily="34" charset="0"/>
              </a:rPr>
              <a:t>Grammatical problems of translation</a:t>
            </a:r>
          </a:p>
        </p:txBody>
      </p:sp>
      <p:sp>
        <p:nvSpPr>
          <p:cNvPr id="5" name="Скругленный прямоугольник 4"/>
          <p:cNvSpPr/>
          <p:nvPr/>
        </p:nvSpPr>
        <p:spPr>
          <a:xfrm>
            <a:off x="287338" y="1268413"/>
            <a:ext cx="8569325" cy="460851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uk-UA" sz="2800">
                <a:solidFill>
                  <a:schemeClr val="tx2"/>
                </a:solidFill>
                <a:latin typeface="Arial" charset="0"/>
                <a:cs typeface="Arial" charset="0"/>
              </a:rPr>
              <a:t>	</a:t>
            </a:r>
            <a:r>
              <a:rPr lang="en-US" sz="2800" u="sng">
                <a:solidFill>
                  <a:schemeClr val="tx2"/>
                </a:solidFill>
                <a:latin typeface="Arial" charset="0"/>
                <a:cs typeface="Arial" charset="0"/>
              </a:rPr>
              <a:t>The category of person </a:t>
            </a:r>
            <a:r>
              <a:rPr lang="en-US" sz="2800">
                <a:solidFill>
                  <a:schemeClr val="tx2"/>
                </a:solidFill>
                <a:latin typeface="Arial" charset="0"/>
                <a:cs typeface="Arial" charset="0"/>
              </a:rPr>
              <a:t>in E and U is represented by 3 persons in singular and plural. However, in U there is an eight-term system while in E there is the seven-term one, with “you” used for both singular and plural 2nd person. While translating from E into U the translator should make a choice between «ти» and «ви». The first thing that the translator has to take into account is the participants’ roles and probably the degree of intimacy between them.</a:t>
            </a:r>
            <a:endParaRPr lang="uk-UA" sz="2800">
              <a:solidFill>
                <a:schemeClr val="tx2"/>
              </a:solidFill>
              <a:latin typeface="Arial" charset="0"/>
              <a:cs typeface="Arial" charset="0"/>
            </a:endParaRP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000" dirty="0">
                <a:solidFill>
                  <a:srgbClr val="C00000"/>
                </a:solidFill>
                <a:latin typeface="Arial" pitchFamily="34" charset="0"/>
                <a:cs typeface="Arial" pitchFamily="34" charset="0"/>
              </a:rPr>
              <a:t>1. </a:t>
            </a:r>
            <a:r>
              <a:rPr lang="en-US" sz="4000" dirty="0">
                <a:solidFill>
                  <a:srgbClr val="C00000"/>
                </a:solidFill>
                <a:latin typeface="Arial" pitchFamily="34" charset="0"/>
                <a:cs typeface="Arial" pitchFamily="34" charset="0"/>
              </a:rPr>
              <a:t>Grammatical problems of translation</a:t>
            </a:r>
          </a:p>
        </p:txBody>
      </p:sp>
      <p:sp>
        <p:nvSpPr>
          <p:cNvPr id="5" name="Скругленный прямоугольник 4"/>
          <p:cNvSpPr/>
          <p:nvPr/>
        </p:nvSpPr>
        <p:spPr>
          <a:xfrm>
            <a:off x="287338" y="1268413"/>
            <a:ext cx="8569325" cy="532923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600" i="1">
                <a:solidFill>
                  <a:schemeClr val="tx2"/>
                </a:solidFill>
                <a:latin typeface="Arial" charset="0"/>
                <a:cs typeface="Arial" charset="0"/>
              </a:rPr>
              <a:t>Example.</a:t>
            </a:r>
            <a:r>
              <a:rPr lang="uk-UA" sz="2600">
                <a:solidFill>
                  <a:schemeClr val="tx2"/>
                </a:solidFill>
                <a:latin typeface="Arial" charset="0"/>
                <a:cs typeface="Arial" charset="0"/>
              </a:rPr>
              <a:t> </a:t>
            </a:r>
            <a:r>
              <a:rPr lang="en-US" sz="2600">
                <a:solidFill>
                  <a:schemeClr val="tx2"/>
                </a:solidFill>
                <a:latin typeface="Arial" charset="0"/>
                <a:cs typeface="Arial" charset="0"/>
              </a:rPr>
              <a:t>The characters in Agatha Christie’s </a:t>
            </a:r>
            <a:r>
              <a:rPr lang="en-US" sz="2600" i="1">
                <a:solidFill>
                  <a:schemeClr val="tx2"/>
                </a:solidFill>
                <a:latin typeface="Arial" charset="0"/>
                <a:cs typeface="Arial" charset="0"/>
              </a:rPr>
              <a:t>Crooked House </a:t>
            </a:r>
            <a:r>
              <a:rPr lang="en-US" sz="2600">
                <a:solidFill>
                  <a:schemeClr val="tx2"/>
                </a:solidFill>
                <a:latin typeface="Arial" charset="0"/>
                <a:cs typeface="Arial" charset="0"/>
              </a:rPr>
              <a:t>are a young man, Charles, and a young lady, Sophia. They have worked together and have been friends for some time. Charles has just asked Sophia to marry him. </a:t>
            </a:r>
          </a:p>
          <a:p>
            <a:pPr algn="ctr">
              <a:defRPr/>
            </a:pPr>
            <a:r>
              <a:rPr lang="en-US" sz="2600">
                <a:solidFill>
                  <a:schemeClr val="tx2"/>
                </a:solidFill>
                <a:latin typeface="Arial" charset="0"/>
                <a:cs typeface="Arial" charset="0"/>
              </a:rPr>
              <a:t>“Darling- don’t </a:t>
            </a:r>
            <a:r>
              <a:rPr lang="en-US" sz="2600" b="1">
                <a:solidFill>
                  <a:schemeClr val="tx2"/>
                </a:solidFill>
                <a:latin typeface="Arial" charset="0"/>
                <a:cs typeface="Arial" charset="0"/>
              </a:rPr>
              <a:t>you</a:t>
            </a:r>
            <a:r>
              <a:rPr lang="en-US" sz="2600">
                <a:solidFill>
                  <a:schemeClr val="tx2"/>
                </a:solidFill>
                <a:latin typeface="Arial" charset="0"/>
                <a:cs typeface="Arial" charset="0"/>
              </a:rPr>
              <a:t> understand? I’ve tried not to say I love </a:t>
            </a:r>
            <a:r>
              <a:rPr lang="en-US" sz="2600" b="1">
                <a:solidFill>
                  <a:schemeClr val="tx2"/>
                </a:solidFill>
                <a:latin typeface="Arial" charset="0"/>
                <a:cs typeface="Arial" charset="0"/>
              </a:rPr>
              <a:t>you-</a:t>
            </a:r>
            <a:r>
              <a:rPr lang="en-US" sz="2600">
                <a:solidFill>
                  <a:schemeClr val="tx2"/>
                </a:solidFill>
                <a:latin typeface="Arial" charset="0"/>
                <a:cs typeface="Arial" charset="0"/>
              </a:rPr>
              <a:t>“</a:t>
            </a:r>
          </a:p>
          <a:p>
            <a:pPr algn="ctr">
              <a:defRPr/>
            </a:pPr>
            <a:r>
              <a:rPr lang="en-US" sz="2600">
                <a:solidFill>
                  <a:schemeClr val="tx2"/>
                </a:solidFill>
                <a:latin typeface="Arial" charset="0"/>
                <a:cs typeface="Arial" charset="0"/>
              </a:rPr>
              <a:t>She stopped me. “I understand, Charles. And I like </a:t>
            </a:r>
            <a:r>
              <a:rPr lang="en-US" sz="2600" b="1">
                <a:solidFill>
                  <a:schemeClr val="tx2"/>
                </a:solidFill>
                <a:latin typeface="Arial" charset="0"/>
                <a:cs typeface="Arial" charset="0"/>
              </a:rPr>
              <a:t>your</a:t>
            </a:r>
            <a:r>
              <a:rPr lang="en-US" sz="2600">
                <a:solidFill>
                  <a:schemeClr val="tx2"/>
                </a:solidFill>
                <a:latin typeface="Arial" charset="0"/>
                <a:cs typeface="Arial" charset="0"/>
              </a:rPr>
              <a:t> funny way of doing things...”</a:t>
            </a:r>
          </a:p>
          <a:p>
            <a:pPr algn="ctr">
              <a:defRPr/>
            </a:pPr>
            <a:r>
              <a:rPr lang="en-US" sz="2600">
                <a:solidFill>
                  <a:schemeClr val="tx2"/>
                </a:solidFill>
                <a:latin typeface="Arial" charset="0"/>
                <a:cs typeface="Arial" charset="0"/>
              </a:rPr>
              <a:t> In the French translation of this novel “vous” and “votre” while in the Romanian version “te” and “tau” are used. </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000" dirty="0">
                <a:solidFill>
                  <a:srgbClr val="C00000"/>
                </a:solidFill>
                <a:latin typeface="Arial" pitchFamily="34" charset="0"/>
                <a:cs typeface="Arial" pitchFamily="34" charset="0"/>
              </a:rPr>
              <a:t>1. </a:t>
            </a:r>
            <a:r>
              <a:rPr lang="en-US" sz="4000" dirty="0">
                <a:solidFill>
                  <a:srgbClr val="C00000"/>
                </a:solidFill>
                <a:latin typeface="Arial" pitchFamily="34" charset="0"/>
                <a:cs typeface="Arial" pitchFamily="34" charset="0"/>
              </a:rPr>
              <a:t>Grammatical problems of translation</a:t>
            </a:r>
          </a:p>
        </p:txBody>
      </p:sp>
      <p:sp>
        <p:nvSpPr>
          <p:cNvPr id="5" name="Скругленный прямоугольник 4"/>
          <p:cNvSpPr/>
          <p:nvPr/>
        </p:nvSpPr>
        <p:spPr>
          <a:xfrm>
            <a:off x="287338" y="1341438"/>
            <a:ext cx="8569325" cy="28797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600" u="sng" dirty="0">
                <a:solidFill>
                  <a:schemeClr val="tx2"/>
                </a:solidFill>
                <a:latin typeface="Arial" pitchFamily="34" charset="0"/>
                <a:cs typeface="Arial" pitchFamily="34" charset="0"/>
              </a:rPr>
              <a:t>The category of tense</a:t>
            </a:r>
            <a:r>
              <a:rPr lang="en-US" sz="2600" dirty="0">
                <a:solidFill>
                  <a:schemeClr val="tx2"/>
                </a:solidFill>
                <a:latin typeface="Arial" pitchFamily="34" charset="0"/>
                <a:cs typeface="Arial" pitchFamily="34" charset="0"/>
              </a:rPr>
              <a:t>. Both E and U distinguish such forms of the verbs as Present and Past. However, only in E there is the grammatical rule of the Sequence of Tenses. </a:t>
            </a:r>
          </a:p>
          <a:p>
            <a:pPr algn="ctr" fontAlgn="auto">
              <a:lnSpc>
                <a:spcPct val="150000"/>
              </a:lnSpc>
              <a:spcBef>
                <a:spcPts val="0"/>
              </a:spcBef>
              <a:spcAft>
                <a:spcPts val="0"/>
              </a:spcAft>
              <a:defRPr/>
            </a:pPr>
            <a:r>
              <a:rPr lang="en-US" sz="2600" dirty="0">
                <a:solidFill>
                  <a:schemeClr val="accent1"/>
                </a:solidFill>
                <a:latin typeface="Arial" pitchFamily="34" charset="0"/>
                <a:cs typeface="Arial" pitchFamily="34" charset="0"/>
              </a:rPr>
              <a:t>e.g. He said he lived in London.</a:t>
            </a:r>
            <a:endParaRPr lang="uk-UA" sz="2600" dirty="0">
              <a:solidFill>
                <a:schemeClr val="accent1"/>
              </a:solidFill>
              <a:latin typeface="Arial" pitchFamily="34" charset="0"/>
              <a:cs typeface="Arial" pitchFamily="34" charset="0"/>
            </a:endParaRPr>
          </a:p>
          <a:p>
            <a:pPr algn="ctr" fontAlgn="auto">
              <a:lnSpc>
                <a:spcPct val="150000"/>
              </a:lnSpc>
              <a:spcBef>
                <a:spcPts val="0"/>
              </a:spcBef>
              <a:spcAft>
                <a:spcPts val="0"/>
              </a:spcAft>
              <a:defRPr/>
            </a:pPr>
            <a:r>
              <a:rPr lang="en-US" sz="2600" dirty="0" err="1">
                <a:solidFill>
                  <a:schemeClr val="accent1"/>
                </a:solidFill>
                <a:latin typeface="Arial" pitchFamily="34" charset="0"/>
                <a:cs typeface="Arial" pitchFamily="34" charset="0"/>
              </a:rPr>
              <a:t>Він</a:t>
            </a:r>
            <a:r>
              <a:rPr lang="en-US" sz="2600" dirty="0">
                <a:solidFill>
                  <a:schemeClr val="accent1"/>
                </a:solidFill>
                <a:latin typeface="Arial" pitchFamily="34" charset="0"/>
                <a:cs typeface="Arial" pitchFamily="34" charset="0"/>
              </a:rPr>
              <a:t> </a:t>
            </a:r>
            <a:r>
              <a:rPr lang="en-US" sz="2600" dirty="0" err="1">
                <a:solidFill>
                  <a:schemeClr val="accent1"/>
                </a:solidFill>
                <a:latin typeface="Arial" pitchFamily="34" charset="0"/>
                <a:cs typeface="Arial" pitchFamily="34" charset="0"/>
              </a:rPr>
              <a:t>сказав</a:t>
            </a:r>
            <a:r>
              <a:rPr lang="en-US" sz="2600" dirty="0">
                <a:solidFill>
                  <a:schemeClr val="accent1"/>
                </a:solidFill>
                <a:latin typeface="Arial" pitchFamily="34" charset="0"/>
                <a:cs typeface="Arial" pitchFamily="34" charset="0"/>
              </a:rPr>
              <a:t>, </a:t>
            </a:r>
            <a:r>
              <a:rPr lang="en-US" sz="2600" dirty="0" err="1">
                <a:solidFill>
                  <a:schemeClr val="accent1"/>
                </a:solidFill>
                <a:latin typeface="Arial" pitchFamily="34" charset="0"/>
                <a:cs typeface="Arial" pitchFamily="34" charset="0"/>
              </a:rPr>
              <a:t>що</a:t>
            </a:r>
            <a:r>
              <a:rPr lang="en-US" sz="2600" dirty="0">
                <a:solidFill>
                  <a:schemeClr val="accent1"/>
                </a:solidFill>
                <a:latin typeface="Arial" pitchFamily="34" charset="0"/>
                <a:cs typeface="Arial" pitchFamily="34" charset="0"/>
              </a:rPr>
              <a:t> </a:t>
            </a:r>
            <a:r>
              <a:rPr lang="en-US" sz="2600" dirty="0" err="1">
                <a:solidFill>
                  <a:schemeClr val="accent1"/>
                </a:solidFill>
                <a:latin typeface="Arial" pitchFamily="34" charset="0"/>
                <a:cs typeface="Arial" pitchFamily="34" charset="0"/>
              </a:rPr>
              <a:t>живе</a:t>
            </a:r>
            <a:r>
              <a:rPr lang="en-US" sz="2600" dirty="0">
                <a:solidFill>
                  <a:schemeClr val="accent1"/>
                </a:solidFill>
                <a:latin typeface="Arial" pitchFamily="34" charset="0"/>
                <a:cs typeface="Arial" pitchFamily="34" charset="0"/>
              </a:rPr>
              <a:t> в </a:t>
            </a:r>
            <a:r>
              <a:rPr lang="en-US" sz="2600" dirty="0" err="1">
                <a:solidFill>
                  <a:schemeClr val="accent1"/>
                </a:solidFill>
                <a:latin typeface="Arial" pitchFamily="34" charset="0"/>
                <a:cs typeface="Arial" pitchFamily="34" charset="0"/>
              </a:rPr>
              <a:t>Лондоні</a:t>
            </a:r>
            <a:r>
              <a:rPr lang="en-US" sz="2600" dirty="0">
                <a:solidFill>
                  <a:schemeClr val="accent1"/>
                </a:solidFill>
                <a:latin typeface="Arial" pitchFamily="34" charset="0"/>
                <a:cs typeface="Arial" pitchFamily="34" charset="0"/>
              </a:rPr>
              <a:t>.</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000" dirty="0">
                <a:solidFill>
                  <a:srgbClr val="C00000"/>
                </a:solidFill>
                <a:latin typeface="Arial" pitchFamily="34" charset="0"/>
                <a:cs typeface="Arial" pitchFamily="34" charset="0"/>
              </a:rPr>
              <a:t>1. </a:t>
            </a:r>
            <a:r>
              <a:rPr lang="en-US" sz="4000" dirty="0">
                <a:solidFill>
                  <a:srgbClr val="C00000"/>
                </a:solidFill>
                <a:latin typeface="Arial" pitchFamily="34" charset="0"/>
                <a:cs typeface="Arial" pitchFamily="34" charset="0"/>
              </a:rPr>
              <a:t>Grammatical problems of translation</a:t>
            </a:r>
          </a:p>
        </p:txBody>
      </p:sp>
      <p:sp>
        <p:nvSpPr>
          <p:cNvPr id="5" name="Скругленный прямоугольник 4"/>
          <p:cNvSpPr/>
          <p:nvPr/>
        </p:nvSpPr>
        <p:spPr>
          <a:xfrm>
            <a:off x="287338" y="1052513"/>
            <a:ext cx="8569325" cy="122396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600" u="sng" dirty="0">
                <a:solidFill>
                  <a:schemeClr val="tx2"/>
                </a:solidFill>
                <a:latin typeface="Arial" pitchFamily="34" charset="0"/>
                <a:cs typeface="Arial" pitchFamily="34" charset="0"/>
              </a:rPr>
              <a:t>Gender</a:t>
            </a:r>
            <a:r>
              <a:rPr lang="en-US" sz="2600" dirty="0">
                <a:solidFill>
                  <a:schemeClr val="tx2"/>
                </a:solidFill>
                <a:latin typeface="Arial" pitchFamily="34" charset="0"/>
                <a:cs typeface="Arial" pitchFamily="34" charset="0"/>
              </a:rPr>
              <a:t>. In U there are three genders: masculine, feminine and neuter which are formally expressed in the following ways:</a:t>
            </a:r>
            <a:endParaRPr lang="en-US" sz="2600" dirty="0">
              <a:solidFill>
                <a:schemeClr val="accent1"/>
              </a:solidFill>
              <a:latin typeface="Arial" pitchFamily="34" charset="0"/>
              <a:cs typeface="Arial" pitchFamily="34" charset="0"/>
            </a:endParaRP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grpSp>
        <p:nvGrpSpPr>
          <p:cNvPr id="6" name="Группа 5"/>
          <p:cNvGrpSpPr>
            <a:grpSpLocks/>
          </p:cNvGrpSpPr>
          <p:nvPr/>
        </p:nvGrpSpPr>
        <p:grpSpPr bwMode="auto">
          <a:xfrm>
            <a:off x="107950" y="2492375"/>
            <a:ext cx="8748713" cy="1081088"/>
            <a:chOff x="107504" y="1124745"/>
            <a:chExt cx="8749159" cy="540060"/>
          </a:xfrm>
        </p:grpSpPr>
        <p:sp>
          <p:nvSpPr>
            <p:cNvPr id="7" name="Скругленный прямоугольник 6"/>
            <p:cNvSpPr/>
            <p:nvPr/>
          </p:nvSpPr>
          <p:spPr>
            <a:xfrm>
              <a:off x="1187059" y="1124745"/>
              <a:ext cx="7669604" cy="54006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algn="just" fontAlgn="auto">
                <a:spcBef>
                  <a:spcPts val="0"/>
                </a:spcBef>
                <a:spcAft>
                  <a:spcPts val="0"/>
                </a:spcAft>
                <a:buFontTx/>
                <a:buAutoNum type="arabicPeriod"/>
                <a:defRPr/>
              </a:pPr>
              <a:r>
                <a:rPr lang="en-US" sz="2400" dirty="0">
                  <a:solidFill>
                    <a:schemeClr val="tx2">
                      <a:lumMod val="75000"/>
                    </a:schemeClr>
                  </a:solidFill>
                  <a:latin typeface="Arial" pitchFamily="34" charset="0"/>
                  <a:cs typeface="Arial" pitchFamily="34" charset="0"/>
                </a:rPr>
                <a:t>through agreement, </a:t>
              </a:r>
              <a:endParaRPr lang="uk-UA" sz="2400" dirty="0">
                <a:solidFill>
                  <a:schemeClr val="tx2">
                    <a:lumMod val="75000"/>
                  </a:schemeClr>
                </a:solidFill>
                <a:latin typeface="Arial" pitchFamily="34" charset="0"/>
                <a:cs typeface="Arial" pitchFamily="34" charset="0"/>
              </a:endParaRPr>
            </a:p>
            <a:p>
              <a:pPr algn="ctr" fontAlgn="auto">
                <a:spcBef>
                  <a:spcPts val="0"/>
                </a:spcBef>
                <a:spcAft>
                  <a:spcPts val="0"/>
                </a:spcAft>
                <a:defRPr/>
              </a:pPr>
              <a:r>
                <a:rPr lang="en-US" sz="2400" dirty="0">
                  <a:solidFill>
                    <a:schemeClr val="accent1"/>
                  </a:solidFill>
                  <a:latin typeface="Arial" pitchFamily="34" charset="0"/>
                  <a:cs typeface="Arial" pitchFamily="34" charset="0"/>
                </a:rPr>
                <a:t>e.g. </a:t>
              </a:r>
              <a:r>
                <a:rPr lang="ru-RU" sz="2400" dirty="0" err="1">
                  <a:solidFill>
                    <a:schemeClr val="accent1"/>
                  </a:solidFill>
                  <a:latin typeface="Arial" pitchFamily="34" charset="0"/>
                  <a:cs typeface="Arial" pitchFamily="34" charset="0"/>
                </a:rPr>
                <a:t>ця</a:t>
              </a:r>
              <a:r>
                <a:rPr lang="ru-RU" sz="2400" dirty="0">
                  <a:solidFill>
                    <a:schemeClr val="accent1"/>
                  </a:solidFill>
                  <a:latin typeface="Arial" pitchFamily="34" charset="0"/>
                  <a:cs typeface="Arial" pitchFamily="34" charset="0"/>
                </a:rPr>
                <a:t> </a:t>
              </a:r>
              <a:r>
                <a:rPr lang="ru-RU" sz="2400" dirty="0" err="1">
                  <a:solidFill>
                    <a:schemeClr val="accent1"/>
                  </a:solidFill>
                  <a:latin typeface="Arial" pitchFamily="34" charset="0"/>
                  <a:cs typeface="Arial" pitchFamily="34" charset="0"/>
                </a:rPr>
                <a:t>дівчина</a:t>
              </a:r>
              <a:r>
                <a:rPr lang="ru-RU" sz="2400" dirty="0">
                  <a:solidFill>
                    <a:schemeClr val="accent1"/>
                  </a:solidFill>
                  <a:latin typeface="Arial" pitchFamily="34" charset="0"/>
                  <a:cs typeface="Arial" pitchFamily="34" charset="0"/>
                </a:rPr>
                <a:t>, </a:t>
              </a:r>
              <a:r>
                <a:rPr lang="ru-RU" sz="2400" dirty="0" err="1">
                  <a:solidFill>
                    <a:schemeClr val="accent1"/>
                  </a:solidFill>
                  <a:latin typeface="Arial" pitchFamily="34" charset="0"/>
                  <a:cs typeface="Arial" pitchFamily="34" charset="0"/>
                </a:rPr>
                <a:t>цей</a:t>
              </a:r>
              <a:r>
                <a:rPr lang="ru-RU" sz="2400" dirty="0">
                  <a:solidFill>
                    <a:schemeClr val="accent1"/>
                  </a:solidFill>
                  <a:latin typeface="Arial" pitchFamily="34" charset="0"/>
                  <a:cs typeface="Arial" pitchFamily="34" charset="0"/>
                </a:rPr>
                <a:t> юнак;</a:t>
              </a:r>
            </a:p>
            <a:p>
              <a:pPr algn="ctr" fontAlgn="auto">
                <a:spcBef>
                  <a:spcPts val="0"/>
                </a:spcBef>
                <a:spcAft>
                  <a:spcPts val="0"/>
                </a:spcAft>
                <a:defRPr/>
              </a:pPr>
              <a:r>
                <a:rPr lang="ru-RU" sz="2400" dirty="0">
                  <a:solidFill>
                    <a:schemeClr val="accent1"/>
                  </a:solidFill>
                  <a:latin typeface="Arial" pitchFamily="34" charset="0"/>
                  <a:cs typeface="Arial" pitchFamily="34" charset="0"/>
                </a:rPr>
                <a:t>бабуся </a:t>
              </a:r>
              <a:r>
                <a:rPr lang="ru-RU" sz="2400" dirty="0" err="1">
                  <a:solidFill>
                    <a:schemeClr val="accent1"/>
                  </a:solidFill>
                  <a:latin typeface="Arial" pitchFamily="34" charset="0"/>
                  <a:cs typeface="Arial" pitchFamily="34" charset="0"/>
                </a:rPr>
                <a:t>прийшла</a:t>
              </a:r>
              <a:r>
                <a:rPr lang="ru-RU" sz="2400" dirty="0">
                  <a:solidFill>
                    <a:schemeClr val="accent1"/>
                  </a:solidFill>
                  <a:latin typeface="Arial" pitchFamily="34" charset="0"/>
                  <a:cs typeface="Arial" pitchFamily="34" charset="0"/>
                </a:rPr>
                <a:t>, час </a:t>
              </a:r>
              <a:r>
                <a:rPr lang="ru-RU" sz="2400" dirty="0" err="1">
                  <a:solidFill>
                    <a:schemeClr val="accent1"/>
                  </a:solidFill>
                  <a:latin typeface="Arial" pitchFamily="34" charset="0"/>
                  <a:cs typeface="Arial" pitchFamily="34" charset="0"/>
                </a:rPr>
                <a:t>прийшов</a:t>
              </a:r>
              <a:r>
                <a:rPr lang="ru-RU" sz="2400" dirty="0">
                  <a:solidFill>
                    <a:schemeClr val="accent1"/>
                  </a:solidFill>
                  <a:latin typeface="Arial" pitchFamily="34" charset="0"/>
                  <a:cs typeface="Arial" pitchFamily="34" charset="0"/>
                </a:rPr>
                <a:t>, </a:t>
              </a:r>
              <a:r>
                <a:rPr lang="ru-RU" sz="2400" dirty="0" err="1">
                  <a:solidFill>
                    <a:schemeClr val="accent1"/>
                  </a:solidFill>
                  <a:latin typeface="Arial" pitchFamily="34" charset="0"/>
                  <a:cs typeface="Arial" pitchFamily="34" charset="0"/>
                </a:rPr>
                <a:t>літо</a:t>
              </a:r>
              <a:r>
                <a:rPr lang="ru-RU" sz="2400" dirty="0">
                  <a:solidFill>
                    <a:schemeClr val="accent1"/>
                  </a:solidFill>
                  <a:latin typeface="Arial" pitchFamily="34" charset="0"/>
                  <a:cs typeface="Arial" pitchFamily="34" charset="0"/>
                </a:rPr>
                <a:t> </a:t>
              </a:r>
              <a:r>
                <a:rPr lang="ru-RU" sz="2400" dirty="0" err="1">
                  <a:solidFill>
                    <a:schemeClr val="accent1"/>
                  </a:solidFill>
                  <a:latin typeface="Arial" pitchFamily="34" charset="0"/>
                  <a:cs typeface="Arial" pitchFamily="34" charset="0"/>
                </a:rPr>
                <a:t>прийшло</a:t>
              </a:r>
              <a:endParaRPr lang="ru-RU" sz="2400" dirty="0">
                <a:solidFill>
                  <a:schemeClr val="accent1"/>
                </a:solidFill>
                <a:latin typeface="Arial" pitchFamily="34" charset="0"/>
                <a:cs typeface="Arial" pitchFamily="34" charset="0"/>
              </a:endParaRPr>
            </a:p>
          </p:txBody>
        </p:sp>
        <p:sp>
          <p:nvSpPr>
            <p:cNvPr id="9" name="Стрелка вправо 8"/>
            <p:cNvSpPr/>
            <p:nvPr/>
          </p:nvSpPr>
          <p:spPr>
            <a:xfrm>
              <a:off x="107504" y="1232598"/>
              <a:ext cx="1079555" cy="324353"/>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schemeClr val="tx2">
                    <a:lumMod val="75000"/>
                  </a:schemeClr>
                </a:solidFill>
              </a:endParaRPr>
            </a:p>
          </p:txBody>
        </p:sp>
      </p:grpSp>
      <p:grpSp>
        <p:nvGrpSpPr>
          <p:cNvPr id="10" name="Группа 9"/>
          <p:cNvGrpSpPr>
            <a:grpSpLocks/>
          </p:cNvGrpSpPr>
          <p:nvPr/>
        </p:nvGrpSpPr>
        <p:grpSpPr bwMode="auto">
          <a:xfrm>
            <a:off x="107950" y="3716338"/>
            <a:ext cx="8748713" cy="1441450"/>
            <a:chOff x="107504" y="1124745"/>
            <a:chExt cx="8749159" cy="540060"/>
          </a:xfrm>
        </p:grpSpPr>
        <p:sp>
          <p:nvSpPr>
            <p:cNvPr id="11" name="Скругленный прямоугольник 10"/>
            <p:cNvSpPr/>
            <p:nvPr/>
          </p:nvSpPr>
          <p:spPr>
            <a:xfrm>
              <a:off x="1187059" y="1124745"/>
              <a:ext cx="7669604" cy="54006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400" dirty="0">
                  <a:solidFill>
                    <a:schemeClr val="tx2">
                      <a:lumMod val="75000"/>
                    </a:schemeClr>
                  </a:solidFill>
                  <a:latin typeface="Arial" pitchFamily="34" charset="0"/>
                  <a:cs typeface="Arial" pitchFamily="34" charset="0"/>
                </a:rPr>
                <a:t>2.</a:t>
              </a:r>
              <a:r>
                <a:rPr lang="uk-UA" sz="2400" dirty="0">
                  <a:solidFill>
                    <a:schemeClr val="tx2">
                      <a:lumMod val="75000"/>
                    </a:schemeClr>
                  </a:solidFill>
                  <a:latin typeface="Arial" pitchFamily="34" charset="0"/>
                  <a:cs typeface="Arial" pitchFamily="34" charset="0"/>
                </a:rPr>
                <a:t> </a:t>
              </a:r>
              <a:r>
                <a:rPr lang="en-US" sz="2400" dirty="0">
                  <a:solidFill>
                    <a:schemeClr val="tx2">
                      <a:lumMod val="75000"/>
                    </a:schemeClr>
                  </a:solidFill>
                  <a:latin typeface="Arial" pitchFamily="34" charset="0"/>
                  <a:cs typeface="Arial" pitchFamily="34" charset="0"/>
                </a:rPr>
                <a:t>by the inflections of the noun itself,</a:t>
              </a:r>
            </a:p>
            <a:p>
              <a:pPr algn="ctr" fontAlgn="auto">
                <a:spcBef>
                  <a:spcPts val="0"/>
                </a:spcBef>
                <a:spcAft>
                  <a:spcPts val="0"/>
                </a:spcAft>
                <a:defRPr/>
              </a:pPr>
              <a:r>
                <a:rPr lang="en-US" sz="2400" dirty="0">
                  <a:solidFill>
                    <a:schemeClr val="accent1"/>
                  </a:solidFill>
                  <a:latin typeface="Arial" pitchFamily="34" charset="0"/>
                  <a:cs typeface="Arial" pitchFamily="34" charset="0"/>
                </a:rPr>
                <a:t>e.g. 	</a:t>
              </a:r>
              <a:r>
                <a:rPr lang="en-US" sz="2400" dirty="0" err="1">
                  <a:solidFill>
                    <a:schemeClr val="accent1"/>
                  </a:solidFill>
                  <a:latin typeface="Arial" pitchFamily="34" charset="0"/>
                  <a:cs typeface="Arial" pitchFamily="34" charset="0"/>
                </a:rPr>
                <a:t>стіл</a:t>
              </a:r>
              <a:r>
                <a:rPr lang="en-US" sz="2400" dirty="0">
                  <a:solidFill>
                    <a:schemeClr val="accent1"/>
                  </a:solidFill>
                  <a:latin typeface="Arial" pitchFamily="34" charset="0"/>
                  <a:cs typeface="Arial" pitchFamily="34" charset="0"/>
                </a:rPr>
                <a:t> (masc.) = zero ending,</a:t>
              </a:r>
            </a:p>
            <a:p>
              <a:pPr algn="ctr" fontAlgn="auto">
                <a:spcBef>
                  <a:spcPts val="0"/>
                </a:spcBef>
                <a:spcAft>
                  <a:spcPts val="0"/>
                </a:spcAft>
                <a:defRPr/>
              </a:pPr>
              <a:r>
                <a:rPr lang="en-US" sz="2400" dirty="0" err="1">
                  <a:solidFill>
                    <a:schemeClr val="accent1"/>
                  </a:solidFill>
                  <a:latin typeface="Arial" pitchFamily="34" charset="0"/>
                  <a:cs typeface="Arial" pitchFamily="34" charset="0"/>
                </a:rPr>
                <a:t>вода</a:t>
              </a:r>
              <a:r>
                <a:rPr lang="en-US" sz="2400" dirty="0">
                  <a:solidFill>
                    <a:schemeClr val="accent1"/>
                  </a:solidFill>
                  <a:latin typeface="Arial" pitchFamily="34" charset="0"/>
                  <a:cs typeface="Arial" pitchFamily="34" charset="0"/>
                </a:rPr>
                <a:t> (fem.) = “a”,</a:t>
              </a:r>
            </a:p>
            <a:p>
              <a:pPr algn="ctr" fontAlgn="auto">
                <a:spcBef>
                  <a:spcPts val="0"/>
                </a:spcBef>
                <a:spcAft>
                  <a:spcPts val="0"/>
                </a:spcAft>
                <a:defRPr/>
              </a:pPr>
              <a:r>
                <a:rPr lang="en-US" sz="2400" dirty="0" err="1">
                  <a:solidFill>
                    <a:schemeClr val="accent1"/>
                  </a:solidFill>
                  <a:latin typeface="Arial" pitchFamily="34" charset="0"/>
                  <a:cs typeface="Arial" pitchFamily="34" charset="0"/>
                </a:rPr>
                <a:t>вікно</a:t>
              </a:r>
              <a:r>
                <a:rPr lang="en-US" sz="2400" dirty="0">
                  <a:solidFill>
                    <a:schemeClr val="accent1"/>
                  </a:solidFill>
                  <a:latin typeface="Arial" pitchFamily="34" charset="0"/>
                  <a:cs typeface="Arial" pitchFamily="34" charset="0"/>
                </a:rPr>
                <a:t> (neut.) = “o”</a:t>
              </a:r>
            </a:p>
          </p:txBody>
        </p:sp>
        <p:sp>
          <p:nvSpPr>
            <p:cNvPr id="12" name="Стрелка вправо 11"/>
            <p:cNvSpPr/>
            <p:nvPr/>
          </p:nvSpPr>
          <p:spPr>
            <a:xfrm>
              <a:off x="107504" y="1232995"/>
              <a:ext cx="1079555" cy="323560"/>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schemeClr val="tx2">
                    <a:lumMod val="75000"/>
                  </a:schemeClr>
                </a:solidFill>
              </a:endParaRPr>
            </a:p>
          </p:txBody>
        </p:sp>
      </p:grpSp>
      <p:grpSp>
        <p:nvGrpSpPr>
          <p:cNvPr id="13" name="Группа 12"/>
          <p:cNvGrpSpPr>
            <a:grpSpLocks/>
          </p:cNvGrpSpPr>
          <p:nvPr/>
        </p:nvGrpSpPr>
        <p:grpSpPr bwMode="auto">
          <a:xfrm>
            <a:off x="107950" y="5373688"/>
            <a:ext cx="8748713" cy="863600"/>
            <a:chOff x="107504" y="1124745"/>
            <a:chExt cx="8749159" cy="540060"/>
          </a:xfrm>
        </p:grpSpPr>
        <p:sp>
          <p:nvSpPr>
            <p:cNvPr id="14" name="Скругленный прямоугольник 13"/>
            <p:cNvSpPr/>
            <p:nvPr/>
          </p:nvSpPr>
          <p:spPr>
            <a:xfrm>
              <a:off x="1187059" y="1124745"/>
              <a:ext cx="7669604" cy="54006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algn="just" fontAlgn="auto">
                <a:spcBef>
                  <a:spcPts val="0"/>
                </a:spcBef>
                <a:spcAft>
                  <a:spcPts val="0"/>
                </a:spcAft>
                <a:buFontTx/>
                <a:buAutoNum type="arabicPeriod" startAt="3"/>
                <a:defRPr/>
              </a:pPr>
              <a:r>
                <a:rPr lang="en-US" sz="2400" dirty="0">
                  <a:solidFill>
                    <a:schemeClr val="tx2">
                      <a:lumMod val="75000"/>
                    </a:schemeClr>
                  </a:solidFill>
                  <a:latin typeface="Arial" pitchFamily="34" charset="0"/>
                  <a:cs typeface="Arial" pitchFamily="34" charset="0"/>
                </a:rPr>
                <a:t>by pronouns,</a:t>
              </a:r>
              <a:endParaRPr lang="uk-UA" sz="2400" dirty="0">
                <a:solidFill>
                  <a:schemeClr val="tx2">
                    <a:lumMod val="75000"/>
                  </a:schemeClr>
                </a:solidFill>
                <a:latin typeface="Arial" pitchFamily="34" charset="0"/>
                <a:cs typeface="Arial" pitchFamily="34" charset="0"/>
              </a:endParaRPr>
            </a:p>
            <a:p>
              <a:pPr algn="ctr" fontAlgn="auto">
                <a:spcBef>
                  <a:spcPts val="0"/>
                </a:spcBef>
                <a:spcAft>
                  <a:spcPts val="0"/>
                </a:spcAft>
                <a:defRPr/>
              </a:pPr>
              <a:r>
                <a:rPr lang="en-US" sz="2400" dirty="0">
                  <a:solidFill>
                    <a:schemeClr val="accent1"/>
                  </a:solidFill>
                  <a:latin typeface="Arial" pitchFamily="34" charset="0"/>
                  <a:cs typeface="Arial" pitchFamily="34" charset="0"/>
                </a:rPr>
                <a:t>e.g. </a:t>
              </a:r>
              <a:r>
                <a:rPr lang="uk-UA" sz="2400" dirty="0">
                  <a:solidFill>
                    <a:schemeClr val="accent1"/>
                  </a:solidFill>
                  <a:latin typeface="Arial" pitchFamily="34" charset="0"/>
                  <a:cs typeface="Arial" pitchFamily="34" charset="0"/>
                </a:rPr>
                <a:t>він, вона, воно</a:t>
              </a:r>
            </a:p>
          </p:txBody>
        </p:sp>
        <p:sp>
          <p:nvSpPr>
            <p:cNvPr id="15" name="Стрелка вправо 14"/>
            <p:cNvSpPr/>
            <p:nvPr/>
          </p:nvSpPr>
          <p:spPr>
            <a:xfrm>
              <a:off x="107504" y="1232955"/>
              <a:ext cx="1079555" cy="323639"/>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solidFill>
                  <a:schemeClr val="tx2">
                    <a:lumMod val="75000"/>
                  </a:schemeClr>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000" dirty="0">
                <a:solidFill>
                  <a:srgbClr val="C00000"/>
                </a:solidFill>
                <a:latin typeface="Arial" pitchFamily="34" charset="0"/>
                <a:cs typeface="Arial" pitchFamily="34" charset="0"/>
              </a:rPr>
              <a:t>1. </a:t>
            </a:r>
            <a:r>
              <a:rPr lang="en-US" sz="4000" dirty="0">
                <a:solidFill>
                  <a:srgbClr val="C00000"/>
                </a:solidFill>
                <a:latin typeface="Arial" pitchFamily="34" charset="0"/>
                <a:cs typeface="Arial" pitchFamily="34" charset="0"/>
              </a:rPr>
              <a:t>Grammatical problems of translation</a:t>
            </a:r>
          </a:p>
        </p:txBody>
      </p:sp>
      <p:sp>
        <p:nvSpPr>
          <p:cNvPr id="5" name="Скругленный прямоугольник 4"/>
          <p:cNvSpPr/>
          <p:nvPr/>
        </p:nvSpPr>
        <p:spPr>
          <a:xfrm>
            <a:off x="287338" y="1052513"/>
            <a:ext cx="8569325" cy="288131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600">
                <a:solidFill>
                  <a:schemeClr val="tx2"/>
                </a:solidFill>
                <a:latin typeface="Arial" charset="0"/>
                <a:cs typeface="Arial" charset="0"/>
              </a:rPr>
              <a:t>In E there are the same three genders. However, the only formal way to express the category of Gender in E is in the corresponding personal (possessive, reflexive) pronoun. Many nouns in E can be used as both masculine or feminine depending on the context, </a:t>
            </a:r>
          </a:p>
          <a:p>
            <a:pPr algn="ctr">
              <a:defRPr/>
            </a:pPr>
            <a:r>
              <a:rPr lang="en-US" sz="2600">
                <a:solidFill>
                  <a:schemeClr val="accent1"/>
                </a:solidFill>
                <a:latin typeface="Arial" charset="0"/>
                <a:cs typeface="Arial" charset="0"/>
              </a:rPr>
              <a:t>e.g.	cook, teacher, shop assistant, flight attendant </a:t>
            </a: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16" name="Скругленный прямоугольник 15"/>
          <p:cNvSpPr/>
          <p:nvPr/>
        </p:nvSpPr>
        <p:spPr>
          <a:xfrm>
            <a:off x="287338" y="4076700"/>
            <a:ext cx="8569325" cy="22320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endParaRPr lang="uk-UA" sz="2600" dirty="0">
              <a:solidFill>
                <a:schemeClr val="tx2"/>
              </a:solidFill>
              <a:latin typeface="Arial" pitchFamily="34" charset="0"/>
              <a:cs typeface="Arial" pitchFamily="34" charset="0"/>
            </a:endParaRPr>
          </a:p>
          <a:p>
            <a:pPr algn="just" fontAlgn="auto">
              <a:spcBef>
                <a:spcPts val="0"/>
              </a:spcBef>
              <a:spcAft>
                <a:spcPts val="0"/>
              </a:spcAft>
              <a:defRPr/>
            </a:pPr>
            <a:r>
              <a:rPr lang="en-US" sz="2600" dirty="0">
                <a:solidFill>
                  <a:schemeClr val="tx2"/>
                </a:solidFill>
                <a:latin typeface="Arial" pitchFamily="34" charset="0"/>
                <a:cs typeface="Arial" pitchFamily="34" charset="0"/>
              </a:rPr>
              <a:t>Gender-marked nouns in E are getting out of use. This refers to the nouns ending in –man or  -woman, which are replaced by those ending in –person,</a:t>
            </a:r>
          </a:p>
          <a:p>
            <a:pPr algn="ctr" fontAlgn="auto">
              <a:spcBef>
                <a:spcPts val="0"/>
              </a:spcBef>
              <a:spcAft>
                <a:spcPts val="0"/>
              </a:spcAft>
              <a:defRPr/>
            </a:pPr>
            <a:r>
              <a:rPr lang="en-US" sz="2600" dirty="0">
                <a:solidFill>
                  <a:schemeClr val="accent1"/>
                </a:solidFill>
                <a:latin typeface="Arial" pitchFamily="34" charset="0"/>
                <a:cs typeface="Arial" pitchFamily="34" charset="0"/>
              </a:rPr>
              <a:t>e.g. 	spokesperson, chairperson (for spokesman, chairman)</a:t>
            </a:r>
          </a:p>
          <a:p>
            <a:pPr algn="just" fontAlgn="auto">
              <a:spcBef>
                <a:spcPts val="0"/>
              </a:spcBef>
              <a:spcAft>
                <a:spcPts val="0"/>
              </a:spcAft>
              <a:defRPr/>
            </a:pPr>
            <a:endParaRPr lang="en-US" sz="26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uk-UA" sz="4000" dirty="0">
                <a:solidFill>
                  <a:srgbClr val="C00000"/>
                </a:solidFill>
                <a:latin typeface="Arial" pitchFamily="34" charset="0"/>
                <a:cs typeface="Arial" pitchFamily="34" charset="0"/>
              </a:rPr>
              <a:t>1. </a:t>
            </a:r>
            <a:r>
              <a:rPr lang="en-US" sz="4000" dirty="0">
                <a:solidFill>
                  <a:srgbClr val="C00000"/>
                </a:solidFill>
                <a:latin typeface="Arial" pitchFamily="34" charset="0"/>
                <a:cs typeface="Arial" pitchFamily="34" charset="0"/>
              </a:rPr>
              <a:t>Grammatical problems of translation</a:t>
            </a:r>
          </a:p>
        </p:txBody>
      </p:sp>
      <p:sp>
        <p:nvSpPr>
          <p:cNvPr id="5" name="Скругленный прямоугольник 4"/>
          <p:cNvSpPr/>
          <p:nvPr/>
        </p:nvSpPr>
        <p:spPr>
          <a:xfrm>
            <a:off x="287338" y="981075"/>
            <a:ext cx="8569325" cy="18002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200" dirty="0">
                <a:solidFill>
                  <a:schemeClr val="tx2"/>
                </a:solidFill>
                <a:latin typeface="Arial" pitchFamily="34" charset="0"/>
                <a:cs typeface="Arial" pitchFamily="34" charset="0"/>
              </a:rPr>
              <a:t>The above mentioned facts do not mean that there is absolutely nothing in common between the grammatical structures of the two different l-</a:t>
            </a:r>
            <a:r>
              <a:rPr lang="en-US" sz="2200" dirty="0" err="1">
                <a:solidFill>
                  <a:schemeClr val="tx2"/>
                </a:solidFill>
                <a:latin typeface="Arial" pitchFamily="34" charset="0"/>
                <a:cs typeface="Arial" pitchFamily="34" charset="0"/>
              </a:rPr>
              <a:t>ges</a:t>
            </a:r>
            <a:r>
              <a:rPr lang="en-US" sz="2200" dirty="0">
                <a:solidFill>
                  <a:schemeClr val="tx2"/>
                </a:solidFill>
                <a:latin typeface="Arial" pitchFamily="34" charset="0"/>
                <a:cs typeface="Arial" pitchFamily="34" charset="0"/>
              </a:rPr>
              <a:t>. On the contrary, there exist the so-called grammatical universals, i.e. deep grammatical categories to include: “object”, “process”, “quality”, “relation”, “actor”, etc. </a:t>
            </a:r>
            <a:endParaRPr lang="en-US" sz="2200" dirty="0">
              <a:solidFill>
                <a:schemeClr val="accent1"/>
              </a:solidFill>
              <a:latin typeface="Arial" pitchFamily="34" charset="0"/>
              <a:cs typeface="Arial" pitchFamily="34" charset="0"/>
            </a:endParaRPr>
          </a:p>
        </p:txBody>
      </p:sp>
      <p:sp>
        <p:nvSpPr>
          <p:cNvPr id="8" name="Овал 7"/>
          <p:cNvSpPr/>
          <p:nvPr/>
        </p:nvSpPr>
        <p:spPr>
          <a:xfrm>
            <a:off x="8856663" y="6597650"/>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dirty="0"/>
          </a:p>
        </p:txBody>
      </p:sp>
      <p:sp>
        <p:nvSpPr>
          <p:cNvPr id="16" name="Скругленный прямоугольник 15"/>
          <p:cNvSpPr/>
          <p:nvPr/>
        </p:nvSpPr>
        <p:spPr>
          <a:xfrm>
            <a:off x="287338" y="2924175"/>
            <a:ext cx="8569325" cy="367347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en-US" sz="2200" dirty="0">
                <a:solidFill>
                  <a:schemeClr val="tx2"/>
                </a:solidFill>
                <a:latin typeface="Arial" pitchFamily="34" charset="0"/>
                <a:cs typeface="Arial" pitchFamily="34" charset="0"/>
              </a:rPr>
              <a:t>The content which cannot be expressed grammatically, can be expressed lexically if no grammatical </a:t>
            </a:r>
            <a:r>
              <a:rPr lang="uk-UA" sz="2200" dirty="0">
                <a:solidFill>
                  <a:schemeClr val="tx2"/>
                </a:solidFill>
                <a:latin typeface="Arial" pitchFamily="34" charset="0"/>
                <a:cs typeface="Arial" pitchFamily="34" charset="0"/>
              </a:rPr>
              <a:t> </a:t>
            </a:r>
            <a:r>
              <a:rPr lang="en-US" sz="2200" dirty="0">
                <a:solidFill>
                  <a:schemeClr val="tx2"/>
                </a:solidFill>
                <a:latin typeface="Arial" pitchFamily="34" charset="0"/>
                <a:cs typeface="Arial" pitchFamily="34" charset="0"/>
              </a:rPr>
              <a:t>forms are available in the TL. Thus, E does not distinguish between the forms of the Perfective/Imperfective aspect (</a:t>
            </a:r>
            <a:r>
              <a:rPr lang="uk-UA" sz="2200" dirty="0">
                <a:solidFill>
                  <a:schemeClr val="tx2"/>
                </a:solidFill>
                <a:latin typeface="Arial" pitchFamily="34" charset="0"/>
                <a:cs typeface="Arial" pitchFamily="34" charset="0"/>
              </a:rPr>
              <a:t>доконаний і недоконаний вид),</a:t>
            </a:r>
          </a:p>
          <a:p>
            <a:pPr fontAlgn="auto">
              <a:spcBef>
                <a:spcPts val="0"/>
              </a:spcBef>
              <a:spcAft>
                <a:spcPts val="0"/>
              </a:spcAft>
              <a:defRPr/>
            </a:pPr>
            <a:endParaRPr lang="uk-UA" sz="2000" dirty="0">
              <a:solidFill>
                <a:schemeClr val="tx2"/>
              </a:solidFill>
              <a:latin typeface="Arial" pitchFamily="34" charset="0"/>
              <a:cs typeface="Arial" pitchFamily="34" charset="0"/>
            </a:endParaRPr>
          </a:p>
          <a:p>
            <a:pPr fontAlgn="auto">
              <a:spcBef>
                <a:spcPts val="0"/>
              </a:spcBef>
              <a:spcAft>
                <a:spcPts val="0"/>
              </a:spcAft>
              <a:defRPr/>
            </a:pPr>
            <a:r>
              <a:rPr lang="en-US" sz="2000" dirty="0">
                <a:solidFill>
                  <a:schemeClr val="accent1"/>
                </a:solidFill>
                <a:latin typeface="Arial" pitchFamily="34" charset="0"/>
                <a:cs typeface="Arial" pitchFamily="34" charset="0"/>
              </a:rPr>
              <a:t>e.g. </a:t>
            </a:r>
            <a:r>
              <a:rPr lang="uk-UA" sz="2000" dirty="0">
                <a:solidFill>
                  <a:schemeClr val="accent1"/>
                </a:solidFill>
                <a:latin typeface="Arial" pitchFamily="34" charset="0"/>
                <a:cs typeface="Arial" pitchFamily="34" charset="0"/>
              </a:rPr>
              <a:t>робити - </a:t>
            </a:r>
            <a:r>
              <a:rPr lang="en-US" sz="2000" dirty="0">
                <a:solidFill>
                  <a:schemeClr val="accent1"/>
                </a:solidFill>
                <a:latin typeface="Arial" pitchFamily="34" charset="0"/>
                <a:cs typeface="Arial" pitchFamily="34" charset="0"/>
              </a:rPr>
              <a:t>do		</a:t>
            </a:r>
            <a:r>
              <a:rPr lang="uk-UA" sz="2000" dirty="0">
                <a:solidFill>
                  <a:schemeClr val="accent1"/>
                </a:solidFill>
                <a:latin typeface="Arial" pitchFamily="34" charset="0"/>
                <a:cs typeface="Arial" pitchFamily="34" charset="0"/>
              </a:rPr>
              <a:t>             зробити – </a:t>
            </a:r>
            <a:r>
              <a:rPr lang="en-US" sz="2000" dirty="0">
                <a:solidFill>
                  <a:schemeClr val="accent1"/>
                </a:solidFill>
                <a:latin typeface="Arial" pitchFamily="34" charset="0"/>
                <a:cs typeface="Arial" pitchFamily="34" charset="0"/>
              </a:rPr>
              <a:t>get done, achieve, etc.</a:t>
            </a:r>
          </a:p>
          <a:p>
            <a:pPr fontAlgn="auto">
              <a:spcBef>
                <a:spcPts val="0"/>
              </a:spcBef>
              <a:spcAft>
                <a:spcPts val="0"/>
              </a:spcAft>
              <a:defRPr/>
            </a:pPr>
            <a:r>
              <a:rPr lang="uk-UA" sz="2000" dirty="0">
                <a:solidFill>
                  <a:schemeClr val="accent1"/>
                </a:solidFill>
                <a:latin typeface="Arial" pitchFamily="34" charset="0"/>
                <a:cs typeface="Arial" pitchFamily="34" charset="0"/>
              </a:rPr>
              <a:t>       пити - </a:t>
            </a:r>
            <a:r>
              <a:rPr lang="en-US" sz="2000" dirty="0">
                <a:solidFill>
                  <a:schemeClr val="accent1"/>
                </a:solidFill>
                <a:latin typeface="Arial" pitchFamily="34" charset="0"/>
                <a:cs typeface="Arial" pitchFamily="34" charset="0"/>
              </a:rPr>
              <a:t>drink		</a:t>
            </a:r>
            <a:r>
              <a:rPr lang="uk-UA" sz="2000" dirty="0">
                <a:solidFill>
                  <a:schemeClr val="accent1"/>
                </a:solidFill>
                <a:latin typeface="Arial" pitchFamily="34" charset="0"/>
                <a:cs typeface="Arial" pitchFamily="34" charset="0"/>
              </a:rPr>
              <a:t>             випити – </a:t>
            </a:r>
            <a:r>
              <a:rPr lang="en-US" sz="2000" dirty="0">
                <a:solidFill>
                  <a:schemeClr val="accent1"/>
                </a:solidFill>
                <a:latin typeface="Arial" pitchFamily="34" charset="0"/>
                <a:cs typeface="Arial" pitchFamily="34" charset="0"/>
              </a:rPr>
              <a:t>have a drink</a:t>
            </a:r>
          </a:p>
          <a:p>
            <a:pPr fontAlgn="auto">
              <a:spcBef>
                <a:spcPts val="0"/>
              </a:spcBef>
              <a:spcAft>
                <a:spcPts val="0"/>
              </a:spcAft>
              <a:defRPr/>
            </a:pPr>
            <a:r>
              <a:rPr lang="uk-UA" sz="2000" dirty="0">
                <a:solidFill>
                  <a:schemeClr val="accent1"/>
                </a:solidFill>
                <a:latin typeface="Arial" pitchFamily="34" charset="0"/>
                <a:cs typeface="Arial" pitchFamily="34" charset="0"/>
              </a:rPr>
              <a:t>       дивитись - </a:t>
            </a:r>
            <a:r>
              <a:rPr lang="en-US" sz="2000" dirty="0">
                <a:solidFill>
                  <a:schemeClr val="accent1"/>
                </a:solidFill>
                <a:latin typeface="Arial" pitchFamily="34" charset="0"/>
                <a:cs typeface="Arial" pitchFamily="34" charset="0"/>
              </a:rPr>
              <a:t>look		</a:t>
            </a:r>
            <a:r>
              <a:rPr lang="uk-UA" sz="2000" dirty="0">
                <a:solidFill>
                  <a:schemeClr val="accent1"/>
                </a:solidFill>
                <a:latin typeface="Arial" pitchFamily="34" charset="0"/>
                <a:cs typeface="Arial" pitchFamily="34" charset="0"/>
              </a:rPr>
              <a:t>подивитись – </a:t>
            </a:r>
            <a:r>
              <a:rPr lang="en-US" sz="2000" dirty="0">
                <a:solidFill>
                  <a:schemeClr val="accent1"/>
                </a:solidFill>
                <a:latin typeface="Arial" pitchFamily="34" charset="0"/>
                <a:cs typeface="Arial" pitchFamily="34" charset="0"/>
              </a:rPr>
              <a:t>have a look, take a look</a:t>
            </a:r>
          </a:p>
          <a:p>
            <a:pPr fontAlgn="auto">
              <a:spcBef>
                <a:spcPts val="0"/>
              </a:spcBef>
              <a:spcAft>
                <a:spcPts val="0"/>
              </a:spcAft>
              <a:defRPr/>
            </a:pPr>
            <a:r>
              <a:rPr lang="uk-UA" sz="2000" dirty="0">
                <a:solidFill>
                  <a:schemeClr val="accent1"/>
                </a:solidFill>
                <a:latin typeface="Arial" pitchFamily="34" charset="0"/>
                <a:cs typeface="Arial" pitchFamily="34" charset="0"/>
              </a:rPr>
              <a:t>       посміхатися - </a:t>
            </a:r>
            <a:r>
              <a:rPr lang="en-US" sz="2000" dirty="0">
                <a:solidFill>
                  <a:schemeClr val="accent1"/>
                </a:solidFill>
                <a:latin typeface="Arial" pitchFamily="34" charset="0"/>
                <a:cs typeface="Arial" pitchFamily="34" charset="0"/>
              </a:rPr>
              <a:t>smile	</a:t>
            </a:r>
            <a:r>
              <a:rPr lang="uk-UA" sz="2000" dirty="0">
                <a:solidFill>
                  <a:schemeClr val="accent1"/>
                </a:solidFill>
                <a:latin typeface="Arial" pitchFamily="34" charset="0"/>
                <a:cs typeface="Arial" pitchFamily="34" charset="0"/>
              </a:rPr>
              <a:t>             посміхнутися – </a:t>
            </a:r>
            <a:r>
              <a:rPr lang="en-US" sz="2000" dirty="0">
                <a:solidFill>
                  <a:schemeClr val="accent1"/>
                </a:solidFill>
                <a:latin typeface="Arial" pitchFamily="34" charset="0"/>
                <a:cs typeface="Arial" pitchFamily="34" charset="0"/>
              </a:rPr>
              <a:t>give a smile</a:t>
            </a:r>
            <a:endParaRPr lang="uk-UA" sz="2000" dirty="0">
              <a:solidFill>
                <a:schemeClr val="accent1"/>
              </a:solidFill>
              <a:latin typeface="Arial" pitchFamily="34" charset="0"/>
              <a:cs typeface="Arial" pitchFamily="34" charset="0"/>
            </a:endParaRPr>
          </a:p>
          <a:p>
            <a:pPr fontAlgn="auto">
              <a:spcBef>
                <a:spcPts val="0"/>
              </a:spcBef>
              <a:spcAft>
                <a:spcPts val="0"/>
              </a:spcAft>
              <a:defRPr/>
            </a:pPr>
            <a:endParaRPr lang="en-US" sz="20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16"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1527</Words>
  <Application>Microsoft Office PowerPoint</Application>
  <PresentationFormat>Экран (4:3)</PresentationFormat>
  <Paragraphs>136</Paragraphs>
  <Slides>21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21</vt:i4>
      </vt:variant>
    </vt:vector>
  </HeadingPairs>
  <TitlesOfParts>
    <vt:vector size="24" baseType="lpstr">
      <vt:lpstr>Arial</vt:lpstr>
      <vt:lpstr>Calibri</vt:lpstr>
      <vt:lpstr>Тема Office</vt:lpstr>
      <vt:lpstr>Grammatical Difficulties of Translation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UralSOFT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as a Notion and Subject</dc:title>
  <dc:creator>Patskun</dc:creator>
  <cp:lastModifiedBy>User</cp:lastModifiedBy>
  <cp:revision>86</cp:revision>
  <dcterms:created xsi:type="dcterms:W3CDTF">2016-09-01T15:45:26Z</dcterms:created>
  <dcterms:modified xsi:type="dcterms:W3CDTF">2021-10-02T11:06:44Z</dcterms:modified>
</cp:coreProperties>
</file>