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08" r:id="rId3"/>
    <p:sldId id="398" r:id="rId4"/>
    <p:sldId id="410" r:id="rId5"/>
    <p:sldId id="411" r:id="rId6"/>
    <p:sldId id="412" r:id="rId7"/>
    <p:sldId id="413" r:id="rId8"/>
    <p:sldId id="414" r:id="rId9"/>
    <p:sldId id="415" r:id="rId10"/>
    <p:sldId id="416" r:id="rId11"/>
    <p:sldId id="417" r:id="rId12"/>
    <p:sldId id="418" r:id="rId13"/>
    <p:sldId id="419" r:id="rId14"/>
    <p:sldId id="420" r:id="rId15"/>
    <p:sldId id="421" r:id="rId16"/>
    <p:sldId id="422" r:id="rId1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1" autoAdjust="0"/>
  </p:normalViewPr>
  <p:slideViewPr>
    <p:cSldViewPr>
      <p:cViewPr varScale="1">
        <p:scale>
          <a:sx n="42" d="100"/>
          <a:sy n="42" d="100"/>
        </p:scale>
        <p:origin x="1326" y="54"/>
      </p:cViewPr>
      <p:guideLst>
        <p:guide orient="horz" pos="2160"/>
        <p:guide pos="2880"/>
      </p:guideLst>
    </p:cSldViewPr>
  </p:slideViewPr>
  <p:outlineViewPr>
    <p:cViewPr>
      <p:scale>
        <a:sx n="33" d="100"/>
        <a:sy n="33" d="100"/>
      </p:scale>
      <p:origin x="0" y="2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D5EF1002-E4F3-498D-A31F-1B1C1B5E36EE}"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1C34984D-F674-4464-B6BE-DE4AB5F7135D}"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78FE1269-8C44-46F0-ADF0-3D86093F4203}"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68283363-00E9-43E6-A50B-E7F66DFA4413}"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2AFCCC0A-463D-47ED-9FC1-7596F357B7D5}"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46F1346-158B-4A70-B024-2CB65925B7F8}"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D9BFEF99-2185-4F6C-8BEC-7C4E6F159F57}"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88158E22-408F-4592-A07A-738013F66D86}"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A126C1C-AEDC-4D4C-8D49-4703741411D2}"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51257F72-D1BB-476E-93C8-9A7C528AD801}"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4FC2F6C7-8BED-4E9B-B748-4CE0597BF285}"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5A9DBCB1-9D6F-42FF-9107-4A6A95E075C9}"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394801AA-55CC-469C-85CB-327BDE6E6A1F}" type="datetimeFigureOut">
              <a:rPr lang="uk-UA"/>
              <a:pPr>
                <a:defRPr/>
              </a:pPr>
              <a:t>02.10.2021</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EACF8A4D-6F6F-4892-8ED0-446527307F40}"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43F74945-22D2-48AF-8C7C-27B2E4851D49}" type="datetimeFigureOut">
              <a:rPr lang="uk-UA"/>
              <a:pPr>
                <a:defRPr/>
              </a:pPr>
              <a:t>02.10.2021</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B5E844E1-8F81-49CD-988B-6CCAF33ECF25}"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66472A9-3E2C-41FB-8A78-FDC8D6A87185}" type="datetimeFigureOut">
              <a:rPr lang="uk-UA"/>
              <a:pPr>
                <a:defRPr/>
              </a:pPr>
              <a:t>02.10.2021</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E4A0E6C3-36A0-42A7-8E78-F7F012D8E6C8}"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8123042-D267-4374-A250-A8F13216A16A}"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59C9031A-F6BA-4C6E-8222-591403917A10}"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BCEF55B-2CA9-4582-94D7-E0CBD328F488}"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8F507744-4C61-4A13-B503-28850D7FCB9E}"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39F70E-6AAC-43BB-9E80-2D5F9FF7CA4E}" type="datetimeFigureOut">
              <a:rPr lang="uk-UA"/>
              <a:pPr>
                <a:defRPr/>
              </a:pPr>
              <a:t>02.10.2021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248D863-3A46-481F-9316-EC97A83B13E4}"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700213"/>
            <a:ext cx="8745538" cy="2592387"/>
          </a:xfrm>
        </p:spPr>
        <p:txBody>
          <a:bodyPr>
            <a:noAutofit/>
          </a:bodyPr>
          <a:lstStyle/>
          <a:p>
            <a:pPr eaLnBrk="1" hangingPunct="1">
              <a:defRPr/>
            </a:pPr>
            <a:r>
              <a:rPr lang="en-US" sz="5400" b="1">
                <a:solidFill>
                  <a:schemeClr val="tx2">
                    <a:lumMod val="75000"/>
                  </a:schemeClr>
                </a:solidFill>
                <a:latin typeface="Arial" pitchFamily="34" charset="0"/>
                <a:cs typeface="Arial" pitchFamily="34" charset="0"/>
              </a:rPr>
              <a:t>Textual Equivalence: Cohesion</a:t>
            </a:r>
            <a:endParaRPr lang="uk-UA" sz="6000" dirty="0">
              <a:latin typeface="Arial" pitchFamily="34" charset="0"/>
              <a:cs typeface="Arial" pitchFamily="34" charset="0"/>
            </a:endParaRPr>
          </a:p>
        </p:txBody>
      </p:sp>
      <p:sp>
        <p:nvSpPr>
          <p:cNvPr id="3" name="Подзаголовок 2"/>
          <p:cNvSpPr>
            <a:spLocks noGrp="1"/>
          </p:cNvSpPr>
          <p:nvPr>
            <p:ph type="subTitle" idx="1"/>
          </p:nvPr>
        </p:nvSpPr>
        <p:spPr>
          <a:xfrm>
            <a:off x="935038" y="6021388"/>
            <a:ext cx="7273925" cy="576262"/>
          </a:xfrm>
        </p:spPr>
        <p:txBody>
          <a:bodyPr>
            <a:noAutofit/>
          </a:bodyPr>
          <a:lstStyle/>
          <a:p>
            <a:pPr eaLnBrk="1" hangingPunct="1">
              <a:defRPr/>
            </a:pPr>
            <a:r>
              <a:rPr lang="uk-UA" sz="1800" dirty="0" smtClean="0">
                <a:solidFill>
                  <a:schemeClr val="tx2">
                    <a:lumMod val="75000"/>
                  </a:schemeClr>
                </a:solidFill>
                <a:latin typeface="Arial" pitchFamily="34" charset="0"/>
                <a:cs typeface="Arial" pitchFamily="34" charset="0"/>
              </a:rPr>
              <a:t>Ужгород </a:t>
            </a:r>
            <a:r>
              <a:rPr lang="uk-UA" sz="1800" dirty="0">
                <a:solidFill>
                  <a:schemeClr val="tx2">
                    <a:lumMod val="75000"/>
                  </a:schemeClr>
                </a:solidFill>
                <a:latin typeface="Arial" pitchFamily="34" charset="0"/>
                <a:cs typeface="Arial" pitchFamily="34" charset="0"/>
              </a:rPr>
              <a:t>– </a:t>
            </a:r>
            <a:r>
              <a:rPr lang="uk-UA" sz="1800" dirty="0" smtClean="0">
                <a:solidFill>
                  <a:schemeClr val="tx2">
                    <a:lumMod val="75000"/>
                  </a:schemeClr>
                </a:solidFill>
                <a:latin typeface="Arial" pitchFamily="34" charset="0"/>
                <a:cs typeface="Arial" pitchFamily="34" charset="0"/>
              </a:rPr>
              <a:t>2017</a:t>
            </a:r>
            <a:endParaRPr lang="uk-UA" sz="1800" dirty="0">
              <a:solidFill>
                <a:schemeClr val="tx2">
                  <a:lumMod val="75000"/>
                </a:schemeClr>
              </a:solidFill>
              <a:latin typeface="Arial" pitchFamily="34" charset="0"/>
              <a:cs typeface="Arial" pitchFamily="34" charset="0"/>
            </a:endParaRPr>
          </a:p>
        </p:txBody>
      </p:sp>
      <p:sp>
        <p:nvSpPr>
          <p:cNvPr id="5" name="Прямоугольник 4"/>
          <p:cNvSpPr/>
          <p:nvPr/>
        </p:nvSpPr>
        <p:spPr>
          <a:xfrm>
            <a:off x="1293813" y="100013"/>
            <a:ext cx="7775575" cy="11684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uk-UA" b="1" dirty="0">
                <a:solidFill>
                  <a:schemeClr val="tx2">
                    <a:lumMod val="75000"/>
                  </a:schemeClr>
                </a:solidFill>
                <a:latin typeface="Arial" pitchFamily="34" charset="0"/>
                <a:cs typeface="Arial" pitchFamily="34" charset="0"/>
              </a:rPr>
              <a:t>МІНІСТЕРСТВО ОСВІТИ І НАУКИ УКРАЇНИ</a:t>
            </a:r>
          </a:p>
          <a:p>
            <a:pPr algn="ctr">
              <a:defRPr/>
            </a:pPr>
            <a:r>
              <a:rPr lang="uk-UA" b="1" dirty="0">
                <a:solidFill>
                  <a:schemeClr val="tx2">
                    <a:lumMod val="75000"/>
                  </a:schemeClr>
                </a:solidFill>
                <a:latin typeface="Arial" pitchFamily="34" charset="0"/>
                <a:cs typeface="Arial" pitchFamily="34" charset="0"/>
              </a:rPr>
              <a:t>ДВНЗ «УЖГОРОДСЬКИЙ НАЦІОНАЛЬНИЙ УНІВЕРСИТЕТ»</a:t>
            </a:r>
          </a:p>
          <a:p>
            <a:pPr algn="ctr">
              <a:defRPr/>
            </a:pPr>
            <a:r>
              <a:rPr lang="uk-UA" b="1" dirty="0">
                <a:solidFill>
                  <a:schemeClr val="tx2">
                    <a:lumMod val="75000"/>
                  </a:schemeClr>
                </a:solidFill>
                <a:latin typeface="Arial" pitchFamily="34" charset="0"/>
                <a:cs typeface="Arial" pitchFamily="34" charset="0"/>
              </a:rPr>
              <a:t>ФАКУЛЬТЕТ МІЖНАРОДНИХ ВІДНОСИН</a:t>
            </a:r>
          </a:p>
          <a:p>
            <a:pPr algn="ctr">
              <a:defRPr/>
            </a:pPr>
            <a:r>
              <a:rPr lang="uk-UA" b="1" dirty="0">
                <a:solidFill>
                  <a:schemeClr val="tx2">
                    <a:lumMod val="75000"/>
                  </a:schemeClr>
                </a:solidFill>
                <a:latin typeface="Arial" pitchFamily="34" charset="0"/>
                <a:cs typeface="Arial" pitchFamily="34" charset="0"/>
              </a:rPr>
              <a:t>КАФЕДРА ТЕОРІЇ ТА ПРАКТИКИ ПЕРЕКЛАДУ</a:t>
            </a:r>
          </a:p>
        </p:txBody>
      </p:sp>
      <p:sp>
        <p:nvSpPr>
          <p:cNvPr id="13316" name="Заголовок 1"/>
          <p:cNvSpPr txBox="1">
            <a:spLocks/>
          </p:cNvSpPr>
          <p:nvPr/>
        </p:nvSpPr>
        <p:spPr bwMode="auto">
          <a:xfrm>
            <a:off x="4859338" y="4724400"/>
            <a:ext cx="4033837" cy="936625"/>
          </a:xfrm>
          <a:prstGeom prst="rect">
            <a:avLst/>
          </a:prstGeom>
          <a:noFill/>
          <a:ln w="9525">
            <a:noFill/>
            <a:miter lim="800000"/>
            <a:headEnd/>
            <a:tailEnd/>
          </a:ln>
        </p:spPr>
        <p:txBody>
          <a:bodyPr anchor="ctr"/>
          <a:lstStyle/>
          <a:p>
            <a:pPr algn="r"/>
            <a:r>
              <a:rPr lang="ru-RU" sz="2000">
                <a:solidFill>
                  <a:srgbClr val="002060"/>
                </a:solidFill>
              </a:rPr>
              <a:t>Старший викладач </a:t>
            </a:r>
          </a:p>
          <a:p>
            <a:pPr algn="r"/>
            <a:r>
              <a:rPr lang="ru-RU" sz="2000">
                <a:solidFill>
                  <a:srgbClr val="002060"/>
                </a:solidFill>
              </a:rPr>
              <a:t>Калинич </a:t>
            </a:r>
            <a:r>
              <a:rPr lang="uk-UA" sz="2000">
                <a:solidFill>
                  <a:srgbClr val="002060"/>
                </a:solidFill>
              </a:rPr>
              <a:t>І.Й.</a:t>
            </a:r>
          </a:p>
        </p:txBody>
      </p:sp>
      <p:pic>
        <p:nvPicPr>
          <p:cNvPr id="13317" name="Рисунок 6"/>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1113" y="36513"/>
            <a:ext cx="1282700" cy="1295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Points to note:</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908050"/>
            <a:ext cx="8569325" cy="54737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dirty="0">
                <a:solidFill>
                  <a:schemeClr val="tx2"/>
                </a:solidFill>
                <a:latin typeface="Arial" pitchFamily="34" charset="0"/>
                <a:cs typeface="Arial" pitchFamily="34" charset="0"/>
              </a:rPr>
              <a:t>	Languages vary in the type of conjunctions they prefer to use as well as the frequency with which they use such items. Compared to, for instance, Arabic, English generally prefers to present information in relatively small chunks and to signal the relationship between these chunks using a wide variety of conjunctions. Arabic tends to use a relatively small number of conjunctions, each having a wide range of meanings: </a:t>
            </a:r>
            <a:r>
              <a:rPr lang="en-US" sz="2600" b="1" i="1" dirty="0" err="1">
                <a:solidFill>
                  <a:schemeClr val="tx2"/>
                </a:solidFill>
                <a:latin typeface="Arial" pitchFamily="34" charset="0"/>
                <a:cs typeface="Arial" pitchFamily="34" charset="0"/>
              </a:rPr>
              <a:t>wa</a:t>
            </a:r>
            <a:r>
              <a:rPr lang="en-US" sz="2600" dirty="0">
                <a:solidFill>
                  <a:schemeClr val="tx2"/>
                </a:solidFill>
                <a:latin typeface="Arial" pitchFamily="34" charset="0"/>
                <a:cs typeface="Arial" pitchFamily="34" charset="0"/>
              </a:rPr>
              <a:t> which may mean temporal sequence, simultaneous action, semantic contrast and semantic equivalence, and </a:t>
            </a:r>
            <a:r>
              <a:rPr lang="en-US" sz="2600" b="1" i="1" dirty="0" err="1">
                <a:solidFill>
                  <a:schemeClr val="tx2"/>
                </a:solidFill>
                <a:latin typeface="Arial" pitchFamily="34" charset="0"/>
                <a:cs typeface="Arial" pitchFamily="34" charset="0"/>
              </a:rPr>
              <a:t>fa</a:t>
            </a:r>
            <a:r>
              <a:rPr lang="en-US" sz="2600" dirty="0">
                <a:solidFill>
                  <a:schemeClr val="tx2"/>
                </a:solidFill>
                <a:latin typeface="Arial" pitchFamily="34" charset="0"/>
                <a:cs typeface="Arial" pitchFamily="34" charset="0"/>
              </a:rPr>
              <a:t> which can mark temporal sequence, logical consequence, purpose, result or concession. </a:t>
            </a:r>
            <a:endParaRPr lang="en-US" sz="26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Points to note:</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765175"/>
            <a:ext cx="8569325" cy="54006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400" dirty="0">
                <a:solidFill>
                  <a:schemeClr val="tx2"/>
                </a:solidFill>
                <a:latin typeface="Arial" pitchFamily="34" charset="0"/>
                <a:cs typeface="Arial" pitchFamily="34" charset="0"/>
              </a:rPr>
              <a:t>	</a:t>
            </a:r>
          </a:p>
          <a:p>
            <a:pPr algn="just" fontAlgn="auto">
              <a:spcBef>
                <a:spcPts val="0"/>
              </a:spcBef>
              <a:spcAft>
                <a:spcPts val="0"/>
              </a:spcAft>
              <a:defRPr/>
            </a:pPr>
            <a:endParaRPr lang="en-US" sz="2400" dirty="0">
              <a:solidFill>
                <a:schemeClr val="tx2"/>
              </a:solidFill>
              <a:latin typeface="Arial" pitchFamily="34" charset="0"/>
              <a:cs typeface="Arial" pitchFamily="34" charset="0"/>
            </a:endParaRPr>
          </a:p>
          <a:p>
            <a:pPr algn="just" fontAlgn="auto">
              <a:spcBef>
                <a:spcPts val="0"/>
              </a:spcBef>
              <a:spcAft>
                <a:spcPts val="0"/>
              </a:spcAft>
              <a:defRPr/>
            </a:pPr>
            <a:r>
              <a:rPr lang="en-US" sz="2400" dirty="0">
                <a:solidFill>
                  <a:schemeClr val="tx2"/>
                </a:solidFill>
                <a:latin typeface="Arial" pitchFamily="34" charset="0"/>
                <a:cs typeface="Arial" pitchFamily="34" charset="0"/>
              </a:rPr>
              <a:t>In E. some genres are ‘more conjunctive’ than others and each genre has its own preferences for certain types of conjunction. Religion and fiction, for instance, use more conjunctions than science and journalism. The relative infrequency of conjunctions in science and journalism is partly explained by the high level of knowledge in science and by the need to produce an impression of objectivity in both genres. Restrictions on space and the need to avoid overt explanations of reported events which risks the danger of legal suits and liability further restrict the use of conjunctions, particularly causal ones, in journalism. </a:t>
            </a:r>
          </a:p>
          <a:p>
            <a:pPr algn="just" fontAlgn="auto">
              <a:spcBef>
                <a:spcPts val="0"/>
              </a:spcBef>
              <a:spcAft>
                <a:spcPts val="0"/>
              </a:spcAft>
              <a:defRPr/>
            </a:pPr>
            <a:endParaRPr lang="en-US" sz="2400" dirty="0">
              <a:solidFill>
                <a:schemeClr val="tx2"/>
              </a:solidFill>
              <a:latin typeface="Arial" pitchFamily="34" charset="0"/>
              <a:cs typeface="Arial" pitchFamily="34" charset="0"/>
            </a:endParaRPr>
          </a:p>
          <a:p>
            <a:pPr algn="just" fontAlgn="auto">
              <a:spcBef>
                <a:spcPts val="0"/>
              </a:spcBef>
              <a:spcAft>
                <a:spcPts val="0"/>
              </a:spcAft>
              <a:defRPr/>
            </a:pPr>
            <a:r>
              <a:rPr lang="en-US" sz="2400" dirty="0">
                <a:solidFill>
                  <a:schemeClr val="tx2"/>
                </a:solidFill>
                <a:latin typeface="Arial" pitchFamily="34" charset="0"/>
                <a:cs typeface="Arial" pitchFamily="34" charset="0"/>
              </a:rPr>
              <a:t>The problem for the translator is the choice between accuracy and naturalness. </a:t>
            </a:r>
          </a:p>
          <a:p>
            <a:pPr algn="just" fontAlgn="auto">
              <a:spcBef>
                <a:spcPts val="0"/>
              </a:spcBef>
              <a:spcAft>
                <a:spcPts val="0"/>
              </a:spcAft>
              <a:defRPr/>
            </a:pPr>
            <a:endParaRPr lang="en-US" sz="2400" dirty="0">
              <a:solidFill>
                <a:schemeClr val="tx2"/>
              </a:solidFill>
              <a:latin typeface="Arial" pitchFamily="34" charset="0"/>
              <a:cs typeface="Arial" pitchFamily="34" charset="0"/>
            </a:endParaRPr>
          </a:p>
          <a:p>
            <a:pPr algn="just" fontAlgn="auto">
              <a:spcBef>
                <a:spcPts val="0"/>
              </a:spcBef>
              <a:spcAft>
                <a:spcPts val="0"/>
              </a:spcAft>
              <a:defRPr/>
            </a:pPr>
            <a:endParaRPr lang="en-US" sz="240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04813"/>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600" dirty="0">
                <a:solidFill>
                  <a:srgbClr val="C00000"/>
                </a:solidFill>
                <a:latin typeface="Arial" pitchFamily="34" charset="0"/>
                <a:cs typeface="Arial" pitchFamily="34" charset="0"/>
              </a:rPr>
              <a:t>Lexical Cohesion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476250"/>
            <a:ext cx="8569325" cy="15128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400" dirty="0">
                <a:solidFill>
                  <a:schemeClr val="tx2"/>
                </a:solidFill>
                <a:latin typeface="Arial" pitchFamily="34" charset="0"/>
                <a:cs typeface="Arial" pitchFamily="34" charset="0"/>
              </a:rPr>
              <a:t>	</a:t>
            </a:r>
            <a:r>
              <a:rPr lang="en-US" sz="2400" b="1" dirty="0">
                <a:solidFill>
                  <a:schemeClr val="tx2"/>
                </a:solidFill>
                <a:latin typeface="Arial" pitchFamily="34" charset="0"/>
                <a:cs typeface="Arial" pitchFamily="34" charset="0"/>
              </a:rPr>
              <a:t>Lexical cohesion </a:t>
            </a:r>
            <a:r>
              <a:rPr lang="en-US" sz="2400" dirty="0">
                <a:solidFill>
                  <a:schemeClr val="tx2"/>
                </a:solidFill>
                <a:latin typeface="Arial" pitchFamily="34" charset="0"/>
                <a:cs typeface="Arial" pitchFamily="34" charset="0"/>
              </a:rPr>
              <a:t>refers to the selection of vocabulary in organizing relations within a text. A given lexical item does not have a cohesive function in itself, but it can enter into cohesive relations with other items in a text. </a:t>
            </a:r>
          </a:p>
        </p:txBody>
      </p:sp>
      <p:sp>
        <p:nvSpPr>
          <p:cNvPr id="5" name="Скругленный прямоугольник 4"/>
          <p:cNvSpPr/>
          <p:nvPr/>
        </p:nvSpPr>
        <p:spPr>
          <a:xfrm>
            <a:off x="287338" y="2133600"/>
            <a:ext cx="8569325" cy="44640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400">
                <a:solidFill>
                  <a:schemeClr val="tx2"/>
                </a:solidFill>
                <a:latin typeface="Arial" charset="0"/>
                <a:cs typeface="Arial" charset="0"/>
              </a:rPr>
              <a:t>	 For example, in the following extract a link is established between the words </a:t>
            </a:r>
            <a:r>
              <a:rPr lang="en-US" sz="2400" i="1">
                <a:solidFill>
                  <a:schemeClr val="tx2"/>
                </a:solidFill>
                <a:latin typeface="Arial" charset="0"/>
                <a:cs typeface="Arial" charset="0"/>
              </a:rPr>
              <a:t>socialism, communist</a:t>
            </a:r>
            <a:r>
              <a:rPr lang="en-US" sz="2400">
                <a:solidFill>
                  <a:schemeClr val="tx2"/>
                </a:solidFill>
                <a:latin typeface="Arial" charset="0"/>
                <a:cs typeface="Arial" charset="0"/>
              </a:rPr>
              <a:t> and some other words: </a:t>
            </a:r>
          </a:p>
          <a:p>
            <a:pPr algn="just"/>
            <a:r>
              <a:rPr lang="en-US" sz="2400">
                <a:solidFill>
                  <a:schemeClr val="tx2"/>
                </a:solidFill>
                <a:latin typeface="Arial" charset="0"/>
                <a:cs typeface="Arial" charset="0"/>
              </a:rPr>
              <a:t>	</a:t>
            </a:r>
            <a:r>
              <a:rPr lang="en-US" sz="2400">
                <a:solidFill>
                  <a:schemeClr val="hlink"/>
                </a:solidFill>
                <a:latin typeface="Arial" charset="0"/>
                <a:cs typeface="Arial" charset="0"/>
              </a:rPr>
              <a:t>Ready suppliers of fun throughout the thirties and forties were </a:t>
            </a:r>
            <a:r>
              <a:rPr lang="en-US" sz="2400" i="1">
                <a:solidFill>
                  <a:schemeClr val="hlink"/>
                </a:solidFill>
                <a:latin typeface="Arial" charset="0"/>
                <a:cs typeface="Arial" charset="0"/>
              </a:rPr>
              <a:t>the decadent pseudo-sovereign regimes of the West</a:t>
            </a:r>
            <a:r>
              <a:rPr lang="en-US" sz="2400">
                <a:solidFill>
                  <a:schemeClr val="hlink"/>
                </a:solidFill>
                <a:latin typeface="Arial" charset="0"/>
                <a:cs typeface="Arial" charset="0"/>
              </a:rPr>
              <a:t>. More recently people have turned </a:t>
            </a:r>
            <a:r>
              <a:rPr lang="en-US" sz="2400" i="1">
                <a:solidFill>
                  <a:schemeClr val="hlink"/>
                </a:solidFill>
                <a:latin typeface="Arial" charset="0"/>
                <a:cs typeface="Arial" charset="0"/>
              </a:rPr>
              <a:t>East</a:t>
            </a:r>
            <a:r>
              <a:rPr lang="en-US" sz="2400">
                <a:solidFill>
                  <a:schemeClr val="hlink"/>
                </a:solidFill>
                <a:latin typeface="Arial" charset="0"/>
                <a:cs typeface="Arial" charset="0"/>
              </a:rPr>
              <a:t> for their targets, reflecting the new contact with </a:t>
            </a:r>
            <a:r>
              <a:rPr lang="en-US" sz="2400" i="1">
                <a:solidFill>
                  <a:schemeClr val="hlink"/>
                </a:solidFill>
                <a:latin typeface="Arial" charset="0"/>
                <a:cs typeface="Arial" charset="0"/>
              </a:rPr>
              <a:t>communist countries</a:t>
            </a:r>
            <a:r>
              <a:rPr lang="en-US" sz="2400">
                <a:solidFill>
                  <a:schemeClr val="hlink"/>
                </a:solidFill>
                <a:latin typeface="Arial" charset="0"/>
                <a:cs typeface="Arial" charset="0"/>
              </a:rPr>
              <a:t> and also the growing disenchantment with </a:t>
            </a:r>
            <a:r>
              <a:rPr lang="en-US" sz="2400" i="1">
                <a:solidFill>
                  <a:schemeClr val="hlink"/>
                </a:solidFill>
                <a:latin typeface="Arial" charset="0"/>
                <a:cs typeface="Arial" charset="0"/>
              </a:rPr>
              <a:t>socialism</a:t>
            </a:r>
            <a:r>
              <a:rPr lang="en-US" sz="2400">
                <a:solidFill>
                  <a:schemeClr val="hlink"/>
                </a:solidFill>
                <a:latin typeface="Arial" charset="0"/>
                <a:cs typeface="Arial" charset="0"/>
              </a:rPr>
              <a:t>.</a:t>
            </a:r>
          </a:p>
          <a:p>
            <a:pPr algn="r"/>
            <a:r>
              <a:rPr lang="en-US" sz="2400">
                <a:solidFill>
                  <a:schemeClr val="hlink"/>
                </a:solidFill>
                <a:latin typeface="Arial" charset="0"/>
                <a:cs typeface="Arial" charset="0"/>
              </a:rPr>
              <a:t>(from the book jacket of Arab Political Humour </a:t>
            </a:r>
          </a:p>
          <a:p>
            <a:pPr algn="r"/>
            <a:r>
              <a:rPr lang="en-US" sz="2400">
                <a:solidFill>
                  <a:schemeClr val="hlink"/>
                </a:solidFill>
                <a:latin typeface="Arial" charset="0"/>
                <a:cs typeface="Arial" charset="0"/>
              </a:rPr>
              <a:t>by Kishtainy, 1985)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04813"/>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600" dirty="0">
                <a:solidFill>
                  <a:srgbClr val="C00000"/>
                </a:solidFill>
                <a:latin typeface="Arial" pitchFamily="34" charset="0"/>
                <a:cs typeface="Arial" pitchFamily="34" charset="0"/>
              </a:rPr>
              <a:t>Lexical Cohesion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5" name="Скругленный прямоугольник 4"/>
          <p:cNvSpPr/>
          <p:nvPr/>
        </p:nvSpPr>
        <p:spPr>
          <a:xfrm>
            <a:off x="287338" y="549275"/>
            <a:ext cx="8569325" cy="58324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dirty="0">
                <a:solidFill>
                  <a:schemeClr val="tx2"/>
                </a:solidFill>
                <a:latin typeface="Arial" pitchFamily="34" charset="0"/>
                <a:cs typeface="Arial" pitchFamily="34" charset="0"/>
              </a:rPr>
              <a:t>Thus, lexical cohesion covers any instance in which a lexical item recalls the sense of an earlier one. Lexical cohesion is divided into two main categories: </a:t>
            </a:r>
            <a:r>
              <a:rPr lang="en-US" sz="2600" b="1" dirty="0">
                <a:solidFill>
                  <a:schemeClr val="tx2"/>
                </a:solidFill>
                <a:latin typeface="Arial" pitchFamily="34" charset="0"/>
                <a:cs typeface="Arial" pitchFamily="34" charset="0"/>
              </a:rPr>
              <a:t>reiteration</a:t>
            </a:r>
            <a:r>
              <a:rPr lang="en-US" sz="2600" dirty="0">
                <a:solidFill>
                  <a:schemeClr val="tx2"/>
                </a:solidFill>
                <a:latin typeface="Arial" pitchFamily="34" charset="0"/>
                <a:cs typeface="Arial" pitchFamily="34" charset="0"/>
              </a:rPr>
              <a:t> and </a:t>
            </a:r>
            <a:r>
              <a:rPr lang="en-US" sz="2600" b="1" dirty="0">
                <a:solidFill>
                  <a:schemeClr val="tx2"/>
                </a:solidFill>
                <a:latin typeface="Arial" pitchFamily="34" charset="0"/>
                <a:cs typeface="Arial" pitchFamily="34" charset="0"/>
              </a:rPr>
              <a:t>collocation</a:t>
            </a:r>
            <a:r>
              <a:rPr lang="en-US" sz="2600" dirty="0">
                <a:solidFill>
                  <a:schemeClr val="tx2"/>
                </a:solidFill>
                <a:latin typeface="Arial" pitchFamily="34" charset="0"/>
                <a:cs typeface="Arial" pitchFamily="34" charset="0"/>
              </a:rPr>
              <a:t>. </a:t>
            </a:r>
          </a:p>
          <a:p>
            <a:pPr algn="just" fontAlgn="auto">
              <a:spcBef>
                <a:spcPts val="0"/>
              </a:spcBef>
              <a:spcAft>
                <a:spcPts val="0"/>
              </a:spcAft>
              <a:defRPr/>
            </a:pPr>
            <a:r>
              <a:rPr lang="en-US" sz="2600" b="1" dirty="0">
                <a:solidFill>
                  <a:schemeClr val="tx2"/>
                </a:solidFill>
                <a:latin typeface="Arial" pitchFamily="34" charset="0"/>
                <a:cs typeface="Arial" pitchFamily="34" charset="0"/>
              </a:rPr>
              <a:t>Reiteration</a:t>
            </a:r>
            <a:r>
              <a:rPr lang="en-US" sz="2600" dirty="0">
                <a:solidFill>
                  <a:schemeClr val="tx2"/>
                </a:solidFill>
                <a:latin typeface="Arial" pitchFamily="34" charset="0"/>
                <a:cs typeface="Arial" pitchFamily="34" charset="0"/>
              </a:rPr>
              <a:t> involves repetition of lexical items (a repetition, a synonym or near-synonym, a superordinate, or a general word). It is different from reference because it does not necessarily involve the same identity,</a:t>
            </a:r>
          </a:p>
          <a:p>
            <a:pPr algn="ctr" fontAlgn="auto">
              <a:spcBef>
                <a:spcPts val="0"/>
              </a:spcBef>
              <a:spcAft>
                <a:spcPts val="0"/>
              </a:spcAft>
              <a:defRPr/>
            </a:pPr>
            <a:r>
              <a:rPr lang="en-US" sz="2600" dirty="0">
                <a:solidFill>
                  <a:schemeClr val="tx2"/>
                </a:solidFill>
                <a:latin typeface="Arial" pitchFamily="34" charset="0"/>
                <a:cs typeface="Arial" pitchFamily="34" charset="0"/>
              </a:rPr>
              <a:t>e.g. </a:t>
            </a:r>
            <a:r>
              <a:rPr lang="en-US" sz="2600" dirty="0">
                <a:solidFill>
                  <a:schemeClr val="accent1"/>
                </a:solidFill>
                <a:latin typeface="Arial" pitchFamily="34" charset="0"/>
                <a:cs typeface="Arial" pitchFamily="34" charset="0"/>
              </a:rPr>
              <a:t>There’s a boy climbing that tree. The boy is going to fall if he doesn’t take care. Boys can be so silly. </a:t>
            </a:r>
          </a:p>
          <a:p>
            <a:pPr algn="ctr" fontAlgn="auto">
              <a:spcBef>
                <a:spcPts val="0"/>
              </a:spcBef>
              <a:spcAft>
                <a:spcPts val="0"/>
              </a:spcAft>
              <a:defRPr/>
            </a:pPr>
            <a:r>
              <a:rPr lang="en-US" sz="2600" dirty="0">
                <a:solidFill>
                  <a:schemeClr val="accent1"/>
                </a:solidFill>
                <a:latin typeface="Arial" pitchFamily="34" charset="0"/>
                <a:cs typeface="Arial" pitchFamily="34" charset="0"/>
              </a:rPr>
              <a:t>Here, </a:t>
            </a:r>
            <a:r>
              <a:rPr lang="en-US" sz="2600" b="1" i="1" dirty="0">
                <a:solidFill>
                  <a:schemeClr val="accent1"/>
                </a:solidFill>
                <a:latin typeface="Arial" pitchFamily="34" charset="0"/>
                <a:cs typeface="Arial" pitchFamily="34" charset="0"/>
              </a:rPr>
              <a:t>boy – boys </a:t>
            </a:r>
            <a:r>
              <a:rPr lang="en-US" sz="2600" dirty="0">
                <a:solidFill>
                  <a:schemeClr val="accent1"/>
                </a:solidFill>
                <a:latin typeface="Arial" pitchFamily="34" charset="0"/>
                <a:cs typeface="Arial" pitchFamily="34" charset="0"/>
              </a:rPr>
              <a:t>is reiteration even though the two items refer to different individual(s).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600" dirty="0">
                <a:solidFill>
                  <a:srgbClr val="C00000"/>
                </a:solidFill>
                <a:latin typeface="Arial" pitchFamily="34" charset="0"/>
                <a:cs typeface="Arial" pitchFamily="34" charset="0"/>
              </a:rPr>
              <a:t>Collocation</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5" name="Скругленный прямоугольник 4"/>
          <p:cNvSpPr/>
          <p:nvPr/>
        </p:nvSpPr>
        <p:spPr>
          <a:xfrm>
            <a:off x="287338" y="692150"/>
            <a:ext cx="8569325" cy="75723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dirty="0">
                <a:solidFill>
                  <a:schemeClr val="tx2"/>
                </a:solidFill>
                <a:latin typeface="Arial" pitchFamily="34" charset="0"/>
                <a:cs typeface="Arial" pitchFamily="34" charset="0"/>
              </a:rPr>
              <a:t>covers any instance which involves a pair of lexical items that are associated with each other. </a:t>
            </a:r>
          </a:p>
        </p:txBody>
      </p:sp>
      <p:sp>
        <p:nvSpPr>
          <p:cNvPr id="3" name="Объект 2"/>
          <p:cNvSpPr>
            <a:spLocks noGrp="1"/>
          </p:cNvSpPr>
          <p:nvPr>
            <p:ph idx="1"/>
          </p:nvPr>
        </p:nvSpPr>
        <p:spPr>
          <a:xfrm>
            <a:off x="287338" y="1600200"/>
            <a:ext cx="8659812" cy="4852988"/>
          </a:xfrm>
        </p:spPr>
        <p:txBody>
          <a:bodyPr/>
          <a:lstStyle/>
          <a:p>
            <a:pPr marL="0" indent="0">
              <a:buFont typeface="Arial" charset="0"/>
              <a:buNone/>
            </a:pPr>
            <a:r>
              <a:rPr lang="en-US" sz="2000" i="1" u="sng" smtClean="0">
                <a:solidFill>
                  <a:schemeClr val="tx2"/>
                </a:solidFill>
                <a:latin typeface="Arial" charset="0"/>
                <a:cs typeface="Arial" charset="0"/>
              </a:rPr>
              <a:t>Associations:</a:t>
            </a:r>
          </a:p>
          <a:p>
            <a:pPr marL="0" indent="0">
              <a:buFont typeface="Arial" charset="0"/>
              <a:buNone/>
            </a:pPr>
            <a:r>
              <a:rPr lang="en-US" sz="2400" smtClean="0">
                <a:solidFill>
                  <a:schemeClr val="tx2"/>
                </a:solidFill>
                <a:latin typeface="Arial" charset="0"/>
                <a:cs typeface="Arial" charset="0"/>
              </a:rPr>
              <a:t>oppositeness of meaning: </a:t>
            </a:r>
            <a:r>
              <a:rPr lang="en-US" sz="2400" smtClean="0">
                <a:solidFill>
                  <a:schemeClr val="accent1"/>
                </a:solidFill>
                <a:latin typeface="Arial" charset="0"/>
                <a:cs typeface="Arial" charset="0"/>
              </a:rPr>
              <a:t>boy/girl, love/hate, order/obey, etc.</a:t>
            </a:r>
          </a:p>
          <a:p>
            <a:pPr marL="0" indent="0">
              <a:buFont typeface="Arial" charset="0"/>
              <a:buNone/>
            </a:pPr>
            <a:r>
              <a:rPr lang="en-US" sz="2400" smtClean="0">
                <a:solidFill>
                  <a:schemeClr val="tx2"/>
                </a:solidFill>
                <a:latin typeface="Arial" charset="0"/>
                <a:cs typeface="Arial" charset="0"/>
              </a:rPr>
              <a:t>associations between pairs of words from the same ordered series: </a:t>
            </a:r>
            <a:r>
              <a:rPr lang="en-US" sz="2400" smtClean="0">
                <a:solidFill>
                  <a:schemeClr val="accent1"/>
                </a:solidFill>
                <a:latin typeface="Arial" charset="0"/>
                <a:cs typeface="Arial" charset="0"/>
              </a:rPr>
              <a:t>Tuesday/Thursday; August/December; dollar/cent, etc.</a:t>
            </a:r>
          </a:p>
          <a:p>
            <a:pPr marL="0" indent="0">
              <a:buFont typeface="Arial" charset="0"/>
              <a:buNone/>
            </a:pPr>
            <a:r>
              <a:rPr lang="en-US" sz="2400" smtClean="0">
                <a:solidFill>
                  <a:schemeClr val="tx2"/>
                </a:solidFill>
                <a:latin typeface="Arial" charset="0"/>
                <a:cs typeface="Arial" charset="0"/>
              </a:rPr>
              <a:t>associations between pairs of words from unordered lexical sets: </a:t>
            </a:r>
          </a:p>
          <a:p>
            <a:pPr marL="0" indent="0">
              <a:buFont typeface="Arial" charset="0"/>
              <a:buNone/>
            </a:pPr>
            <a:r>
              <a:rPr lang="en-US" sz="2400" smtClean="0">
                <a:solidFill>
                  <a:schemeClr val="tx2"/>
                </a:solidFill>
                <a:latin typeface="Arial" charset="0"/>
                <a:cs typeface="Arial" charset="0"/>
              </a:rPr>
              <a:t>part-whole relations: </a:t>
            </a:r>
            <a:r>
              <a:rPr lang="en-US" sz="2400" smtClean="0">
                <a:solidFill>
                  <a:schemeClr val="accent1"/>
                </a:solidFill>
                <a:latin typeface="Arial" charset="0"/>
                <a:cs typeface="Arial" charset="0"/>
              </a:rPr>
              <a:t>car/brake; body/arm; bicycle/wheel, etc.;</a:t>
            </a:r>
          </a:p>
          <a:p>
            <a:pPr marL="0" indent="0">
              <a:buFont typeface="Arial" charset="0"/>
              <a:buNone/>
            </a:pPr>
            <a:r>
              <a:rPr lang="en-US" sz="2400" smtClean="0">
                <a:solidFill>
                  <a:schemeClr val="tx2"/>
                </a:solidFill>
                <a:latin typeface="Arial" charset="0"/>
                <a:cs typeface="Arial" charset="0"/>
              </a:rPr>
              <a:t>part-part relations: </a:t>
            </a:r>
            <a:r>
              <a:rPr lang="en-US" sz="2400" smtClean="0">
                <a:solidFill>
                  <a:schemeClr val="accent1"/>
                </a:solidFill>
                <a:latin typeface="Arial" charset="0"/>
                <a:cs typeface="Arial" charset="0"/>
              </a:rPr>
              <a:t>mouth/chin; verse/chorus;</a:t>
            </a:r>
          </a:p>
          <a:p>
            <a:pPr marL="0" indent="0">
              <a:buFont typeface="Arial" charset="0"/>
              <a:buNone/>
            </a:pPr>
            <a:r>
              <a:rPr lang="en-US" sz="2400" smtClean="0">
                <a:solidFill>
                  <a:schemeClr val="tx2"/>
                </a:solidFill>
                <a:latin typeface="Arial" charset="0"/>
                <a:cs typeface="Arial" charset="0"/>
              </a:rPr>
              <a:t>co-hyponymy: </a:t>
            </a:r>
            <a:r>
              <a:rPr lang="en-US" sz="2400" smtClean="0">
                <a:solidFill>
                  <a:schemeClr val="accent1"/>
                </a:solidFill>
                <a:latin typeface="Arial" charset="0"/>
                <a:cs typeface="Arial" charset="0"/>
              </a:rPr>
              <a:t>red/green (colour); chair/table (furniture).</a:t>
            </a:r>
          </a:p>
          <a:p>
            <a:pPr marL="0" indent="0">
              <a:buFont typeface="Arial" charset="0"/>
              <a:buNone/>
            </a:pPr>
            <a:r>
              <a:rPr lang="en-US" sz="2400" smtClean="0">
                <a:solidFill>
                  <a:schemeClr val="tx2"/>
                </a:solidFill>
                <a:latin typeface="Arial" charset="0"/>
                <a:cs typeface="Arial" charset="0"/>
              </a:rPr>
              <a:t>associations based on co-occurrence: </a:t>
            </a:r>
            <a:r>
              <a:rPr lang="en-US" sz="2400" smtClean="0">
                <a:solidFill>
                  <a:schemeClr val="accent1"/>
                </a:solidFill>
                <a:latin typeface="Arial" charset="0"/>
                <a:cs typeface="Arial" charset="0"/>
              </a:rPr>
              <a:t>rain, pouring, torrential, wet; hair, comb, curl, wave, etc. </a:t>
            </a:r>
          </a:p>
          <a:p>
            <a:pPr marL="0" indent="0">
              <a:buFont typeface="Arial" charset="0"/>
              <a:buNone/>
            </a:pPr>
            <a:endParaRPr lang="uk-UA" sz="2000" smtClean="0">
              <a:solidFill>
                <a:schemeClr val="tx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lef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lef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lef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lef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left)">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ipe(left)">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left)">
                                      <p:cBhvr>
                                        <p:cTn id="52" dur="500"/>
                                        <p:tgtEl>
                                          <p:spTgt spid="3">
                                            <p:txEl>
                                              <p:pRg st="7" end="7"/>
                                            </p:txEl>
                                          </p:spTgt>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04813"/>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600" dirty="0">
                <a:solidFill>
                  <a:srgbClr val="C00000"/>
                </a:solidFill>
                <a:latin typeface="Arial" pitchFamily="34" charset="0"/>
                <a:cs typeface="Arial" pitchFamily="34" charset="0"/>
              </a:rPr>
              <a:t>Lexical Cohesion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5" name="Скругленный прямоугольник 4"/>
          <p:cNvSpPr/>
          <p:nvPr/>
        </p:nvSpPr>
        <p:spPr>
          <a:xfrm>
            <a:off x="323850" y="549275"/>
            <a:ext cx="8532813" cy="33115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endParaRPr lang="en-US" sz="2600">
              <a:solidFill>
                <a:schemeClr val="tx2"/>
              </a:solidFill>
              <a:latin typeface="Arial" charset="0"/>
              <a:cs typeface="Arial" charset="0"/>
            </a:endParaRPr>
          </a:p>
          <a:p>
            <a:pPr algn="just"/>
            <a:r>
              <a:rPr lang="en-US" sz="2600">
                <a:solidFill>
                  <a:schemeClr val="tx2"/>
                </a:solidFill>
                <a:latin typeface="Arial" charset="0"/>
                <a:cs typeface="Arial" charset="0"/>
              </a:rPr>
              <a:t>Lexical cohesion is not a relation between pairs of words, but it operates through lexical chains that run through a text and are linked with each other in various ways. Thus, lexical cohesion depends on the existence of networks of lexical items rather than any class or kind of items. This creates the </a:t>
            </a:r>
            <a:r>
              <a:rPr lang="en-US" sz="2600" b="1">
                <a:solidFill>
                  <a:schemeClr val="tx2"/>
                </a:solidFill>
                <a:latin typeface="Arial" charset="0"/>
                <a:cs typeface="Arial" charset="0"/>
              </a:rPr>
              <a:t>‘instantial’</a:t>
            </a:r>
            <a:r>
              <a:rPr lang="en-US" sz="2600">
                <a:solidFill>
                  <a:schemeClr val="tx2"/>
                </a:solidFill>
                <a:latin typeface="Arial" charset="0"/>
                <a:cs typeface="Arial" charset="0"/>
              </a:rPr>
              <a:t> or </a:t>
            </a:r>
            <a:r>
              <a:rPr lang="en-US" sz="2600" b="1">
                <a:solidFill>
                  <a:schemeClr val="tx2"/>
                </a:solidFill>
                <a:latin typeface="Arial" charset="0"/>
                <a:cs typeface="Arial" charset="0"/>
              </a:rPr>
              <a:t>text meaning</a:t>
            </a:r>
            <a:r>
              <a:rPr lang="en-US" sz="2600">
                <a:solidFill>
                  <a:schemeClr val="tx2"/>
                </a:solidFill>
                <a:latin typeface="Arial" charset="0"/>
                <a:cs typeface="Arial" charset="0"/>
              </a:rPr>
              <a:t> of the item, a meaning which is unique to each specific context.</a:t>
            </a:r>
          </a:p>
          <a:p>
            <a:pPr algn="just"/>
            <a:endParaRPr lang="en-US" sz="2600">
              <a:solidFill>
                <a:schemeClr val="tx2"/>
              </a:solidFill>
              <a:latin typeface="Arial" charset="0"/>
              <a:cs typeface="Arial" charset="0"/>
            </a:endParaRPr>
          </a:p>
        </p:txBody>
      </p:sp>
      <p:sp>
        <p:nvSpPr>
          <p:cNvPr id="6" name="Скругленный прямоугольник 5"/>
          <p:cNvSpPr/>
          <p:nvPr/>
        </p:nvSpPr>
        <p:spPr>
          <a:xfrm>
            <a:off x="323850" y="4149725"/>
            <a:ext cx="8569325" cy="23939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600">
                <a:solidFill>
                  <a:schemeClr val="tx2"/>
                </a:solidFill>
                <a:latin typeface="Arial" charset="0"/>
                <a:cs typeface="Arial" charset="0"/>
              </a:rPr>
              <a:t>It is impossible to reproduce networks of lexical cohesion in a target text which are identical to those of the source text. If a translator cannot make a word mean what they want it to mean, a one with a slightly different meaning is chosen, and it produces slightly different associations.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04813"/>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600" dirty="0">
                <a:solidFill>
                  <a:srgbClr val="C00000"/>
                </a:solidFill>
                <a:latin typeface="Arial" pitchFamily="34" charset="0"/>
                <a:cs typeface="Arial" pitchFamily="34" charset="0"/>
              </a:rPr>
              <a:t>Lexical Cohesion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5" name="Скругленный прямоугольник 4"/>
          <p:cNvSpPr/>
          <p:nvPr/>
        </p:nvSpPr>
        <p:spPr>
          <a:xfrm>
            <a:off x="287338" y="549275"/>
            <a:ext cx="8569325" cy="27352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600">
                <a:solidFill>
                  <a:schemeClr val="tx2"/>
                </a:solidFill>
                <a:latin typeface="Arial" charset="0"/>
                <a:cs typeface="Arial" charset="0"/>
              </a:rPr>
              <a:t>Subtle changes, and sometimes major changes are often unavoidable. But what a translator must always avoid is producing a random collection of items instead of lexical chains that make sense in a given context. A good translator will make sure that the target text displays a sufficient level of lexical cohesion.</a:t>
            </a:r>
          </a:p>
        </p:txBody>
      </p:sp>
      <p:sp>
        <p:nvSpPr>
          <p:cNvPr id="6" name="Скругленный прямоугольник 5"/>
          <p:cNvSpPr/>
          <p:nvPr/>
        </p:nvSpPr>
        <p:spPr>
          <a:xfrm>
            <a:off x="323850" y="3429000"/>
            <a:ext cx="8569325" cy="15843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dirty="0">
                <a:solidFill>
                  <a:schemeClr val="tx2"/>
                </a:solidFill>
                <a:latin typeface="Arial" pitchFamily="34" charset="0"/>
                <a:cs typeface="Arial" pitchFamily="34" charset="0"/>
              </a:rPr>
              <a:t>There is the general tendency in translation to raise the level of explicitness (redundancy) in the target text practiced by language learners, non-professional translators and professional translators alike.</a:t>
            </a:r>
          </a:p>
        </p:txBody>
      </p:sp>
      <p:sp>
        <p:nvSpPr>
          <p:cNvPr id="7" name="Скругленный прямоугольник 6"/>
          <p:cNvSpPr/>
          <p:nvPr/>
        </p:nvSpPr>
        <p:spPr>
          <a:xfrm>
            <a:off x="287338" y="5162550"/>
            <a:ext cx="8569325" cy="12192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dirty="0">
                <a:solidFill>
                  <a:schemeClr val="tx2"/>
                </a:solidFill>
                <a:latin typeface="Arial" pitchFamily="34" charset="0"/>
                <a:cs typeface="Arial" pitchFamily="34" charset="0"/>
              </a:rPr>
              <a:t>Cohesion is also achieved by devices not mentioned so far: continuity of tense, consistency of style, and punctuation devices (colon, semi-colon).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87338" y="333375"/>
            <a:ext cx="8569325" cy="23749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b="1" dirty="0">
                <a:solidFill>
                  <a:schemeClr val="tx2"/>
                </a:solidFill>
                <a:latin typeface="Arial" pitchFamily="34" charset="0"/>
                <a:cs typeface="Arial" pitchFamily="34" charset="0"/>
              </a:rPr>
              <a:t>Cohesion</a:t>
            </a:r>
            <a:r>
              <a:rPr lang="en-US" sz="2800" dirty="0">
                <a:solidFill>
                  <a:schemeClr val="tx2"/>
                </a:solidFill>
                <a:latin typeface="Arial" pitchFamily="34" charset="0"/>
                <a:cs typeface="Arial" pitchFamily="34" charset="0"/>
              </a:rPr>
              <a:t> is the network of lexical, grammatical, and other relations which provide links between various parts of a text. Cohesion is a surface relation; it connects together the actual words and expressions that we can see or hear. </a:t>
            </a:r>
            <a:endParaRPr lang="uk-UA" sz="2800" dirty="0">
              <a:solidFill>
                <a:schemeClr val="tx2"/>
              </a:solidFill>
              <a:latin typeface="Arial" pitchFamily="34" charset="0"/>
              <a:cs typeface="Arial" pitchFamily="34"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9" name="Скругленный прямоугольник 18"/>
          <p:cNvSpPr/>
          <p:nvPr/>
        </p:nvSpPr>
        <p:spPr>
          <a:xfrm>
            <a:off x="287338" y="3068638"/>
            <a:ext cx="8569325" cy="32400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lumMod val="75000"/>
                  </a:schemeClr>
                </a:solidFill>
                <a:latin typeface="Arial" pitchFamily="34" charset="0"/>
                <a:cs typeface="Arial" pitchFamily="34" charset="0"/>
              </a:rPr>
              <a:t>Scholars identify five main cohesive devices in English:</a:t>
            </a:r>
          </a:p>
          <a:p>
            <a:pPr algn="ctr" fontAlgn="auto">
              <a:spcBef>
                <a:spcPts val="0"/>
              </a:spcBef>
              <a:spcAft>
                <a:spcPts val="0"/>
              </a:spcAft>
              <a:defRPr/>
            </a:pPr>
            <a:r>
              <a:rPr lang="en-US" sz="2800" b="1" dirty="0">
                <a:solidFill>
                  <a:schemeClr val="tx2"/>
                </a:solidFill>
                <a:latin typeface="Arial" pitchFamily="34" charset="0"/>
                <a:cs typeface="Arial" pitchFamily="34" charset="0"/>
              </a:rPr>
              <a:t>reference, </a:t>
            </a:r>
          </a:p>
          <a:p>
            <a:pPr algn="ctr" fontAlgn="auto">
              <a:spcBef>
                <a:spcPts val="0"/>
              </a:spcBef>
              <a:spcAft>
                <a:spcPts val="0"/>
              </a:spcAft>
              <a:defRPr/>
            </a:pPr>
            <a:r>
              <a:rPr lang="en-US" sz="2800" b="1" dirty="0">
                <a:solidFill>
                  <a:schemeClr val="tx2"/>
                </a:solidFill>
                <a:latin typeface="Arial" pitchFamily="34" charset="0"/>
                <a:cs typeface="Arial" pitchFamily="34" charset="0"/>
              </a:rPr>
              <a:t>substitution, </a:t>
            </a:r>
          </a:p>
          <a:p>
            <a:pPr algn="ctr" fontAlgn="auto">
              <a:spcBef>
                <a:spcPts val="0"/>
              </a:spcBef>
              <a:spcAft>
                <a:spcPts val="0"/>
              </a:spcAft>
              <a:defRPr/>
            </a:pPr>
            <a:r>
              <a:rPr lang="en-US" sz="2800" b="1" dirty="0">
                <a:solidFill>
                  <a:schemeClr val="tx2"/>
                </a:solidFill>
                <a:latin typeface="Arial" pitchFamily="34" charset="0"/>
                <a:cs typeface="Arial" pitchFamily="34" charset="0"/>
              </a:rPr>
              <a:t>ellipsis, </a:t>
            </a:r>
          </a:p>
          <a:p>
            <a:pPr algn="ctr" fontAlgn="auto">
              <a:spcBef>
                <a:spcPts val="0"/>
              </a:spcBef>
              <a:spcAft>
                <a:spcPts val="0"/>
              </a:spcAft>
              <a:defRPr/>
            </a:pPr>
            <a:r>
              <a:rPr lang="en-US" sz="2800" b="1" dirty="0">
                <a:solidFill>
                  <a:schemeClr val="tx2"/>
                </a:solidFill>
                <a:latin typeface="Arial" pitchFamily="34" charset="0"/>
                <a:cs typeface="Arial" pitchFamily="34" charset="0"/>
              </a:rPr>
              <a:t>conjunction, </a:t>
            </a:r>
          </a:p>
          <a:p>
            <a:pPr algn="ctr" fontAlgn="auto">
              <a:spcBef>
                <a:spcPts val="0"/>
              </a:spcBef>
              <a:spcAft>
                <a:spcPts val="0"/>
              </a:spcAft>
              <a:defRPr/>
            </a:pPr>
            <a:r>
              <a:rPr lang="en-US" sz="2800" b="1" dirty="0">
                <a:solidFill>
                  <a:schemeClr val="tx2"/>
                </a:solidFill>
                <a:latin typeface="Arial" pitchFamily="34" charset="0"/>
                <a:cs typeface="Arial" pitchFamily="34" charset="0"/>
              </a:rPr>
              <a:t>and lexical cohesion. </a:t>
            </a:r>
            <a:endParaRPr lang="uk-UA" sz="2800" b="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Reference</a:t>
            </a:r>
          </a:p>
        </p:txBody>
      </p:sp>
      <p:sp>
        <p:nvSpPr>
          <p:cNvPr id="5" name="Скругленный прямоугольник 4"/>
          <p:cNvSpPr/>
          <p:nvPr/>
        </p:nvSpPr>
        <p:spPr>
          <a:xfrm>
            <a:off x="287338" y="692150"/>
            <a:ext cx="8569325" cy="34575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endParaRPr lang="en-US" sz="2800">
              <a:solidFill>
                <a:schemeClr val="tx2"/>
              </a:solidFill>
              <a:latin typeface="Arial" charset="0"/>
              <a:cs typeface="Arial" charset="0"/>
            </a:endParaRPr>
          </a:p>
          <a:p>
            <a:pPr algn="just"/>
            <a:r>
              <a:rPr lang="en-US" sz="2800">
                <a:solidFill>
                  <a:schemeClr val="tx2"/>
                </a:solidFill>
                <a:latin typeface="Arial" charset="0"/>
                <a:cs typeface="Arial" charset="0"/>
              </a:rPr>
              <a:t>	The term reference is traditionally used in semantics for the relationship between a word and what it points to in the real world. In the present case, reference will be limited to the relationship of identity between two linguistic expressions,</a:t>
            </a:r>
          </a:p>
          <a:p>
            <a:pPr algn="ctr"/>
            <a:endParaRPr lang="en-US" sz="2800">
              <a:solidFill>
                <a:schemeClr val="accent1"/>
              </a:solidFill>
              <a:latin typeface="Arial" charset="0"/>
              <a:cs typeface="Arial" charset="0"/>
            </a:endParaRPr>
          </a:p>
          <a:p>
            <a:pPr algn="ctr"/>
            <a:r>
              <a:rPr lang="en-US" sz="2800">
                <a:solidFill>
                  <a:schemeClr val="accent1"/>
                </a:solidFill>
                <a:latin typeface="Arial" charset="0"/>
                <a:cs typeface="Arial" charset="0"/>
              </a:rPr>
              <a:t>e.g. </a:t>
            </a:r>
            <a:r>
              <a:rPr lang="en-US" sz="2800" i="1">
                <a:solidFill>
                  <a:schemeClr val="accent1"/>
                </a:solidFill>
                <a:latin typeface="Arial" charset="0"/>
                <a:cs typeface="Arial" charset="0"/>
              </a:rPr>
              <a:t>Mrs. Thatcher</a:t>
            </a:r>
            <a:r>
              <a:rPr lang="en-US" sz="2800">
                <a:solidFill>
                  <a:schemeClr val="accent1"/>
                </a:solidFill>
                <a:latin typeface="Arial" charset="0"/>
                <a:cs typeface="Arial" charset="0"/>
              </a:rPr>
              <a:t> has resigned. </a:t>
            </a:r>
            <a:r>
              <a:rPr lang="en-US" sz="2800" i="1">
                <a:solidFill>
                  <a:schemeClr val="accent1"/>
                </a:solidFill>
                <a:latin typeface="Arial" charset="0"/>
                <a:cs typeface="Arial" charset="0"/>
              </a:rPr>
              <a:t>She</a:t>
            </a:r>
            <a:r>
              <a:rPr lang="en-US" sz="2800">
                <a:solidFill>
                  <a:schemeClr val="accent1"/>
                </a:solidFill>
                <a:latin typeface="Arial" charset="0"/>
                <a:cs typeface="Arial" charset="0"/>
              </a:rPr>
              <a:t> announced her decision this morning.</a:t>
            </a:r>
          </a:p>
          <a:p>
            <a:pPr algn="just"/>
            <a:endParaRPr lang="en-US" sz="2800">
              <a:solidFill>
                <a:schemeClr val="tx2"/>
              </a:solidFill>
              <a:latin typeface="Arial" charset="0"/>
              <a:cs typeface="Arial"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9" name="Скругленный прямоугольник 18"/>
          <p:cNvSpPr/>
          <p:nvPr/>
        </p:nvSpPr>
        <p:spPr>
          <a:xfrm>
            <a:off x="287338" y="4581525"/>
            <a:ext cx="8569325" cy="14398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lumMod val="75000"/>
                  </a:schemeClr>
                </a:solidFill>
                <a:latin typeface="Arial" pitchFamily="34" charset="0"/>
                <a:cs typeface="Arial" pitchFamily="34" charset="0"/>
              </a:rPr>
              <a:t>Reference occurs when the reader/hearer has to retrieve what is being talked about by referring to another expression in the immediate context. </a:t>
            </a:r>
            <a:endParaRPr lang="uk-UA" sz="2800" b="1"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Reference</a:t>
            </a:r>
          </a:p>
        </p:txBody>
      </p:sp>
      <p:sp>
        <p:nvSpPr>
          <p:cNvPr id="5" name="Скругленный прямоугольник 4"/>
          <p:cNvSpPr/>
          <p:nvPr/>
        </p:nvSpPr>
        <p:spPr>
          <a:xfrm>
            <a:off x="287338" y="692150"/>
            <a:ext cx="8569325" cy="576103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600">
                <a:solidFill>
                  <a:schemeClr val="tx2"/>
                </a:solidFill>
                <a:latin typeface="Arial" charset="0"/>
                <a:cs typeface="Arial" charset="0"/>
              </a:rPr>
              <a:t>	Every language has certain items which have the property of reference. Thus, in E. and a large number of other l-ges these are </a:t>
            </a:r>
            <a:r>
              <a:rPr lang="en-US" sz="2600" u="sng">
                <a:solidFill>
                  <a:schemeClr val="tx2"/>
                </a:solidFill>
                <a:latin typeface="Arial" charset="0"/>
                <a:cs typeface="Arial" charset="0"/>
              </a:rPr>
              <a:t>pronouns</a:t>
            </a:r>
            <a:r>
              <a:rPr lang="en-US" sz="2600">
                <a:solidFill>
                  <a:schemeClr val="tx2"/>
                </a:solidFill>
                <a:latin typeface="Arial" charset="0"/>
                <a:cs typeface="Arial" charset="0"/>
              </a:rPr>
              <a:t>. Third-person pronouns are frequently used to refer back (and occasionally forward) to an entity which has already been introduced (or is about to be introduced). A participant is usually mentioned explicitly in the first instance, for example, by name or title, and then a pronoun refers back to the same participant. Also, E. uses items such as </a:t>
            </a:r>
            <a:r>
              <a:rPr lang="en-US" sz="2600" b="1" i="1">
                <a:solidFill>
                  <a:schemeClr val="tx2"/>
                </a:solidFill>
                <a:latin typeface="Arial" charset="0"/>
                <a:cs typeface="Arial" charset="0"/>
              </a:rPr>
              <a:t>the, this, those</a:t>
            </a:r>
            <a:r>
              <a:rPr lang="en-US" sz="2600">
                <a:solidFill>
                  <a:schemeClr val="tx2"/>
                </a:solidFill>
                <a:latin typeface="Arial" charset="0"/>
                <a:cs typeface="Arial" charset="0"/>
              </a:rPr>
              <a:t>, etc. to establish similar links between expressions in a text,</a:t>
            </a:r>
          </a:p>
          <a:p>
            <a:pPr algn="ctr"/>
            <a:r>
              <a:rPr lang="en-US" sz="2600">
                <a:solidFill>
                  <a:schemeClr val="accent1"/>
                </a:solidFill>
                <a:latin typeface="Arial" charset="0"/>
                <a:cs typeface="Arial" charset="0"/>
              </a:rPr>
              <a:t>e.g. </a:t>
            </a:r>
            <a:r>
              <a:rPr lang="en-US" sz="2600" i="1">
                <a:solidFill>
                  <a:schemeClr val="accent1"/>
                </a:solidFill>
                <a:latin typeface="Arial" charset="0"/>
                <a:cs typeface="Arial" charset="0"/>
              </a:rPr>
              <a:t>Mrs. Thatcher has resigned</a:t>
            </a:r>
            <a:r>
              <a:rPr lang="en-US" sz="2600">
                <a:solidFill>
                  <a:schemeClr val="accent1"/>
                </a:solidFill>
                <a:latin typeface="Arial" charset="0"/>
                <a:cs typeface="Arial" charset="0"/>
              </a:rPr>
              <a:t>. </a:t>
            </a:r>
            <a:r>
              <a:rPr lang="en-US" sz="2600" i="1">
                <a:solidFill>
                  <a:schemeClr val="accent1"/>
                </a:solidFill>
                <a:latin typeface="Arial" charset="0"/>
                <a:cs typeface="Arial" charset="0"/>
              </a:rPr>
              <a:t>This</a:t>
            </a:r>
            <a:r>
              <a:rPr lang="en-US" sz="2600">
                <a:solidFill>
                  <a:schemeClr val="accent1"/>
                </a:solidFill>
                <a:latin typeface="Arial" charset="0"/>
                <a:cs typeface="Arial" charset="0"/>
              </a:rPr>
              <a:t> delighted her opponents.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Reference</a:t>
            </a:r>
          </a:p>
        </p:txBody>
      </p:sp>
      <p:sp>
        <p:nvSpPr>
          <p:cNvPr id="5" name="Скругленный прямоугольник 4"/>
          <p:cNvSpPr/>
          <p:nvPr/>
        </p:nvSpPr>
        <p:spPr>
          <a:xfrm>
            <a:off x="287338" y="692150"/>
            <a:ext cx="8569325" cy="309721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400">
                <a:solidFill>
                  <a:schemeClr val="tx2"/>
                </a:solidFill>
                <a:latin typeface="Arial" charset="0"/>
                <a:cs typeface="Arial" charset="0"/>
              </a:rPr>
              <a:t>	Third-person pronouns may also be used to refer to an entity which is present in the immediate physical or mental context of the situation,</a:t>
            </a:r>
          </a:p>
          <a:p>
            <a:pPr algn="ctr">
              <a:defRPr/>
            </a:pPr>
            <a:r>
              <a:rPr lang="en-US" sz="2400">
                <a:solidFill>
                  <a:schemeClr val="accent1"/>
                </a:solidFill>
                <a:latin typeface="Arial" charset="0"/>
                <a:cs typeface="Arial" charset="0"/>
              </a:rPr>
              <a:t>e.g. He’s not back yet. </a:t>
            </a:r>
          </a:p>
          <a:p>
            <a:pPr algn="just">
              <a:defRPr/>
            </a:pPr>
            <a:r>
              <a:rPr lang="en-US" sz="2400">
                <a:solidFill>
                  <a:schemeClr val="tx2"/>
                </a:solidFill>
                <a:latin typeface="Arial" charset="0"/>
                <a:cs typeface="Arial" charset="0"/>
              </a:rPr>
              <a:t>	Another type of reference is </a:t>
            </a:r>
            <a:r>
              <a:rPr lang="en-US" sz="2400" b="1">
                <a:solidFill>
                  <a:schemeClr val="tx2"/>
                </a:solidFill>
                <a:latin typeface="Arial" charset="0"/>
                <a:cs typeface="Arial" charset="0"/>
              </a:rPr>
              <a:t>co-reference</a:t>
            </a:r>
            <a:r>
              <a:rPr lang="en-US" sz="2400">
                <a:solidFill>
                  <a:schemeClr val="tx2"/>
                </a:solidFill>
                <a:latin typeface="Arial" charset="0"/>
                <a:cs typeface="Arial" charset="0"/>
              </a:rPr>
              <a:t>, which is a matter of real-world knowledge,</a:t>
            </a:r>
          </a:p>
          <a:p>
            <a:pPr algn="ctr">
              <a:defRPr/>
            </a:pPr>
            <a:r>
              <a:rPr lang="en-US" sz="2400">
                <a:solidFill>
                  <a:schemeClr val="accent1"/>
                </a:solidFill>
                <a:latin typeface="Arial" charset="0"/>
                <a:cs typeface="Arial" charset="0"/>
              </a:rPr>
              <a:t>e.g. Mrs. Thatcher – The Prime Minister – The Iron Lady – Maggie. </a:t>
            </a:r>
            <a:endParaRPr lang="en-US" sz="2400">
              <a:solidFill>
                <a:schemeClr val="tx2"/>
              </a:solidFill>
              <a:latin typeface="Arial" charset="0"/>
              <a:cs typeface="Arial"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3933825"/>
            <a:ext cx="8569325" cy="270351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400" dirty="0">
                <a:solidFill>
                  <a:schemeClr val="tx2"/>
                </a:solidFill>
                <a:latin typeface="Arial" pitchFamily="34" charset="0"/>
                <a:cs typeface="Arial" pitchFamily="34" charset="0"/>
              </a:rPr>
              <a:t>	Within the same language, the choice is strongly influenced by the text type (spontaneous conversation, written text, etc.). Also, the choice differs across l-</a:t>
            </a:r>
            <a:r>
              <a:rPr lang="en-US" sz="2400" dirty="0" err="1">
                <a:solidFill>
                  <a:schemeClr val="tx2"/>
                </a:solidFill>
                <a:latin typeface="Arial" pitchFamily="34" charset="0"/>
                <a:cs typeface="Arial" pitchFamily="34" charset="0"/>
              </a:rPr>
              <a:t>ges</a:t>
            </a:r>
            <a:r>
              <a:rPr lang="en-US" sz="2400" dirty="0">
                <a:solidFill>
                  <a:schemeClr val="tx2"/>
                </a:solidFill>
                <a:latin typeface="Arial" pitchFamily="34" charset="0"/>
                <a:cs typeface="Arial" pitchFamily="34" charset="0"/>
              </a:rPr>
              <a:t>. Some l-</a:t>
            </a:r>
            <a:r>
              <a:rPr lang="en-US" sz="2400" dirty="0" err="1">
                <a:solidFill>
                  <a:schemeClr val="tx2"/>
                </a:solidFill>
                <a:latin typeface="Arial" pitchFamily="34" charset="0"/>
                <a:cs typeface="Arial" pitchFamily="34" charset="0"/>
              </a:rPr>
              <a:t>ges</a:t>
            </a:r>
            <a:r>
              <a:rPr lang="en-US" sz="2400" dirty="0">
                <a:solidFill>
                  <a:schemeClr val="tx2"/>
                </a:solidFill>
                <a:latin typeface="Arial" pitchFamily="34" charset="0"/>
                <a:cs typeface="Arial" pitchFamily="34" charset="0"/>
              </a:rPr>
              <a:t>, for example, Hebrew, prefer repeating proper names and not using pronouns. In Japanese and Chinese, continuity of reference is reached by omitting the subjects of the following clauses.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Substitution and Ellipsis</a:t>
            </a:r>
          </a:p>
        </p:txBody>
      </p:sp>
      <p:sp>
        <p:nvSpPr>
          <p:cNvPr id="5" name="Скругленный прямоугольник 4"/>
          <p:cNvSpPr/>
          <p:nvPr/>
        </p:nvSpPr>
        <p:spPr>
          <a:xfrm>
            <a:off x="287338" y="692150"/>
            <a:ext cx="8569325" cy="20161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400">
                <a:solidFill>
                  <a:schemeClr val="tx2"/>
                </a:solidFill>
                <a:latin typeface="Arial" charset="0"/>
                <a:cs typeface="Arial" charset="0"/>
              </a:rPr>
              <a:t>Unlike reference, substitution and ellipsis are grammatical rather than semantic relationships. In </a:t>
            </a:r>
            <a:r>
              <a:rPr lang="en-US" sz="2400" b="1">
                <a:solidFill>
                  <a:schemeClr val="tx2"/>
                </a:solidFill>
                <a:latin typeface="Arial" charset="0"/>
                <a:cs typeface="Arial" charset="0"/>
              </a:rPr>
              <a:t>substitution</a:t>
            </a:r>
            <a:r>
              <a:rPr lang="en-US" sz="2400">
                <a:solidFill>
                  <a:schemeClr val="tx2"/>
                </a:solidFill>
                <a:latin typeface="Arial" charset="0"/>
                <a:cs typeface="Arial" charset="0"/>
              </a:rPr>
              <a:t>, an item (or items) is replaced by another item (or items),</a:t>
            </a:r>
          </a:p>
          <a:p>
            <a:pPr algn="ctr"/>
            <a:r>
              <a:rPr lang="en-US" sz="2400">
                <a:solidFill>
                  <a:schemeClr val="accent1"/>
                </a:solidFill>
                <a:latin typeface="Arial" charset="0"/>
                <a:cs typeface="Arial" charset="0"/>
              </a:rPr>
              <a:t>e.g. A: I </a:t>
            </a:r>
            <a:r>
              <a:rPr lang="en-US" sz="2400" i="1">
                <a:solidFill>
                  <a:schemeClr val="accent1"/>
                </a:solidFill>
                <a:latin typeface="Arial" charset="0"/>
                <a:cs typeface="Arial" charset="0"/>
              </a:rPr>
              <a:t>like movies</a:t>
            </a:r>
            <a:r>
              <a:rPr lang="en-US" sz="2400">
                <a:solidFill>
                  <a:schemeClr val="accent1"/>
                </a:solidFill>
                <a:latin typeface="Arial" charset="0"/>
                <a:cs typeface="Arial" charset="0"/>
              </a:rPr>
              <a:t>.</a:t>
            </a:r>
          </a:p>
          <a:p>
            <a:pPr algn="ctr"/>
            <a:r>
              <a:rPr lang="en-US" sz="2400">
                <a:solidFill>
                  <a:schemeClr val="accent1"/>
                </a:solidFill>
                <a:latin typeface="Arial" charset="0"/>
                <a:cs typeface="Arial" charset="0"/>
              </a:rPr>
              <a:t>B: And I </a:t>
            </a:r>
            <a:r>
              <a:rPr lang="en-US" sz="2400" i="1">
                <a:solidFill>
                  <a:schemeClr val="accent1"/>
                </a:solidFill>
                <a:latin typeface="Arial" charset="0"/>
                <a:cs typeface="Arial" charset="0"/>
              </a:rPr>
              <a:t>do</a:t>
            </a:r>
            <a:r>
              <a:rPr lang="en-US" sz="2400">
                <a:solidFill>
                  <a:schemeClr val="accent1"/>
                </a:solidFill>
                <a:latin typeface="Arial" charset="0"/>
                <a:cs typeface="Arial" charset="0"/>
              </a:rPr>
              <a:t>.</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323850" y="2852738"/>
            <a:ext cx="8532813" cy="35290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r>
              <a:rPr lang="en-US" sz="2600">
                <a:solidFill>
                  <a:schemeClr val="tx2"/>
                </a:solidFill>
                <a:latin typeface="Arial" charset="0"/>
                <a:cs typeface="Arial" charset="0"/>
              </a:rPr>
              <a:t>In E., items commonly used for substitution are </a:t>
            </a:r>
            <a:r>
              <a:rPr lang="en-US" sz="2600" i="1">
                <a:solidFill>
                  <a:schemeClr val="tx2"/>
                </a:solidFill>
                <a:latin typeface="Arial" charset="0"/>
                <a:cs typeface="Arial" charset="0"/>
              </a:rPr>
              <a:t>do, one</a:t>
            </a:r>
            <a:r>
              <a:rPr lang="en-US" sz="2600">
                <a:solidFill>
                  <a:schemeClr val="tx2"/>
                </a:solidFill>
                <a:latin typeface="Arial" charset="0"/>
                <a:cs typeface="Arial" charset="0"/>
              </a:rPr>
              <a:t>, and </a:t>
            </a:r>
            <a:r>
              <a:rPr lang="en-US" sz="2600" i="1">
                <a:solidFill>
                  <a:schemeClr val="tx2"/>
                </a:solidFill>
                <a:latin typeface="Arial" charset="0"/>
                <a:cs typeface="Arial" charset="0"/>
              </a:rPr>
              <a:t>the same,</a:t>
            </a:r>
          </a:p>
          <a:p>
            <a:pPr algn="ctr"/>
            <a:r>
              <a:rPr lang="en-US" sz="2600">
                <a:solidFill>
                  <a:schemeClr val="accent1"/>
                </a:solidFill>
                <a:latin typeface="Arial" charset="0"/>
                <a:cs typeface="Arial" charset="0"/>
              </a:rPr>
              <a:t>e.g. You think Joan already knows? – </a:t>
            </a:r>
          </a:p>
          <a:p>
            <a:pPr algn="ctr"/>
            <a:r>
              <a:rPr lang="en-US" sz="2600">
                <a:solidFill>
                  <a:schemeClr val="accent1"/>
                </a:solidFill>
                <a:latin typeface="Arial" charset="0"/>
                <a:cs typeface="Arial" charset="0"/>
              </a:rPr>
              <a:t>I think everybody does.</a:t>
            </a:r>
          </a:p>
          <a:p>
            <a:pPr algn="ctr"/>
            <a:r>
              <a:rPr lang="en-US" sz="2600">
                <a:solidFill>
                  <a:schemeClr val="accent1"/>
                </a:solidFill>
                <a:latin typeface="Arial" charset="0"/>
                <a:cs typeface="Arial" charset="0"/>
              </a:rPr>
              <a:t>My axe is too blunt. I must get a sharper one.</a:t>
            </a:r>
          </a:p>
          <a:p>
            <a:pPr algn="ctr"/>
            <a:r>
              <a:rPr lang="en-US" sz="2600">
                <a:solidFill>
                  <a:schemeClr val="accent1"/>
                </a:solidFill>
                <a:latin typeface="Arial" charset="0"/>
                <a:cs typeface="Arial" charset="0"/>
              </a:rPr>
              <a:t>A: I’ll have two poached eggs on toast, please.</a:t>
            </a:r>
          </a:p>
          <a:p>
            <a:pPr algn="ctr"/>
            <a:r>
              <a:rPr lang="en-US" sz="2600">
                <a:solidFill>
                  <a:schemeClr val="accent1"/>
                </a:solidFill>
                <a:latin typeface="Arial" charset="0"/>
                <a:cs typeface="Arial" charset="0"/>
              </a:rPr>
              <a:t>B: I’ll have the same.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Ellipsis</a:t>
            </a:r>
          </a:p>
        </p:txBody>
      </p:sp>
      <p:sp>
        <p:nvSpPr>
          <p:cNvPr id="5" name="Скругленный прямоугольник 4"/>
          <p:cNvSpPr/>
          <p:nvPr/>
        </p:nvSpPr>
        <p:spPr>
          <a:xfrm>
            <a:off x="287338" y="692150"/>
            <a:ext cx="8569325" cy="417671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b="1" dirty="0">
                <a:solidFill>
                  <a:schemeClr val="tx2"/>
                </a:solidFill>
                <a:latin typeface="Arial" pitchFamily="34" charset="0"/>
                <a:cs typeface="Arial" pitchFamily="34" charset="0"/>
              </a:rPr>
              <a:t>Ellipsis</a:t>
            </a:r>
            <a:r>
              <a:rPr lang="en-US" sz="2600" dirty="0">
                <a:solidFill>
                  <a:schemeClr val="tx2"/>
                </a:solidFill>
                <a:latin typeface="Arial" pitchFamily="34" charset="0"/>
                <a:cs typeface="Arial" pitchFamily="34" charset="0"/>
              </a:rPr>
              <a:t> involves the omission of an item. Here, an item is replaced by nothing. This is the case of leaving something unsaid which is nevertheless understood. The grammatical structure itself points to an item (or items) that can fill the slot in question,</a:t>
            </a:r>
          </a:p>
          <a:p>
            <a:pPr algn="ctr" fontAlgn="auto">
              <a:spcBef>
                <a:spcPts val="0"/>
              </a:spcBef>
              <a:spcAft>
                <a:spcPts val="0"/>
              </a:spcAft>
              <a:defRPr/>
            </a:pPr>
            <a:r>
              <a:rPr lang="en-US" sz="2600" dirty="0">
                <a:solidFill>
                  <a:schemeClr val="accent1"/>
                </a:solidFill>
                <a:latin typeface="Arial" pitchFamily="34" charset="0"/>
                <a:cs typeface="Arial" pitchFamily="34" charset="0"/>
              </a:rPr>
              <a:t>e.g. Joan brought some carnations, and Catherine some sweet peas. </a:t>
            </a:r>
          </a:p>
          <a:p>
            <a:pPr algn="ctr" fontAlgn="auto">
              <a:spcBef>
                <a:spcPts val="0"/>
              </a:spcBef>
              <a:spcAft>
                <a:spcPts val="0"/>
              </a:spcAft>
              <a:defRPr/>
            </a:pPr>
            <a:r>
              <a:rPr lang="en-US" sz="2600" dirty="0">
                <a:solidFill>
                  <a:schemeClr val="accent1"/>
                </a:solidFill>
                <a:latin typeface="Arial" pitchFamily="34" charset="0"/>
                <a:cs typeface="Arial" pitchFamily="34" charset="0"/>
              </a:rPr>
              <a:t>Here are thirteen cards. Take any. Now give me any three. </a:t>
            </a:r>
          </a:p>
          <a:p>
            <a:pPr algn="ctr" fontAlgn="auto">
              <a:spcBef>
                <a:spcPts val="0"/>
              </a:spcBef>
              <a:spcAft>
                <a:spcPts val="0"/>
              </a:spcAft>
              <a:defRPr/>
            </a:pPr>
            <a:r>
              <a:rPr lang="en-US" sz="2600" dirty="0">
                <a:solidFill>
                  <a:schemeClr val="accent1"/>
                </a:solidFill>
                <a:latin typeface="Arial" pitchFamily="34" charset="0"/>
                <a:cs typeface="Arial" pitchFamily="34" charset="0"/>
              </a:rPr>
              <a:t>Have you been swimming? – Yes, I have.</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5157788"/>
            <a:ext cx="8569325" cy="136683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400" dirty="0">
                <a:solidFill>
                  <a:schemeClr val="tx2"/>
                </a:solidFill>
                <a:latin typeface="Arial" pitchFamily="34" charset="0"/>
                <a:cs typeface="Arial" pitchFamily="34" charset="0"/>
              </a:rPr>
              <a:t>Every language has its own devices for establishing cohesive links. Language and text-type preferences must both be taken into consideration in the process of translation.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Conjunction </a:t>
            </a:r>
          </a:p>
        </p:txBody>
      </p:sp>
      <p:sp>
        <p:nvSpPr>
          <p:cNvPr id="5" name="Скругленный прямоугольник 4"/>
          <p:cNvSpPr/>
          <p:nvPr/>
        </p:nvSpPr>
        <p:spPr>
          <a:xfrm>
            <a:off x="287338" y="1196975"/>
            <a:ext cx="8569325" cy="36718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lnSpc>
                <a:spcPct val="150000"/>
              </a:lnSpc>
              <a:spcBef>
                <a:spcPts val="0"/>
              </a:spcBef>
              <a:spcAft>
                <a:spcPts val="0"/>
              </a:spcAft>
              <a:defRPr/>
            </a:pPr>
            <a:r>
              <a:rPr lang="en-US" sz="2800" b="1" dirty="0">
                <a:solidFill>
                  <a:schemeClr val="tx2"/>
                </a:solidFill>
                <a:latin typeface="Arial" pitchFamily="34" charset="0"/>
                <a:cs typeface="Arial" pitchFamily="34" charset="0"/>
              </a:rPr>
              <a:t>Conjunction </a:t>
            </a:r>
            <a:r>
              <a:rPr lang="en-US" sz="2800" dirty="0">
                <a:solidFill>
                  <a:schemeClr val="tx2"/>
                </a:solidFill>
                <a:latin typeface="Arial" pitchFamily="34" charset="0"/>
                <a:cs typeface="Arial" pitchFamily="34" charset="0"/>
              </a:rPr>
              <a:t>involves the use of formal markers to relate sentences, clauses and paragraphs to each other. It signals the way the writer wants the reader to relate what is about to be said to what has been said before. </a:t>
            </a:r>
            <a:endParaRPr lang="en-US" sz="2800" dirty="0">
              <a:solidFill>
                <a:schemeClr val="accent1"/>
              </a:solidFill>
              <a:latin typeface="Arial" pitchFamily="34" charset="0"/>
              <a:cs typeface="Arial" pitchFamily="34"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492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000" dirty="0">
                <a:solidFill>
                  <a:srgbClr val="C00000"/>
                </a:solidFill>
                <a:latin typeface="Arial" pitchFamily="34" charset="0"/>
                <a:cs typeface="Arial" pitchFamily="34" charset="0"/>
              </a:rPr>
              <a:t>Points to note:</a:t>
            </a:r>
          </a:p>
        </p:txBody>
      </p:sp>
      <p:sp>
        <p:nvSpPr>
          <p:cNvPr id="5" name="Скругленный прямоугольник 4"/>
          <p:cNvSpPr/>
          <p:nvPr/>
        </p:nvSpPr>
        <p:spPr>
          <a:xfrm>
            <a:off x="287338" y="765175"/>
            <a:ext cx="8569325" cy="7921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u="sng" dirty="0">
                <a:solidFill>
                  <a:schemeClr val="tx2"/>
                </a:solidFill>
                <a:latin typeface="Arial" pitchFamily="34" charset="0"/>
                <a:cs typeface="Arial" pitchFamily="34" charset="0"/>
              </a:rPr>
              <a:t>First:</a:t>
            </a:r>
            <a:r>
              <a:rPr lang="en-US" sz="2600" dirty="0">
                <a:solidFill>
                  <a:schemeClr val="tx2"/>
                </a:solidFill>
                <a:latin typeface="Arial" pitchFamily="34" charset="0"/>
                <a:cs typeface="Arial" pitchFamily="34" charset="0"/>
              </a:rPr>
              <a:t> the same conjunction may be used to signal different relations, depending on the context.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287338" y="1773238"/>
            <a:ext cx="8569325" cy="24479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u="sng" dirty="0">
                <a:solidFill>
                  <a:schemeClr val="tx2"/>
                </a:solidFill>
                <a:latin typeface="Arial" pitchFamily="34" charset="0"/>
                <a:cs typeface="Arial" pitchFamily="34" charset="0"/>
              </a:rPr>
              <a:t>Second:</a:t>
            </a:r>
            <a:r>
              <a:rPr lang="en-US" sz="2600" dirty="0">
                <a:solidFill>
                  <a:schemeClr val="tx2"/>
                </a:solidFill>
                <a:latin typeface="Arial" pitchFamily="34" charset="0"/>
                <a:cs typeface="Arial" pitchFamily="34" charset="0"/>
              </a:rPr>
              <a:t> these relations can be expressed by a variety of means; the use of a conjunction is not the only device for expressing a temporal or a causal relation. In E. temporal relation may be expressed by a verb ‘follow’ or ‘precede’, and a causal relation by ‘cause’ and ‘lead to’.</a:t>
            </a:r>
            <a:endParaRPr lang="en-US" sz="2600" dirty="0">
              <a:solidFill>
                <a:schemeClr val="accent1"/>
              </a:solidFill>
              <a:latin typeface="Arial" pitchFamily="34" charset="0"/>
              <a:cs typeface="Arial" pitchFamily="34" charset="0"/>
            </a:endParaRPr>
          </a:p>
        </p:txBody>
      </p:sp>
      <p:sp>
        <p:nvSpPr>
          <p:cNvPr id="10" name="Скругленный прямоугольник 9"/>
          <p:cNvSpPr/>
          <p:nvPr/>
        </p:nvSpPr>
        <p:spPr>
          <a:xfrm>
            <a:off x="287338" y="4437063"/>
            <a:ext cx="8569325" cy="20161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u="sng" dirty="0">
                <a:solidFill>
                  <a:schemeClr val="tx2"/>
                </a:solidFill>
                <a:latin typeface="Arial" pitchFamily="34" charset="0"/>
                <a:cs typeface="Arial" pitchFamily="34" charset="0"/>
              </a:rPr>
              <a:t>Third:</a:t>
            </a:r>
            <a:r>
              <a:rPr lang="en-US" sz="2600" dirty="0">
                <a:solidFill>
                  <a:schemeClr val="tx2"/>
                </a:solidFill>
                <a:latin typeface="Arial" pitchFamily="34" charset="0"/>
                <a:cs typeface="Arial" pitchFamily="34" charset="0"/>
              </a:rPr>
              <a:t> conjunctive relations do not just reflect relations between external phenomena, but the ones internal to the text or situation. Thus, temporal relations are not restricted to sequence in real time, but may reflect stages in the text.</a:t>
            </a:r>
            <a:endParaRPr lang="en-US" sz="26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6" grpId="0" animBg="1"/>
      <p:bldP spid="10"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1009</Words>
  <Application>Microsoft Office PowerPoint</Application>
  <PresentationFormat>Экран (4:3)</PresentationFormat>
  <Paragraphs>89</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Calibri</vt:lpstr>
      <vt:lpstr>Тема Office</vt:lpstr>
      <vt:lpstr>Textual Equivalence: Cohesion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as a Notion and Subject</dc:title>
  <dc:creator>Patskun</dc:creator>
  <cp:lastModifiedBy>User</cp:lastModifiedBy>
  <cp:revision>88</cp:revision>
  <dcterms:created xsi:type="dcterms:W3CDTF">2016-09-01T15:45:26Z</dcterms:created>
  <dcterms:modified xsi:type="dcterms:W3CDTF">2021-10-02T11:07:40Z</dcterms:modified>
</cp:coreProperties>
</file>