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8" r:id="rId3"/>
    <p:sldId id="282" r:id="rId4"/>
    <p:sldId id="283" r:id="rId5"/>
    <p:sldId id="259" r:id="rId6"/>
    <p:sldId id="284" r:id="rId7"/>
    <p:sldId id="261" r:id="rId8"/>
    <p:sldId id="285" r:id="rId9"/>
    <p:sldId id="286" r:id="rId10"/>
    <p:sldId id="287" r:id="rId11"/>
    <p:sldId id="293" r:id="rId12"/>
    <p:sldId id="294" r:id="rId13"/>
    <p:sldId id="295" r:id="rId14"/>
    <p:sldId id="288" r:id="rId15"/>
    <p:sldId id="289" r:id="rId16"/>
    <p:sldId id="290" r:id="rId17"/>
    <p:sldId id="291" r:id="rId18"/>
    <p:sldId id="292" r:id="rId19"/>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1DF71920-4F60-4D4A-91BA-34A5F43DEA54}"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4AFC46B-0F2D-43C5-A74D-2599D5F7CF33}"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C73AC98D-8AEC-47E6-B075-3E098E6D42F2}"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2B89C182-AA85-4586-92DB-94110017FFA1}"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0739C0E5-9C65-4779-9FE0-B8FED4BD36B4}"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24803B01-0F87-4CAC-AED9-4CEA19E28C4E}"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CBCE392F-A229-42B6-85B8-42A5B88BDCF7}"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A1DFA2FD-FCD6-4C67-89A7-458D45227EA6}"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C5DC29F-E8B6-4488-819C-CCFEDBD46E34}"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29A8E19-7680-4818-85F1-CAC3108ED6D9}"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5E5F70A6-E360-497C-B003-9037D71DED14}"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7948FE88-2803-4EAC-8241-8DFE84490F4B}"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8A1D39F6-D5FA-4C2F-8B0E-CB002F6F8155}" type="datetimeFigureOut">
              <a:rPr lang="uk-UA"/>
              <a:pPr>
                <a:defRPr/>
              </a:pPr>
              <a:t>02.10.2021</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5A98C9CC-E746-42B6-8537-69B7DC3BE2EA}"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C31E843D-56FA-4AB2-9F4C-CD9162EB50CD}" type="datetimeFigureOut">
              <a:rPr lang="uk-UA"/>
              <a:pPr>
                <a:defRPr/>
              </a:pPr>
              <a:t>02.10.2021</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F6BD2A90-1FE3-45AC-AFF3-C3BB59C54BFC}"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6C11B7F-0B57-40FD-9040-9B76B573DE26}" type="datetimeFigureOut">
              <a:rPr lang="uk-UA"/>
              <a:pPr>
                <a:defRPr/>
              </a:pPr>
              <a:t>02.10.2021</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CFA653E9-472C-4BE8-8C8A-AE1F67F20875}"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6D674D9-5A9F-4473-A208-76FA9BE93E3D}"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7D160EE2-0AE5-40FA-AE2A-6CBDD4E5922D}"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51779EF-AA8A-4692-AC8D-A7D79022361B}"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96F9D33F-E524-4F6D-9B40-0CFF574315C2}"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25A6405-7A31-4955-95A7-E133185A6E39}" type="datetimeFigureOut">
              <a:rPr lang="uk-UA"/>
              <a:pPr>
                <a:defRPr/>
              </a:pPr>
              <a:t>02.10.2021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3B9ECCF-74AC-442B-8A1A-F6FB00808F06}"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1700213"/>
            <a:ext cx="8745538" cy="2592387"/>
          </a:xfrm>
        </p:spPr>
        <p:txBody>
          <a:bodyPr>
            <a:noAutofit/>
          </a:bodyPr>
          <a:lstStyle/>
          <a:p>
            <a:pPr eaLnBrk="1" hangingPunct="1">
              <a:defRPr/>
            </a:pPr>
            <a:r>
              <a:rPr lang="en-US" sz="5400" b="1" dirty="0">
                <a:solidFill>
                  <a:schemeClr val="tx2">
                    <a:lumMod val="75000"/>
                  </a:schemeClr>
                </a:solidFill>
                <a:latin typeface="Arial" pitchFamily="34" charset="0"/>
                <a:cs typeface="Arial" pitchFamily="34" charset="0"/>
              </a:rPr>
              <a:t>Translation &amp; Language Varieties</a:t>
            </a:r>
            <a:endParaRPr lang="uk-UA" sz="6000" dirty="0">
              <a:latin typeface="Arial" pitchFamily="34" charset="0"/>
              <a:cs typeface="Arial" pitchFamily="34" charset="0"/>
            </a:endParaRPr>
          </a:p>
        </p:txBody>
      </p:sp>
      <p:sp>
        <p:nvSpPr>
          <p:cNvPr id="3" name="Подзаголовок 2"/>
          <p:cNvSpPr>
            <a:spLocks noGrp="1"/>
          </p:cNvSpPr>
          <p:nvPr>
            <p:ph type="subTitle" idx="1"/>
          </p:nvPr>
        </p:nvSpPr>
        <p:spPr>
          <a:xfrm>
            <a:off x="935038" y="6021388"/>
            <a:ext cx="7273925" cy="576262"/>
          </a:xfrm>
        </p:spPr>
        <p:txBody>
          <a:bodyPr>
            <a:noAutofit/>
          </a:bodyPr>
          <a:lstStyle/>
          <a:p>
            <a:pPr eaLnBrk="1" hangingPunct="1"/>
            <a:r>
              <a:rPr lang="uk-UA" sz="1800" smtClean="0">
                <a:solidFill>
                  <a:srgbClr val="17375E"/>
                </a:solidFill>
                <a:latin typeface="Arial" charset="0"/>
                <a:cs typeface="Arial" charset="0"/>
              </a:rPr>
              <a:t>Ужгород – 201</a:t>
            </a:r>
            <a:r>
              <a:rPr lang="en-US" sz="1800" smtClean="0">
                <a:solidFill>
                  <a:srgbClr val="17375E"/>
                </a:solidFill>
                <a:latin typeface="Arial" charset="0"/>
                <a:cs typeface="Arial" charset="0"/>
              </a:rPr>
              <a:t>8</a:t>
            </a:r>
            <a:endParaRPr lang="uk-UA" sz="1800" smtClean="0">
              <a:solidFill>
                <a:srgbClr val="17375E"/>
              </a:solidFill>
              <a:latin typeface="Arial" charset="0"/>
              <a:cs typeface="Arial" charset="0"/>
            </a:endParaRPr>
          </a:p>
        </p:txBody>
      </p:sp>
      <p:sp>
        <p:nvSpPr>
          <p:cNvPr id="5" name="Прямоугольник 4"/>
          <p:cNvSpPr/>
          <p:nvPr/>
        </p:nvSpPr>
        <p:spPr>
          <a:xfrm>
            <a:off x="1293813" y="100013"/>
            <a:ext cx="7775575" cy="11684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uk-UA" b="1" dirty="0">
                <a:solidFill>
                  <a:schemeClr val="tx2">
                    <a:lumMod val="75000"/>
                  </a:schemeClr>
                </a:solidFill>
                <a:latin typeface="Arial" pitchFamily="34" charset="0"/>
                <a:cs typeface="Arial" pitchFamily="34" charset="0"/>
              </a:rPr>
              <a:t>МІНІСТЕРСТВО ОСВІТИ І НАУКИ УКРАЇНИ</a:t>
            </a:r>
          </a:p>
          <a:p>
            <a:pPr algn="ctr">
              <a:defRPr/>
            </a:pPr>
            <a:r>
              <a:rPr lang="uk-UA" b="1" dirty="0">
                <a:solidFill>
                  <a:schemeClr val="tx2">
                    <a:lumMod val="75000"/>
                  </a:schemeClr>
                </a:solidFill>
                <a:latin typeface="Arial" pitchFamily="34" charset="0"/>
                <a:cs typeface="Arial" pitchFamily="34" charset="0"/>
              </a:rPr>
              <a:t>ДВНЗ «УЖГОРОДСЬКИЙ НАЦІОНАЛЬНИЙ УНІВЕРСИТЕТ»</a:t>
            </a:r>
          </a:p>
          <a:p>
            <a:pPr algn="ctr">
              <a:defRPr/>
            </a:pPr>
            <a:r>
              <a:rPr lang="uk-UA" b="1" dirty="0">
                <a:solidFill>
                  <a:schemeClr val="tx2">
                    <a:lumMod val="75000"/>
                  </a:schemeClr>
                </a:solidFill>
                <a:latin typeface="Arial" pitchFamily="34" charset="0"/>
                <a:cs typeface="Arial" pitchFamily="34" charset="0"/>
              </a:rPr>
              <a:t>ФАКУЛЬТЕТ МІЖНАРОДНИХ ВІДНОСИН</a:t>
            </a:r>
          </a:p>
          <a:p>
            <a:pPr algn="ctr">
              <a:defRPr/>
            </a:pPr>
            <a:r>
              <a:rPr lang="uk-UA" b="1" dirty="0">
                <a:solidFill>
                  <a:schemeClr val="tx2">
                    <a:lumMod val="75000"/>
                  </a:schemeClr>
                </a:solidFill>
                <a:latin typeface="Arial" pitchFamily="34" charset="0"/>
                <a:cs typeface="Arial" pitchFamily="34" charset="0"/>
              </a:rPr>
              <a:t>КАФЕДРА ТЕОРІЇ ТА ПРАКТИКИ ПЕРЕКЛАДУ</a:t>
            </a:r>
          </a:p>
        </p:txBody>
      </p:sp>
      <p:sp>
        <p:nvSpPr>
          <p:cNvPr id="13316" name="Заголовок 1"/>
          <p:cNvSpPr txBox="1">
            <a:spLocks/>
          </p:cNvSpPr>
          <p:nvPr/>
        </p:nvSpPr>
        <p:spPr bwMode="auto">
          <a:xfrm>
            <a:off x="4859338" y="4724400"/>
            <a:ext cx="4033837" cy="936625"/>
          </a:xfrm>
          <a:prstGeom prst="rect">
            <a:avLst/>
          </a:prstGeom>
          <a:noFill/>
          <a:ln w="9525">
            <a:noFill/>
            <a:miter lim="800000"/>
            <a:headEnd/>
            <a:tailEnd/>
          </a:ln>
        </p:spPr>
        <p:txBody>
          <a:bodyPr anchor="ctr"/>
          <a:lstStyle/>
          <a:p>
            <a:pPr algn="r"/>
            <a:r>
              <a:rPr lang="ru-RU" sz="2000">
                <a:solidFill>
                  <a:srgbClr val="002060"/>
                </a:solidFill>
              </a:rPr>
              <a:t>Старший викладач </a:t>
            </a:r>
          </a:p>
          <a:p>
            <a:pPr algn="r"/>
            <a:r>
              <a:rPr lang="ru-RU" sz="2000">
                <a:solidFill>
                  <a:srgbClr val="002060"/>
                </a:solidFill>
              </a:rPr>
              <a:t>Калинич </a:t>
            </a:r>
            <a:r>
              <a:rPr lang="uk-UA" sz="2000">
                <a:solidFill>
                  <a:srgbClr val="002060"/>
                </a:solidFill>
              </a:rPr>
              <a:t>І.Й.</a:t>
            </a:r>
          </a:p>
        </p:txBody>
      </p:sp>
      <p:pic>
        <p:nvPicPr>
          <p:cNvPr id="13317" name="Рисунок 6"/>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11113" y="36513"/>
            <a:ext cx="1282700" cy="1295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800">
                <a:solidFill>
                  <a:srgbClr val="FF0000"/>
                </a:solidFill>
                <a:latin typeface="Arial" charset="0"/>
                <a:cs typeface="Arial" charset="0"/>
              </a:rPr>
              <a:t>The Spread of English Around the World – </a:t>
            </a:r>
          </a:p>
          <a:p>
            <a:pPr algn="ctr">
              <a:defRPr/>
            </a:pPr>
            <a:r>
              <a:rPr lang="en-US" sz="2800">
                <a:solidFill>
                  <a:srgbClr val="FF0000"/>
                </a:solidFill>
                <a:latin typeface="Arial" charset="0"/>
                <a:cs typeface="Arial" charset="0"/>
              </a:rPr>
              <a:t>The New Englishes</a:t>
            </a:r>
            <a:endParaRPr lang="uk-UA" sz="2800">
              <a:solidFill>
                <a:srgbClr val="FF0000"/>
              </a:solidFill>
              <a:latin typeface="Arial" charset="0"/>
              <a:cs typeface="Arial"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277813" y="1268413"/>
            <a:ext cx="8588375" cy="43211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3200" dirty="0">
                <a:solidFill>
                  <a:schemeClr val="tx2">
                    <a:lumMod val="75000"/>
                  </a:schemeClr>
                </a:solidFill>
                <a:latin typeface="Arial" pitchFamily="34" charset="0"/>
                <a:cs typeface="Arial" pitchFamily="34" charset="0"/>
              </a:rPr>
              <a:t>	The Expanding Circle involves nations which recognize the importance of English as an international language, but they do not have the history of colonization, nor does English have any special status in their language policy. In these areas, English is primarily a foreign language.</a:t>
            </a:r>
            <a:endParaRPr lang="uk-UA"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Объект 3"/>
          <p:cNvPicPr>
            <a:picLocks noGrp="1" noChangeAspect="1"/>
          </p:cNvPicPr>
          <p:nvPr>
            <p:ph idx="1"/>
          </p:nvPr>
        </p:nvPicPr>
        <p:blipFill>
          <a:blip r:embed="rId2"/>
          <a:srcRect/>
          <a:stretch>
            <a:fillRect/>
          </a:stretch>
        </p:blipFill>
        <p:spPr>
          <a:xfrm>
            <a:off x="17463" y="9525"/>
            <a:ext cx="9109075" cy="68389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Объект 3"/>
          <p:cNvPicPr>
            <a:picLocks noGrp="1" noChangeAspect="1"/>
          </p:cNvPicPr>
          <p:nvPr>
            <p:ph idx="1"/>
          </p:nvPr>
        </p:nvPicPr>
        <p:blipFill>
          <a:blip r:embed="rId2"/>
          <a:srcRect/>
          <a:stretch>
            <a:fillRect/>
          </a:stretch>
        </p:blipFill>
        <p:spPr>
          <a:xfrm>
            <a:off x="17463" y="22225"/>
            <a:ext cx="9109075" cy="68135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Объект 3"/>
          <p:cNvPicPr>
            <a:picLocks noGrp="1" noChangeAspect="1"/>
          </p:cNvPicPr>
          <p:nvPr>
            <p:ph idx="1"/>
          </p:nvPr>
        </p:nvPicPr>
        <p:blipFill>
          <a:blip r:embed="rId2"/>
          <a:srcRect/>
          <a:stretch>
            <a:fillRect/>
          </a:stretch>
        </p:blipFill>
        <p:spPr>
          <a:xfrm>
            <a:off x="22225" y="26988"/>
            <a:ext cx="9099550" cy="6804025"/>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800" dirty="0">
                <a:solidFill>
                  <a:srgbClr val="FF0000"/>
                </a:solidFill>
                <a:latin typeface="Arial" pitchFamily="34" charset="0"/>
                <a:cs typeface="Arial" pitchFamily="34" charset="0"/>
              </a:rPr>
              <a:t>The Spread of English Around the World -- The New </a:t>
            </a:r>
            <a:r>
              <a:rPr lang="en-US" sz="2800" dirty="0" err="1">
                <a:solidFill>
                  <a:srgbClr val="FF0000"/>
                </a:solidFill>
                <a:latin typeface="Arial" pitchFamily="34" charset="0"/>
                <a:cs typeface="Arial" pitchFamily="34" charset="0"/>
              </a:rPr>
              <a:t>Englishes</a:t>
            </a:r>
            <a:endParaRPr lang="uk-UA" sz="2800" dirty="0">
              <a:solidFill>
                <a:srgbClr val="FF0000"/>
              </a:solidFill>
              <a:latin typeface="Arial" pitchFamily="34" charset="0"/>
              <a:cs typeface="Arial" pitchFamily="34"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250825" y="1268413"/>
            <a:ext cx="8615363" cy="48244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3200" dirty="0">
                <a:solidFill>
                  <a:schemeClr val="tx2">
                    <a:lumMod val="75000"/>
                  </a:schemeClr>
                </a:solidFill>
                <a:latin typeface="Arial" pitchFamily="34" charset="0"/>
                <a:cs typeface="Arial" pitchFamily="34" charset="0"/>
              </a:rPr>
              <a:t>	The term "New </a:t>
            </a:r>
            <a:r>
              <a:rPr lang="en-US" sz="3200" dirty="0" err="1">
                <a:solidFill>
                  <a:schemeClr val="tx2">
                    <a:lumMod val="75000"/>
                  </a:schemeClr>
                </a:solidFill>
                <a:latin typeface="Arial" pitchFamily="34" charset="0"/>
                <a:cs typeface="Arial" pitchFamily="34" charset="0"/>
              </a:rPr>
              <a:t>Englishes</a:t>
            </a:r>
            <a:r>
              <a:rPr lang="en-US" sz="3200" dirty="0">
                <a:solidFill>
                  <a:schemeClr val="tx2">
                    <a:lumMod val="75000"/>
                  </a:schemeClr>
                </a:solidFill>
                <a:latin typeface="Arial" pitchFamily="34" charset="0"/>
                <a:cs typeface="Arial" pitchFamily="34" charset="0"/>
              </a:rPr>
              <a:t>" is used for the varieties which have developed in the Outer Circle, and can also be called "diaspora varieties". They are called "new" because it is only recently that they have been linguistically recognized, although they have a long history in geographical, cultural and linguistic contexts different from the English of the Inner Circle. </a:t>
            </a:r>
            <a:endParaRPr lang="uk-UA"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200" dirty="0">
                <a:solidFill>
                  <a:srgbClr val="FF0000"/>
                </a:solidFill>
                <a:latin typeface="Arial" pitchFamily="34" charset="0"/>
                <a:cs typeface="Arial" pitchFamily="34" charset="0"/>
              </a:rPr>
              <a:t>Definitions of other kinds of Language Varieties:</a:t>
            </a:r>
            <a:endParaRPr lang="uk-UA" sz="3200" dirty="0">
              <a:solidFill>
                <a:srgbClr val="FF0000"/>
              </a:solidFill>
              <a:latin typeface="Arial" pitchFamily="34" charset="0"/>
              <a:cs typeface="Arial" pitchFamily="34"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179388" y="908050"/>
            <a:ext cx="8770937" cy="54006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600">
                <a:solidFill>
                  <a:srgbClr val="17375E"/>
                </a:solidFill>
                <a:latin typeface="Arial" charset="0"/>
                <a:cs typeface="Arial" charset="0"/>
              </a:rPr>
              <a:t>	</a:t>
            </a:r>
            <a:r>
              <a:rPr lang="en-US" sz="2600" b="1">
                <a:solidFill>
                  <a:srgbClr val="17375E"/>
                </a:solidFill>
                <a:latin typeface="Arial" charset="0"/>
                <a:cs typeface="Arial" charset="0"/>
              </a:rPr>
              <a:t>Pidgin</a:t>
            </a:r>
            <a:r>
              <a:rPr lang="en-US" sz="2600">
                <a:solidFill>
                  <a:srgbClr val="17375E"/>
                </a:solidFill>
                <a:latin typeface="Arial" charset="0"/>
                <a:cs typeface="Arial" charset="0"/>
              </a:rPr>
              <a:t>: A pidgin is a new language which develops in situations where speakers of different languages don't share a common language. The vocabulary of a pidgin comes mainly from one particular language called the lexifier. An early "pre-pidgin" is quite restricted in use and variable in structure. But the later "stable pidgin" develops its own grammatical rules which are quite different from those of the lexifier. Later on, it is learned as a second language and used for communication among people who speak different languages, e.g.  Nigerian Pidgin or Guinean Pidgin.</a:t>
            </a:r>
            <a:endParaRPr lang="uk-UA" sz="26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200" dirty="0">
                <a:solidFill>
                  <a:srgbClr val="FF0000"/>
                </a:solidFill>
                <a:latin typeface="Arial" pitchFamily="34" charset="0"/>
                <a:cs typeface="Arial" pitchFamily="34" charset="0"/>
              </a:rPr>
              <a:t>Definitions of other kinds of Language Varieties:</a:t>
            </a:r>
            <a:endParaRPr lang="uk-UA" sz="3200" dirty="0">
              <a:solidFill>
                <a:srgbClr val="FF0000"/>
              </a:solidFill>
              <a:latin typeface="Arial" pitchFamily="34" charset="0"/>
              <a:cs typeface="Arial" pitchFamily="34"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193675" y="1196975"/>
            <a:ext cx="8756650" cy="48958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a:t>
            </a:r>
            <a:r>
              <a:rPr lang="en-US" sz="2800" b="1">
                <a:solidFill>
                  <a:srgbClr val="17375E"/>
                </a:solidFill>
                <a:latin typeface="Arial" charset="0"/>
                <a:cs typeface="Arial" charset="0"/>
              </a:rPr>
              <a:t>Creole</a:t>
            </a:r>
            <a:r>
              <a:rPr lang="en-US" sz="2800">
                <a:solidFill>
                  <a:srgbClr val="17375E"/>
                </a:solidFill>
                <a:latin typeface="Arial" charset="0"/>
                <a:cs typeface="Arial" charset="0"/>
              </a:rPr>
              <a:t>: When children start learning a pidgin as their first language and it becomes the mother tongue of a community, it is called a creole. Like a pidgin, a creole is a distinct language which has taken most of its vocabulary from another language, the lexifier, but has its own unique grammatical rules. Unlike a pidgin, however, a creole is not restricted in use, and performs a full range of functions. Examples are Jamaican Creole and Hawaii Creole English.</a:t>
            </a:r>
            <a:endParaRPr lang="uk-UA" sz="28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200" dirty="0">
                <a:solidFill>
                  <a:srgbClr val="FF0000"/>
                </a:solidFill>
                <a:latin typeface="Arial" pitchFamily="34" charset="0"/>
                <a:cs typeface="Arial" pitchFamily="34" charset="0"/>
              </a:rPr>
              <a:t>Definitions of other kinds of Language Varieties:</a:t>
            </a:r>
            <a:endParaRPr lang="uk-UA" sz="3200" dirty="0">
              <a:solidFill>
                <a:srgbClr val="FF0000"/>
              </a:solidFill>
              <a:latin typeface="Arial" pitchFamily="34" charset="0"/>
              <a:cs typeface="Arial" pitchFamily="34"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193675" y="1484313"/>
            <a:ext cx="8756650" cy="33131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a:t>
            </a:r>
            <a:r>
              <a:rPr lang="en-US" sz="2800" b="1">
                <a:solidFill>
                  <a:srgbClr val="17375E"/>
                </a:solidFill>
                <a:latin typeface="Arial" charset="0"/>
                <a:cs typeface="Arial" charset="0"/>
              </a:rPr>
              <a:t>Minority dialect</a:t>
            </a:r>
            <a:r>
              <a:rPr lang="en-US" sz="2800">
                <a:solidFill>
                  <a:srgbClr val="17375E"/>
                </a:solidFill>
                <a:latin typeface="Arial" charset="0"/>
                <a:cs typeface="Arial" charset="0"/>
              </a:rPr>
              <a:t>: Sometimes members of a particular minority ethnic group have their own variety which they use as a marker of identity, usually along with a standard variety. This is called a minority dialect. Examples are African American Vernacular English in the USA and Aboriginal English in Australia.</a:t>
            </a:r>
            <a:endParaRPr lang="uk-UA" sz="28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200" dirty="0">
                <a:solidFill>
                  <a:srgbClr val="FF0000"/>
                </a:solidFill>
                <a:latin typeface="Arial" pitchFamily="34" charset="0"/>
                <a:cs typeface="Arial" pitchFamily="34" charset="0"/>
              </a:rPr>
              <a:t>Definitions of other kinds of Language Varieties:</a:t>
            </a:r>
            <a:endParaRPr lang="uk-UA" sz="3200" dirty="0">
              <a:solidFill>
                <a:srgbClr val="FF0000"/>
              </a:solidFill>
              <a:latin typeface="Arial" pitchFamily="34" charset="0"/>
              <a:cs typeface="Arial" pitchFamily="34"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50825" y="1268413"/>
            <a:ext cx="8699500" cy="43211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a:t>
            </a:r>
            <a:r>
              <a:rPr lang="en-US" sz="2800" b="1">
                <a:solidFill>
                  <a:srgbClr val="17375E"/>
                </a:solidFill>
                <a:latin typeface="Arial" charset="0"/>
                <a:cs typeface="Arial" charset="0"/>
              </a:rPr>
              <a:t>Indigenized variety</a:t>
            </a:r>
            <a:r>
              <a:rPr lang="en-US" sz="2800">
                <a:solidFill>
                  <a:srgbClr val="17375E"/>
                </a:solidFill>
                <a:latin typeface="Arial" charset="0"/>
                <a:cs typeface="Arial" charset="0"/>
              </a:rPr>
              <a:t>: Indigenized varieties are spoken mainly as second languages in ex-colonies with multilingual populations. The differences from the standard variety may be linked to English proficiency, or may be part of a range of varieties used to express identity. For example, Singaporean English or "Singlish" is a variety very different from Standard English, and there are many other varieties of English used in India and other countries.</a:t>
            </a:r>
            <a:endParaRPr lang="uk-UA" sz="28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323850" y="549275"/>
            <a:ext cx="8532813" cy="19431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chemeClr val="tx2">
                    <a:lumMod val="75000"/>
                  </a:schemeClr>
                </a:solidFill>
                <a:latin typeface="Arial" pitchFamily="34" charset="0"/>
                <a:cs typeface="Arial" pitchFamily="34" charset="0"/>
              </a:rPr>
              <a:t>	The concept of language as a whole unit is theoretically lacking in accuracy, and pragmatically rather useless.</a:t>
            </a:r>
            <a:endParaRPr lang="uk-UA" sz="2800" dirty="0">
              <a:solidFill>
                <a:schemeClr val="tx2">
                  <a:lumMod val="75000"/>
                </a:schemeClr>
              </a:solidFill>
              <a:latin typeface="Arial" pitchFamily="34" charset="0"/>
              <a:cs typeface="Arial" pitchFamily="34" charset="0"/>
            </a:endParaRPr>
          </a:p>
        </p:txBody>
      </p:sp>
      <p:sp>
        <p:nvSpPr>
          <p:cNvPr id="7" name="Скругленный прямоугольник 6"/>
          <p:cNvSpPr/>
          <p:nvPr/>
        </p:nvSpPr>
        <p:spPr>
          <a:xfrm>
            <a:off x="323850" y="2565400"/>
            <a:ext cx="8532813" cy="18002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Thus, a need arises to distinguish sub-languages or </a:t>
            </a:r>
            <a:r>
              <a:rPr lang="en-US" sz="2800" b="1">
                <a:solidFill>
                  <a:srgbClr val="17375E"/>
                </a:solidFill>
                <a:latin typeface="Arial" charset="0"/>
                <a:cs typeface="Arial" charset="0"/>
              </a:rPr>
              <a:t>varieties</a:t>
            </a:r>
            <a:r>
              <a:rPr lang="en-US" sz="2800">
                <a:solidFill>
                  <a:srgbClr val="17375E"/>
                </a:solidFill>
                <a:latin typeface="Arial" charset="0"/>
                <a:cs typeface="Arial" charset="0"/>
              </a:rPr>
              <a:t> within the total range of one language. The concept of language varieties can be of great help in translating.</a:t>
            </a:r>
            <a:endParaRPr lang="uk-UA" sz="2800">
              <a:solidFill>
                <a:srgbClr val="17375E"/>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Скругленный прямоугольник 8"/>
          <p:cNvSpPr/>
          <p:nvPr/>
        </p:nvSpPr>
        <p:spPr>
          <a:xfrm>
            <a:off x="250825" y="4652963"/>
            <a:ext cx="8569325" cy="19446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chemeClr val="tx2">
                    <a:lumMod val="75000"/>
                  </a:schemeClr>
                </a:solidFill>
                <a:latin typeface="Arial" pitchFamily="34" charset="0"/>
                <a:cs typeface="Arial" pitchFamily="34" charset="0"/>
              </a:rPr>
              <a:t>	These varieties, or sub-languages, may be classified in more than one way. The suggested classes include idiolects, dialects, registers, styles, etc., as varieties of any living language. </a:t>
            </a:r>
            <a:endParaRPr lang="uk-UA" sz="28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87338" y="188913"/>
            <a:ext cx="8569325" cy="11525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Another view suggests dialects, idiolects, and sociolects (P.Coder, 1973).</a:t>
            </a:r>
            <a:endParaRPr lang="uk-UA" sz="2800">
              <a:solidFill>
                <a:srgbClr val="17375E"/>
              </a:solidFill>
              <a:latin typeface="Arial" charset="0"/>
              <a:cs typeface="Arial" charset="0"/>
            </a:endParaRPr>
          </a:p>
        </p:txBody>
      </p:sp>
      <p:sp>
        <p:nvSpPr>
          <p:cNvPr id="6" name="Скругленный прямоугольник 5"/>
          <p:cNvSpPr/>
          <p:nvPr/>
        </p:nvSpPr>
        <p:spPr>
          <a:xfrm>
            <a:off x="287338" y="1628775"/>
            <a:ext cx="8569325" cy="23050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R.Quirk (1972) recognizes </a:t>
            </a:r>
            <a:r>
              <a:rPr lang="en-US" sz="2800" b="1">
                <a:solidFill>
                  <a:srgbClr val="17375E"/>
                </a:solidFill>
                <a:latin typeface="Arial" charset="0"/>
                <a:cs typeface="Arial" charset="0"/>
              </a:rPr>
              <a:t>dialects</a:t>
            </a:r>
            <a:r>
              <a:rPr lang="en-US" sz="2800">
                <a:solidFill>
                  <a:srgbClr val="17375E"/>
                </a:solidFill>
                <a:latin typeface="Arial" charset="0"/>
                <a:cs typeface="Arial" charset="0"/>
              </a:rPr>
              <a:t> as varieties distinguished according to geographical dispersion, and standard and substandard English as varieties within different ranges of education and social position. </a:t>
            </a:r>
            <a:endParaRPr lang="uk-UA" sz="2800">
              <a:solidFill>
                <a:srgbClr val="17375E"/>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Скругленный прямоугольник 8"/>
          <p:cNvSpPr/>
          <p:nvPr/>
        </p:nvSpPr>
        <p:spPr>
          <a:xfrm>
            <a:off x="287338" y="4221163"/>
            <a:ext cx="8569325" cy="208756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Language </a:t>
            </a:r>
            <a:r>
              <a:rPr lang="en-US" sz="2800" b="1">
                <a:solidFill>
                  <a:srgbClr val="17375E"/>
                </a:solidFill>
                <a:latin typeface="Arial" charset="0"/>
                <a:cs typeface="Arial" charset="0"/>
              </a:rPr>
              <a:t>registers</a:t>
            </a:r>
            <a:r>
              <a:rPr lang="en-US" sz="2800">
                <a:solidFill>
                  <a:srgbClr val="17375E"/>
                </a:solidFill>
                <a:latin typeface="Arial" charset="0"/>
                <a:cs typeface="Arial" charset="0"/>
              </a:rPr>
              <a:t> are recognized as varieties classified according to subject matter. We also acknowledge varieties distinguished according to attitude, which are called </a:t>
            </a:r>
            <a:r>
              <a:rPr lang="en-US" sz="2800" b="1">
                <a:solidFill>
                  <a:srgbClr val="17375E"/>
                </a:solidFill>
                <a:latin typeface="Arial" charset="0"/>
                <a:cs typeface="Arial" charset="0"/>
              </a:rPr>
              <a:t>styles</a:t>
            </a:r>
            <a:r>
              <a:rPr lang="en-US" sz="2800">
                <a:solidFill>
                  <a:srgbClr val="17375E"/>
                </a:solidFill>
                <a:latin typeface="Arial" charset="0"/>
                <a:cs typeface="Arial" charset="0"/>
              </a:rPr>
              <a:t>.</a:t>
            </a:r>
            <a:endParaRPr lang="uk-UA" sz="28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287338" y="115888"/>
            <a:ext cx="8569325" cy="640873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600">
                <a:solidFill>
                  <a:srgbClr val="17375E"/>
                </a:solidFill>
                <a:latin typeface="Arial" charset="0"/>
                <a:cs typeface="Arial" charset="0"/>
              </a:rPr>
              <a:t>	</a:t>
            </a:r>
            <a:r>
              <a:rPr lang="en-US" sz="2600" b="1">
                <a:solidFill>
                  <a:srgbClr val="17375E"/>
                </a:solidFill>
                <a:latin typeface="Arial" charset="0"/>
                <a:cs typeface="Arial" charset="0"/>
              </a:rPr>
              <a:t>Standard English</a:t>
            </a:r>
            <a:r>
              <a:rPr lang="en-US" sz="2600">
                <a:solidFill>
                  <a:srgbClr val="17375E"/>
                </a:solidFill>
                <a:latin typeface="Arial" charset="0"/>
                <a:cs typeface="Arial" charset="0"/>
              </a:rPr>
              <a:t> is often referred to as "the standard language". However, Standard English is not "a language", but only one variety of English among many. SE may be the most important variety of English, in all sorts of ways: it is the variety normally used in writing; it is associated with the education system in all the English-speaking countries of the world, and is therefore spoken by "educated people"; and it is the variety taught to non-native learners. But most native speakers of English in the world are native speakers of some nonstandard variety of the language. SE is thus not the English language but simply one variety of it.</a:t>
            </a:r>
            <a:r>
              <a:rPr lang="en-US" sz="2800">
                <a:solidFill>
                  <a:srgbClr val="17375E"/>
                </a:solidFill>
                <a:latin typeface="Arial" charset="0"/>
                <a:cs typeface="Arial" charset="0"/>
              </a:rPr>
              <a:t> </a:t>
            </a:r>
            <a:endParaRPr lang="uk-UA" sz="2800">
              <a:solidFill>
                <a:srgbClr val="17375E"/>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200" dirty="0">
                <a:solidFill>
                  <a:schemeClr val="tx2">
                    <a:lumMod val="75000"/>
                  </a:schemeClr>
                </a:solidFill>
                <a:latin typeface="Arial" pitchFamily="34" charset="0"/>
                <a:cs typeface="Arial" pitchFamily="34" charset="0"/>
              </a:rPr>
              <a:t>In Britain, there is a high status accent known as </a:t>
            </a:r>
            <a:r>
              <a:rPr lang="en-US" sz="3200" dirty="0">
                <a:solidFill>
                  <a:srgbClr val="FF0000"/>
                </a:solidFill>
                <a:latin typeface="Arial" pitchFamily="34" charset="0"/>
                <a:cs typeface="Arial" pitchFamily="34" charset="0"/>
              </a:rPr>
              <a:t>Received Pronunciation </a:t>
            </a:r>
            <a:r>
              <a:rPr lang="en-US" sz="3200" dirty="0">
                <a:solidFill>
                  <a:schemeClr val="tx2">
                    <a:lumMod val="75000"/>
                  </a:schemeClr>
                </a:solidFill>
                <a:latin typeface="Arial" pitchFamily="34" charset="0"/>
                <a:cs typeface="Arial" pitchFamily="34" charset="0"/>
              </a:rPr>
              <a:t>(RP) which is</a:t>
            </a:r>
            <a:endParaRPr lang="uk-UA" sz="3200" dirty="0">
              <a:solidFill>
                <a:schemeClr val="tx2">
                  <a:lumMod val="75000"/>
                </a:schemeClr>
              </a:solidFill>
              <a:latin typeface="Arial" pitchFamily="34" charset="0"/>
              <a:cs typeface="Arial" pitchFamily="34" charset="0"/>
            </a:endParaRPr>
          </a:p>
        </p:txBody>
      </p:sp>
      <p:sp>
        <p:nvSpPr>
          <p:cNvPr id="30" name="Овал 29"/>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nvGrpSpPr>
          <p:cNvPr id="5" name="Группа 4"/>
          <p:cNvGrpSpPr>
            <a:grpSpLocks/>
          </p:cNvGrpSpPr>
          <p:nvPr/>
        </p:nvGrpSpPr>
        <p:grpSpPr bwMode="auto">
          <a:xfrm>
            <a:off x="287338" y="1160463"/>
            <a:ext cx="8569325" cy="719137"/>
            <a:chOff x="179512" y="1556792"/>
            <a:chExt cx="8568952" cy="720080"/>
          </a:xfrm>
        </p:grpSpPr>
        <p:sp>
          <p:nvSpPr>
            <p:cNvPr id="2" name="Прямоугольник 1"/>
            <p:cNvSpPr/>
            <p:nvPr/>
          </p:nvSpPr>
          <p:spPr>
            <a:xfrm>
              <a:off x="971640" y="1556792"/>
              <a:ext cx="7776824" cy="720080"/>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en-US" sz="2000" dirty="0">
                  <a:solidFill>
                    <a:srgbClr val="002060"/>
                  </a:solidFill>
                  <a:latin typeface="Arial" pitchFamily="34" charset="0"/>
                  <a:cs typeface="Arial" pitchFamily="34" charset="0"/>
                </a:rPr>
                <a:t>not associated with any geographical area</a:t>
              </a:r>
              <a:endParaRPr lang="uk-UA" sz="2000" dirty="0">
                <a:solidFill>
                  <a:srgbClr val="002060"/>
                </a:solidFill>
                <a:latin typeface="Arial" pitchFamily="34" charset="0"/>
                <a:cs typeface="Arial" pitchFamily="34" charset="0"/>
              </a:endParaRPr>
            </a:p>
          </p:txBody>
        </p:sp>
        <p:sp>
          <p:nvSpPr>
            <p:cNvPr id="3" name="Стрелка вправо 2"/>
            <p:cNvSpPr/>
            <p:nvPr/>
          </p:nvSpPr>
          <p:spPr>
            <a:xfrm>
              <a:off x="179512" y="1736414"/>
              <a:ext cx="792128" cy="360836"/>
            </a:xfrm>
            <a:prstGeom prst="rightArrow">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uk-UA" sz="2000">
                <a:solidFill>
                  <a:srgbClr val="002060"/>
                </a:solidFill>
                <a:latin typeface="Arial" pitchFamily="34" charset="0"/>
                <a:cs typeface="Arial" pitchFamily="34" charset="0"/>
              </a:endParaRPr>
            </a:p>
          </p:txBody>
        </p:sp>
      </p:grpSp>
      <p:grpSp>
        <p:nvGrpSpPr>
          <p:cNvPr id="8" name="Группа 7"/>
          <p:cNvGrpSpPr>
            <a:grpSpLocks/>
          </p:cNvGrpSpPr>
          <p:nvPr/>
        </p:nvGrpSpPr>
        <p:grpSpPr bwMode="auto">
          <a:xfrm>
            <a:off x="287338" y="1989138"/>
            <a:ext cx="8569325" cy="719137"/>
            <a:chOff x="179512" y="1556792"/>
            <a:chExt cx="8568952" cy="720080"/>
          </a:xfrm>
        </p:grpSpPr>
        <p:sp>
          <p:nvSpPr>
            <p:cNvPr id="9" name="Прямоугольник 8"/>
            <p:cNvSpPr/>
            <p:nvPr/>
          </p:nvSpPr>
          <p:spPr>
            <a:xfrm>
              <a:off x="971640" y="1556792"/>
              <a:ext cx="7776824" cy="720080"/>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en-US" sz="2000">
                  <a:solidFill>
                    <a:srgbClr val="002060"/>
                  </a:solidFill>
                  <a:latin typeface="Arial" charset="0"/>
                  <a:cs typeface="Arial" charset="0"/>
                </a:rPr>
                <a:t>a purely social accent associated with speakers in all parts of the country, or at least in England</a:t>
              </a:r>
              <a:endParaRPr lang="uk-UA" sz="2000">
                <a:solidFill>
                  <a:srgbClr val="002060"/>
                </a:solidFill>
                <a:latin typeface="Arial" charset="0"/>
                <a:cs typeface="Arial" charset="0"/>
              </a:endParaRPr>
            </a:p>
          </p:txBody>
        </p:sp>
        <p:sp>
          <p:nvSpPr>
            <p:cNvPr id="10" name="Стрелка вправо 9"/>
            <p:cNvSpPr/>
            <p:nvPr/>
          </p:nvSpPr>
          <p:spPr>
            <a:xfrm>
              <a:off x="179512" y="1736414"/>
              <a:ext cx="792128" cy="360836"/>
            </a:xfrm>
            <a:prstGeom prst="rightArrow">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uk-UA" sz="2000">
                <a:solidFill>
                  <a:srgbClr val="002060"/>
                </a:solidFill>
                <a:latin typeface="Arial" pitchFamily="34" charset="0"/>
                <a:cs typeface="Arial" pitchFamily="34" charset="0"/>
              </a:endParaRPr>
            </a:p>
          </p:txBody>
        </p:sp>
      </p:grpSp>
      <p:grpSp>
        <p:nvGrpSpPr>
          <p:cNvPr id="11" name="Группа 10"/>
          <p:cNvGrpSpPr>
            <a:grpSpLocks/>
          </p:cNvGrpSpPr>
          <p:nvPr/>
        </p:nvGrpSpPr>
        <p:grpSpPr bwMode="auto">
          <a:xfrm>
            <a:off x="250825" y="2852738"/>
            <a:ext cx="8569325" cy="720725"/>
            <a:chOff x="179512" y="1556792"/>
            <a:chExt cx="8568952" cy="720080"/>
          </a:xfrm>
        </p:grpSpPr>
        <p:sp>
          <p:nvSpPr>
            <p:cNvPr id="12" name="Прямоугольник 11"/>
            <p:cNvSpPr/>
            <p:nvPr/>
          </p:nvSpPr>
          <p:spPr>
            <a:xfrm>
              <a:off x="971641" y="1556792"/>
              <a:ext cx="7776823" cy="720080"/>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en-US" sz="2000">
                  <a:solidFill>
                    <a:srgbClr val="002060"/>
                  </a:solidFill>
                  <a:latin typeface="Arial" charset="0"/>
                  <a:cs typeface="Arial" charset="0"/>
                </a:rPr>
                <a:t>whose speakers are from upper-class and upper-middle-class backgrounds.</a:t>
              </a:r>
              <a:endParaRPr lang="uk-UA" sz="2000">
                <a:solidFill>
                  <a:srgbClr val="002060"/>
                </a:solidFill>
                <a:latin typeface="Arial" charset="0"/>
                <a:cs typeface="Arial" charset="0"/>
              </a:endParaRPr>
            </a:p>
          </p:txBody>
        </p:sp>
        <p:sp>
          <p:nvSpPr>
            <p:cNvPr id="13" name="Стрелка вправо 12"/>
            <p:cNvSpPr/>
            <p:nvPr/>
          </p:nvSpPr>
          <p:spPr>
            <a:xfrm>
              <a:off x="179512" y="1737605"/>
              <a:ext cx="792129" cy="360040"/>
            </a:xfrm>
            <a:prstGeom prst="rightArrow">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uk-UA" sz="2000">
                <a:solidFill>
                  <a:srgbClr val="002060"/>
                </a:solidFill>
                <a:latin typeface="Arial" pitchFamily="34" charset="0"/>
                <a:cs typeface="Arial" pitchFamily="34" charset="0"/>
              </a:endParaRPr>
            </a:p>
          </p:txBody>
        </p:sp>
      </p:grpSp>
      <p:grpSp>
        <p:nvGrpSpPr>
          <p:cNvPr id="14" name="Группа 13"/>
          <p:cNvGrpSpPr>
            <a:grpSpLocks/>
          </p:cNvGrpSpPr>
          <p:nvPr/>
        </p:nvGrpSpPr>
        <p:grpSpPr bwMode="auto">
          <a:xfrm>
            <a:off x="287338" y="3716338"/>
            <a:ext cx="8569325" cy="1081087"/>
            <a:chOff x="179512" y="1556792"/>
            <a:chExt cx="8568952" cy="720080"/>
          </a:xfrm>
        </p:grpSpPr>
        <p:sp>
          <p:nvSpPr>
            <p:cNvPr id="15" name="Прямоугольник 14"/>
            <p:cNvSpPr/>
            <p:nvPr/>
          </p:nvSpPr>
          <p:spPr>
            <a:xfrm>
              <a:off x="971640" y="1556792"/>
              <a:ext cx="7776824" cy="720080"/>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en-US" sz="2000">
                  <a:solidFill>
                    <a:srgbClr val="002060"/>
                  </a:solidFill>
                  <a:latin typeface="Arial" charset="0"/>
                  <a:cs typeface="Arial" charset="0"/>
                </a:rPr>
                <a:t>While all RP speakers also speak Standard English, the reverse is not the case. Perhaps 9%-12% of the British speak Standard English with some form of regional accent.</a:t>
              </a:r>
              <a:endParaRPr lang="uk-UA" sz="2000">
                <a:solidFill>
                  <a:srgbClr val="002060"/>
                </a:solidFill>
                <a:latin typeface="Arial" charset="0"/>
                <a:cs typeface="Arial" charset="0"/>
              </a:endParaRPr>
            </a:p>
          </p:txBody>
        </p:sp>
        <p:sp>
          <p:nvSpPr>
            <p:cNvPr id="16" name="Стрелка вправо 15"/>
            <p:cNvSpPr/>
            <p:nvPr/>
          </p:nvSpPr>
          <p:spPr>
            <a:xfrm>
              <a:off x="179512" y="1736548"/>
              <a:ext cx="792128" cy="360569"/>
            </a:xfrm>
            <a:prstGeom prst="rightArrow">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uk-UA" sz="2000">
                <a:solidFill>
                  <a:srgbClr val="002060"/>
                </a:solidFill>
                <a:latin typeface="Arial" pitchFamily="34" charset="0"/>
                <a:cs typeface="Arial" pitchFamily="34" charset="0"/>
              </a:endParaRPr>
            </a:p>
          </p:txBody>
        </p:sp>
      </p:grpSp>
      <p:grpSp>
        <p:nvGrpSpPr>
          <p:cNvPr id="17" name="Группа 16"/>
          <p:cNvGrpSpPr>
            <a:grpSpLocks/>
          </p:cNvGrpSpPr>
          <p:nvPr/>
        </p:nvGrpSpPr>
        <p:grpSpPr bwMode="auto">
          <a:xfrm>
            <a:off x="287338" y="4941888"/>
            <a:ext cx="8569325" cy="1223962"/>
            <a:chOff x="179512" y="1556792"/>
            <a:chExt cx="8568952" cy="720080"/>
          </a:xfrm>
        </p:grpSpPr>
        <p:sp>
          <p:nvSpPr>
            <p:cNvPr id="18" name="Прямоугольник 17"/>
            <p:cNvSpPr/>
            <p:nvPr/>
          </p:nvSpPr>
          <p:spPr>
            <a:xfrm>
              <a:off x="971640" y="1556792"/>
              <a:ext cx="7776824" cy="720080"/>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en-US" sz="2000">
                  <a:solidFill>
                    <a:srgbClr val="002060"/>
                  </a:solidFill>
                  <a:latin typeface="Arial" charset="0"/>
                  <a:cs typeface="Arial" charset="0"/>
                </a:rPr>
                <a:t>Standard English speakers can be found in all English-speaking countries, and they speak this variety with different non-RP accents depending on where they come from.</a:t>
              </a:r>
              <a:endParaRPr lang="uk-UA" sz="2000">
                <a:solidFill>
                  <a:srgbClr val="002060"/>
                </a:solidFill>
                <a:latin typeface="Arial" charset="0"/>
                <a:cs typeface="Arial" charset="0"/>
              </a:endParaRPr>
            </a:p>
          </p:txBody>
        </p:sp>
        <p:sp>
          <p:nvSpPr>
            <p:cNvPr id="19" name="Стрелка вправо 18"/>
            <p:cNvSpPr/>
            <p:nvPr/>
          </p:nvSpPr>
          <p:spPr>
            <a:xfrm>
              <a:off x="179512" y="1737045"/>
              <a:ext cx="792128" cy="359573"/>
            </a:xfrm>
            <a:prstGeom prst="rightArrow">
              <a:avLst/>
            </a:prstGeom>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uk-UA" sz="2000">
                <a:solidFill>
                  <a:srgbClr val="002060"/>
                </a:solidFill>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287338" y="692150"/>
            <a:ext cx="8569325" cy="23050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If Standard English is not a language or an accent, then it is a dialect. However, unlike other dialects, Standard English is no longer a geographical variety, even if we can tell that its origins were originally in the southeast of England.</a:t>
            </a:r>
            <a:endParaRPr lang="uk-UA" sz="2800">
              <a:solidFill>
                <a:srgbClr val="17375E"/>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Скругленный прямоугольник 8"/>
          <p:cNvSpPr/>
          <p:nvPr/>
        </p:nvSpPr>
        <p:spPr>
          <a:xfrm>
            <a:off x="287338" y="3500438"/>
            <a:ext cx="8569325" cy="24495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In the English-speaking world as a whole, it comes in a number of different forms, so that we can talk of Scottish Standard English, or American Standard English, or English Standard English. Thus, Standard English is </a:t>
            </a:r>
            <a:r>
              <a:rPr lang="en-US" sz="2800" i="1">
                <a:solidFill>
                  <a:srgbClr val="17375E"/>
                </a:solidFill>
                <a:latin typeface="Arial" charset="0"/>
                <a:cs typeface="Arial" charset="0"/>
              </a:rPr>
              <a:t>a social variety</a:t>
            </a:r>
            <a:r>
              <a:rPr lang="en-US" sz="2800">
                <a:solidFill>
                  <a:srgbClr val="17375E"/>
                </a:solidFill>
                <a:latin typeface="Arial" charset="0"/>
                <a:cs typeface="Arial" charset="0"/>
              </a:rPr>
              <a:t>. </a:t>
            </a:r>
            <a:endParaRPr lang="uk-UA" sz="28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800" dirty="0">
                <a:solidFill>
                  <a:srgbClr val="FF0000"/>
                </a:solidFill>
                <a:latin typeface="Arial" pitchFamily="34" charset="0"/>
                <a:cs typeface="Arial" pitchFamily="34" charset="0"/>
              </a:rPr>
              <a:t>The Spread of English Around the World -- The New </a:t>
            </a:r>
            <a:r>
              <a:rPr lang="en-US" sz="2800" dirty="0" err="1">
                <a:solidFill>
                  <a:srgbClr val="FF0000"/>
                </a:solidFill>
                <a:latin typeface="Arial" pitchFamily="34" charset="0"/>
                <a:cs typeface="Arial" pitchFamily="34" charset="0"/>
              </a:rPr>
              <a:t>Englishes</a:t>
            </a:r>
            <a:endParaRPr lang="uk-UA" sz="2800" dirty="0">
              <a:solidFill>
                <a:srgbClr val="FF0000"/>
              </a:solidFill>
              <a:latin typeface="Arial" pitchFamily="34" charset="0"/>
              <a:cs typeface="Arial" pitchFamily="34"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107950" y="981075"/>
            <a:ext cx="8928100" cy="563403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chemeClr val="tx2">
                    <a:lumMod val="75000"/>
                  </a:schemeClr>
                </a:solidFill>
                <a:latin typeface="Arial" pitchFamily="34" charset="0"/>
                <a:cs typeface="Arial" pitchFamily="34" charset="0"/>
              </a:rPr>
              <a:t>	The theories of “International English” that were spread until recently, did not recognize the role of the non-native varieties of English  as codes of communication. They also ignored the process of adaptation which the English language has undergone in the Third World countries. They state that English is taught there as a vehicle to introduce British or American culture, whereas in fact English is used to teach and maintain the indigenous patterns of life and culture, and to maintain a continuity and uniformity in educational, administrative, and legal systems in the Third World countries. </a:t>
            </a:r>
            <a:endParaRPr lang="uk-UA" sz="28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800">
                <a:solidFill>
                  <a:srgbClr val="FF0000"/>
                </a:solidFill>
                <a:latin typeface="Arial" charset="0"/>
                <a:cs typeface="Arial" charset="0"/>
              </a:rPr>
              <a:t>The Spread of English Around the World – </a:t>
            </a:r>
          </a:p>
          <a:p>
            <a:pPr algn="ctr">
              <a:defRPr/>
            </a:pPr>
            <a:r>
              <a:rPr lang="en-US" sz="2800">
                <a:solidFill>
                  <a:srgbClr val="FF0000"/>
                </a:solidFill>
                <a:latin typeface="Arial" charset="0"/>
                <a:cs typeface="Arial" charset="0"/>
              </a:rPr>
              <a:t>The New Englishes</a:t>
            </a:r>
            <a:endParaRPr lang="uk-UA" sz="2800">
              <a:solidFill>
                <a:srgbClr val="FF0000"/>
              </a:solidFill>
              <a:latin typeface="Arial" charset="0"/>
              <a:cs typeface="Arial"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277813" y="1268413"/>
            <a:ext cx="8588375" cy="50403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3000">
                <a:solidFill>
                  <a:srgbClr val="17375E"/>
                </a:solidFill>
                <a:latin typeface="Arial" charset="0"/>
                <a:cs typeface="Arial" charset="0"/>
              </a:rPr>
              <a:t>	The newer term ‘World Englishes’ (WE) introduced by Braj Kachru, foregrounds the plurality and diversity among varieties while asserting their equality as versions of ‘English’. The concept of WE highlights the enormous geographical and cultural range of these varieties, as in B. Kachru’s well-known scheme of ‘Inner Circle’, ‘Outer Circle’, and ‘Expanding Circle’, where the term ‘circle’ presents items equidistant from the centre and located on the same plane.</a:t>
            </a:r>
            <a:endParaRPr lang="uk-UA" sz="30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800">
                <a:solidFill>
                  <a:srgbClr val="FF0000"/>
                </a:solidFill>
                <a:latin typeface="Arial" charset="0"/>
                <a:cs typeface="Arial" charset="0"/>
              </a:rPr>
              <a:t>The Spread of English Around the World – </a:t>
            </a:r>
          </a:p>
          <a:p>
            <a:pPr algn="ctr">
              <a:defRPr/>
            </a:pPr>
            <a:r>
              <a:rPr lang="en-US" sz="2800">
                <a:solidFill>
                  <a:srgbClr val="FF0000"/>
                </a:solidFill>
                <a:latin typeface="Arial" charset="0"/>
                <a:cs typeface="Arial" charset="0"/>
              </a:rPr>
              <a:t>The New Englishes</a:t>
            </a:r>
            <a:endParaRPr lang="uk-UA" sz="2800">
              <a:solidFill>
                <a:srgbClr val="FF0000"/>
              </a:solidFill>
              <a:latin typeface="Arial" charset="0"/>
              <a:cs typeface="Arial" charset="0"/>
            </a:endParaRPr>
          </a:p>
        </p:txBody>
      </p:sp>
      <p:sp>
        <p:nvSpPr>
          <p:cNvPr id="15" name="Овал 1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1" name="Скругленный прямоугольник 10"/>
          <p:cNvSpPr/>
          <p:nvPr/>
        </p:nvSpPr>
        <p:spPr>
          <a:xfrm>
            <a:off x="250825" y="981075"/>
            <a:ext cx="8615363" cy="54006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	Here, the Inner Circle refers to the traditional historical and sociolinguistic bases of English in the areas where it is the primary language (native/first language: the UK, Ireland, Canada, the USA, Australia, New Zealand). </a:t>
            </a:r>
          </a:p>
          <a:p>
            <a:pPr algn="just">
              <a:defRPr/>
            </a:pPr>
            <a:endParaRPr lang="en-US" sz="2800">
              <a:solidFill>
                <a:srgbClr val="17375E"/>
              </a:solidFill>
              <a:latin typeface="Arial" charset="0"/>
              <a:cs typeface="Arial" charset="0"/>
            </a:endParaRPr>
          </a:p>
          <a:p>
            <a:pPr algn="just">
              <a:defRPr/>
            </a:pPr>
            <a:r>
              <a:rPr lang="en-US" sz="2800">
                <a:solidFill>
                  <a:srgbClr val="17375E"/>
                </a:solidFill>
                <a:latin typeface="Arial" charset="0"/>
                <a:cs typeface="Arial" charset="0"/>
              </a:rPr>
              <a:t>The Outer Circle comprises regions colonized by Britain; the spread of English in non-native settings, where the language has become part of the country's chief institutions, and plays an important "second language" role in a multilingual setting (India, Singapore, Malawi, etc.). </a:t>
            </a:r>
            <a:endParaRPr lang="uk-UA" sz="2800">
              <a:solidFill>
                <a:srgbClr val="17375E"/>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1"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232</Words>
  <Application>Microsoft Office PowerPoint</Application>
  <PresentationFormat>Экран (4:3)</PresentationFormat>
  <Paragraphs>46</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Arial</vt:lpstr>
      <vt:lpstr>Calibri</vt:lpstr>
      <vt:lpstr>Тема Office</vt:lpstr>
      <vt:lpstr>Translation &amp; Language Varieties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UralSOFT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as a Notion and Subject</dc:title>
  <dc:creator>Patskun</dc:creator>
  <cp:lastModifiedBy>User</cp:lastModifiedBy>
  <cp:revision>40</cp:revision>
  <dcterms:created xsi:type="dcterms:W3CDTF">2016-09-01T15:45:26Z</dcterms:created>
  <dcterms:modified xsi:type="dcterms:W3CDTF">2021-10-02T11:07:18Z</dcterms:modified>
</cp:coreProperties>
</file>