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82" r:id="rId2"/>
    <p:sldId id="257" r:id="rId3"/>
    <p:sldId id="258" r:id="rId4"/>
    <p:sldId id="259" r:id="rId5"/>
    <p:sldId id="261" r:id="rId6"/>
    <p:sldId id="263" r:id="rId7"/>
    <p:sldId id="265" r:id="rId8"/>
    <p:sldId id="266" r:id="rId9"/>
    <p:sldId id="283" r:id="rId10"/>
    <p:sldId id="268" r:id="rId11"/>
    <p:sldId id="267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37AF7-2AB7-4CF7-B606-69EE3BCEC6C7}" type="datetimeFigureOut">
              <a:rPr lang="uk-UA"/>
              <a:pPr>
                <a:defRPr/>
              </a:pPr>
              <a:t>02.10.2021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D5BE1-AA35-4D27-92B0-CD7AF2BDF2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41594-501D-4B11-9EAB-CE839C32BFBA}" type="datetimeFigureOut">
              <a:rPr lang="uk-UA"/>
              <a:pPr>
                <a:defRPr/>
              </a:pPr>
              <a:t>02.10.2021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90C8B-7C4F-4A3E-AC7E-B0DA0239E8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F8B76-876E-4C18-996B-534782EE556A}" type="datetimeFigureOut">
              <a:rPr lang="uk-UA"/>
              <a:pPr>
                <a:defRPr/>
              </a:pPr>
              <a:t>02.10.2021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2689F-0BD1-46D9-B8EA-43ACCB1E44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B80B3-E421-4723-8C41-7F810CFC9849}" type="datetimeFigureOut">
              <a:rPr lang="uk-UA"/>
              <a:pPr>
                <a:defRPr/>
              </a:pPr>
              <a:t>02.10.2021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B9387-D555-4F4E-9669-4621A75CAA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DBE46-9F7F-49D5-89C0-1934283FB86F}" type="datetimeFigureOut">
              <a:rPr lang="uk-UA"/>
              <a:pPr>
                <a:defRPr/>
              </a:pPr>
              <a:t>02.10.2021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BC075-342A-4645-9D92-7FC6BB708F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5F599-7151-4E70-90A8-9A9E050A5E1C}" type="datetimeFigureOut">
              <a:rPr lang="uk-UA"/>
              <a:pPr>
                <a:defRPr/>
              </a:pPr>
              <a:t>02.10.2021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9470D-23BF-4108-9319-DFA7143925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E4B04-A8A0-4986-9528-6505C606C999}" type="datetimeFigureOut">
              <a:rPr lang="uk-UA"/>
              <a:pPr>
                <a:defRPr/>
              </a:pPr>
              <a:t>02.10.2021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0428E-F71F-4127-B6CD-9A9CA92535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FFA31-E409-46B4-994D-1CE8D0EDF878}" type="datetimeFigureOut">
              <a:rPr lang="uk-UA"/>
              <a:pPr>
                <a:defRPr/>
              </a:pPr>
              <a:t>02.10.2021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22EB7-D776-4176-AFE8-E39A7990DF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9E797-6FD8-4CEA-A7A8-3FE8890B644F}" type="datetimeFigureOut">
              <a:rPr lang="uk-UA"/>
              <a:pPr>
                <a:defRPr/>
              </a:pPr>
              <a:t>02.10.2021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A9C2A-0B97-44AF-96A5-15112184C2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E21A5-6A4E-4078-A6F9-0CCDC2744238}" type="datetimeFigureOut">
              <a:rPr lang="uk-UA"/>
              <a:pPr>
                <a:defRPr/>
              </a:pPr>
              <a:t>02.10.2021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AF59E-2AC3-409A-94A4-4504E287D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DFFFE-0266-43AB-A796-388A89054E43}" type="datetimeFigureOut">
              <a:rPr lang="uk-UA"/>
              <a:pPr>
                <a:defRPr/>
              </a:pPr>
              <a:t>02.10.2021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42A40-65FE-450B-8A87-EB12A401DB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2B6D52BE-090B-42D2-83DA-C5822E34B30C}" type="datetimeFigureOut">
              <a:rPr lang="uk-UA"/>
              <a:pPr>
                <a:defRPr/>
              </a:pPr>
              <a:t>02.10.2021</a:t>
            </a:fld>
            <a:endParaRPr lang="ru-RU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03076AC-5329-4D45-B638-B129E30553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23850" y="2205038"/>
            <a:ext cx="8745538" cy="1655762"/>
          </a:xfrm>
        </p:spPr>
        <p:txBody>
          <a:bodyPr/>
          <a:lstStyle/>
          <a:p>
            <a:pPr eaLnBrk="1" hangingPunct="1"/>
            <a:r>
              <a:rPr lang="ru-RU" sz="5400" b="1" smtClean="0">
                <a:solidFill>
                  <a:srgbClr val="17375E"/>
                </a:solidFill>
              </a:rPr>
              <a:t/>
            </a:r>
            <a:br>
              <a:rPr lang="ru-RU" sz="5400" b="1" smtClean="0">
                <a:solidFill>
                  <a:srgbClr val="17375E"/>
                </a:solidFill>
              </a:rPr>
            </a:br>
            <a:r>
              <a:rPr lang="ru-RU" sz="5400" b="1" smtClean="0">
                <a:solidFill>
                  <a:srgbClr val="17375E"/>
                </a:solidFill>
              </a:rPr>
              <a:t/>
            </a:r>
            <a:br>
              <a:rPr lang="ru-RU" sz="5400" b="1" smtClean="0">
                <a:solidFill>
                  <a:srgbClr val="17375E"/>
                </a:solidFill>
              </a:rPr>
            </a:br>
            <a:r>
              <a:rPr lang="en-US" sz="5400" b="1" smtClean="0">
                <a:solidFill>
                  <a:srgbClr val="17375E"/>
                </a:solidFill>
              </a:rPr>
              <a:t>Translation as a Notion and Subject</a:t>
            </a:r>
            <a:r>
              <a:rPr lang="ru-RU" sz="5400" b="1" smtClean="0">
                <a:solidFill>
                  <a:srgbClr val="17375E"/>
                </a:solidFill>
              </a:rPr>
              <a:t/>
            </a:r>
            <a:br>
              <a:rPr lang="ru-RU" sz="5400" b="1" smtClean="0">
                <a:solidFill>
                  <a:srgbClr val="17375E"/>
                </a:solidFill>
              </a:rPr>
            </a:br>
            <a:r>
              <a:rPr lang="ru-RU" sz="5400" b="1" smtClean="0">
                <a:solidFill>
                  <a:srgbClr val="17375E"/>
                </a:solidFill>
              </a:rPr>
              <a:t/>
            </a:r>
            <a:br>
              <a:rPr lang="ru-RU" sz="5400" b="1" smtClean="0">
                <a:solidFill>
                  <a:srgbClr val="17375E"/>
                </a:solidFill>
              </a:rPr>
            </a:br>
            <a:endParaRPr lang="uk-UA" sz="6000" smtClean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935038" y="6021388"/>
            <a:ext cx="7273925" cy="576262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uk-UA" sz="1800" smtClean="0">
                <a:solidFill>
                  <a:srgbClr val="17375E"/>
                </a:solidFill>
              </a:rPr>
              <a:t>Ужгород – 201</a:t>
            </a:r>
            <a:r>
              <a:rPr lang="en-US" sz="1800" smtClean="0">
                <a:solidFill>
                  <a:srgbClr val="17375E"/>
                </a:solidFill>
              </a:rPr>
              <a:t>8</a:t>
            </a:r>
            <a:endParaRPr lang="uk-UA" sz="1800" smtClean="0">
              <a:solidFill>
                <a:srgbClr val="17375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93813" y="100013"/>
            <a:ext cx="7775575" cy="1168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2">
                    <a:lumMod val="75000"/>
                  </a:schemeClr>
                </a:solidFill>
              </a:rPr>
              <a:t>МІНІСТЕРСТВО ОСВІТИ І НАУКИ УКРАЇНИ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2">
                    <a:lumMod val="75000"/>
                  </a:schemeClr>
                </a:solidFill>
              </a:rPr>
              <a:t>ДВНЗ «УЖГОРОДСЬКИЙ НАЦІОНАЛЬНИЙ УНІВЕРСИТЕТ»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2">
                    <a:lumMod val="75000"/>
                  </a:schemeClr>
                </a:solidFill>
              </a:rPr>
              <a:t>ФАКУЛЬТЕТ МІЖНАРОДНИХ ВІДНОСИН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2">
                    <a:lumMod val="75000"/>
                  </a:schemeClr>
                </a:solidFill>
              </a:rPr>
              <a:t>КАФЕДРА ТЕОРІЇ ТА ПРАКТИКИ ПЕРЕКЛАДУ</a:t>
            </a:r>
          </a:p>
        </p:txBody>
      </p:sp>
      <p:sp>
        <p:nvSpPr>
          <p:cNvPr id="13316" name="Заголовок 1"/>
          <p:cNvSpPr txBox="1">
            <a:spLocks/>
          </p:cNvSpPr>
          <p:nvPr/>
        </p:nvSpPr>
        <p:spPr bwMode="auto">
          <a:xfrm>
            <a:off x="4859338" y="4724400"/>
            <a:ext cx="403383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sz="2000">
                <a:solidFill>
                  <a:srgbClr val="002060"/>
                </a:solidFill>
              </a:rPr>
              <a:t>Старший викладач </a:t>
            </a:r>
          </a:p>
          <a:p>
            <a:pPr algn="r"/>
            <a:r>
              <a:rPr lang="ru-RU" sz="2000">
                <a:solidFill>
                  <a:srgbClr val="002060"/>
                </a:solidFill>
              </a:rPr>
              <a:t>Калинич </a:t>
            </a:r>
            <a:r>
              <a:rPr lang="uk-UA" sz="2000">
                <a:solidFill>
                  <a:srgbClr val="002060"/>
                </a:solidFill>
              </a:rPr>
              <a:t>І.Й.</a:t>
            </a:r>
          </a:p>
        </p:txBody>
      </p:sp>
      <p:pic>
        <p:nvPicPr>
          <p:cNvPr id="13317" name="Рисунок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13" y="36513"/>
            <a:ext cx="12827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87338" y="260350"/>
            <a:ext cx="8569325" cy="158432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0000"/>
                </a:solidFill>
              </a:rPr>
              <a:t>Linguistic context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a narrow context, or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microcontext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and a broad or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macrocontext</a:t>
            </a:r>
            <a:endParaRPr lang="uk-UA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12" name="Группа 11"/>
          <p:cNvGrpSpPr>
            <a:grpSpLocks/>
          </p:cNvGrpSpPr>
          <p:nvPr/>
        </p:nvGrpSpPr>
        <p:grpSpPr bwMode="auto">
          <a:xfrm>
            <a:off x="287338" y="1844675"/>
            <a:ext cx="4284662" cy="3816350"/>
            <a:chOff x="287524" y="1844648"/>
            <a:chExt cx="4284476" cy="3816600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287524" y="2997248"/>
              <a:ext cx="3708239" cy="2664000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u="sng" dirty="0" err="1">
                  <a:solidFill>
                    <a:srgbClr val="FF0000"/>
                  </a:solidFill>
                </a:rPr>
                <a:t>Microcontext</a:t>
              </a:r>
              <a:r>
                <a:rPr lang="en-US" sz="2800" dirty="0">
                  <a:solidFill>
                    <a:schemeClr val="tx2">
                      <a:lumMod val="75000"/>
                    </a:schemeClr>
                  </a:solidFill>
                </a:rPr>
                <a:t> is a context of a word combination or a sentence</a:t>
              </a:r>
              <a:endParaRPr lang="uk-UA" sz="28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cxnSp>
          <p:nvCxnSpPr>
            <p:cNvPr id="3" name="Прямая со стрелкой 2"/>
            <p:cNvCxnSpPr>
              <a:stCxn id="4" idx="2"/>
              <a:endCxn id="5" idx="0"/>
            </p:cNvCxnSpPr>
            <p:nvPr/>
          </p:nvCxnSpPr>
          <p:spPr>
            <a:xfrm flipH="1">
              <a:off x="2141644" y="1844648"/>
              <a:ext cx="2430356" cy="11526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3" name="Группа 12"/>
          <p:cNvGrpSpPr>
            <a:grpSpLocks/>
          </p:cNvGrpSpPr>
          <p:nvPr/>
        </p:nvGrpSpPr>
        <p:grpSpPr bwMode="auto">
          <a:xfrm>
            <a:off x="4572000" y="1844675"/>
            <a:ext cx="4068763" cy="4752975"/>
            <a:chOff x="4572000" y="1844648"/>
            <a:chExt cx="4068452" cy="4752704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4932335" y="2204990"/>
              <a:ext cx="3708117" cy="4392362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u="sng">
                  <a:solidFill>
                    <a:srgbClr val="FF0000"/>
                  </a:solidFill>
                  <a:cs typeface="Times New Roman" pitchFamily="18" charset="0"/>
                </a:rPr>
                <a:t>Macrocontext</a:t>
              </a:r>
              <a:r>
                <a:rPr lang="en-US" sz="2800">
                  <a:solidFill>
                    <a:srgbClr val="000000"/>
                  </a:solidFill>
                  <a:cs typeface="Times New Roman" pitchFamily="18" charset="0"/>
                </a:rPr>
                <a:t> is a linguistic context of the given unit beyond the sentence. </a:t>
              </a:r>
            </a:p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(a set of sentences, a paragraph, a chapter or the whole piece)</a:t>
              </a:r>
              <a:endParaRPr lang="uk-UA" sz="2800">
                <a:solidFill>
                  <a:srgbClr val="000000"/>
                </a:solidFill>
              </a:endParaRPr>
            </a:p>
          </p:txBody>
        </p:sp>
        <p:cxnSp>
          <p:nvCxnSpPr>
            <p:cNvPr id="9" name="Прямая со стрелкой 8"/>
            <p:cNvCxnSpPr>
              <a:stCxn id="4" idx="2"/>
              <a:endCxn id="7" idx="0"/>
            </p:cNvCxnSpPr>
            <p:nvPr/>
          </p:nvCxnSpPr>
          <p:spPr>
            <a:xfrm>
              <a:off x="4572000" y="1844648"/>
              <a:ext cx="2214394" cy="36034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4" name="Овал 13"/>
          <p:cNvSpPr/>
          <p:nvPr/>
        </p:nvSpPr>
        <p:spPr>
          <a:xfrm>
            <a:off x="8748713" y="6524625"/>
            <a:ext cx="179387" cy="180975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87338" y="692150"/>
            <a:ext cx="8569325" cy="54737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n-US" sz="3600" b="1" i="1">
                <a:solidFill>
                  <a:srgbClr val="FF0000"/>
                </a:solidFill>
                <a:cs typeface="Times New Roman" pitchFamily="18" charset="0"/>
              </a:rPr>
              <a:t>Situational or extra-linguistic context</a:t>
            </a:r>
            <a:r>
              <a:rPr lang="en-US" sz="360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600">
                <a:solidFill>
                  <a:srgbClr val="000000"/>
                </a:solidFill>
                <a:cs typeface="Times New Roman" pitchFamily="18" charset="0"/>
              </a:rPr>
              <a:t>includes the situation, time and place which the statement refers to as well as any facts of reality</a:t>
            </a:r>
            <a:r>
              <a:rPr lang="en-US" sz="3600">
                <a:solidFill>
                  <a:srgbClr val="FF0000"/>
                </a:solidFill>
                <a:cs typeface="Times New Roman" pitchFamily="18" charset="0"/>
              </a:rPr>
              <a:t> (</a:t>
            </a:r>
            <a:r>
              <a:rPr lang="en-US" sz="3600" b="1">
                <a:solidFill>
                  <a:srgbClr val="FF0000"/>
                </a:solidFill>
                <a:cs typeface="Times New Roman" pitchFamily="18" charset="0"/>
              </a:rPr>
              <a:t>background information</a:t>
            </a:r>
            <a:r>
              <a:rPr lang="en-US" sz="3600" i="1">
                <a:solidFill>
                  <a:srgbClr val="FF0000"/>
                </a:solidFill>
                <a:cs typeface="Times New Roman" pitchFamily="18" charset="0"/>
              </a:rPr>
              <a:t>) </a:t>
            </a:r>
            <a:r>
              <a:rPr lang="en-US" sz="3600">
                <a:solidFill>
                  <a:srgbClr val="000000"/>
                </a:solidFill>
                <a:cs typeface="Times New Roman" pitchFamily="18" charset="0"/>
              </a:rPr>
              <a:t>the knowledge of which helps the reciever (and translator) to interpret the meaning of language units used in the statement.</a:t>
            </a:r>
            <a:endParaRPr lang="uk-UA" sz="4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8748713" y="6524625"/>
            <a:ext cx="179387" cy="180975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9080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Translation</a:t>
            </a:r>
            <a:r>
              <a:rPr lang="uk-UA" sz="3200" b="1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: </a:t>
            </a:r>
            <a:endParaRPr lang="en-US" sz="3200" b="1" dirty="0">
              <a:solidFill>
                <a:schemeClr val="tx2">
                  <a:lumMod val="75000"/>
                </a:schemeClr>
              </a:solidFill>
              <a:ea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intermediation</a:t>
            </a:r>
            <a:r>
              <a:rPr lang="uk-UA" sz="3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, </a:t>
            </a:r>
            <a:r>
              <a:rPr lang="uk-UA" sz="3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negotiation</a:t>
            </a:r>
            <a:r>
              <a:rPr lang="uk-UA" sz="3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, </a:t>
            </a:r>
            <a:r>
              <a:rPr lang="uk-UA" sz="3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communication</a:t>
            </a:r>
            <a:endParaRPr lang="uk-UA" sz="3200" dirty="0">
              <a:solidFill>
                <a:schemeClr val="tx2">
                  <a:lumMod val="75000"/>
                </a:schemeClr>
              </a:solidFill>
              <a:latin typeface="Times New Roman"/>
              <a:ea typeface="Times New Roman"/>
            </a:endParaRPr>
          </a:p>
        </p:txBody>
      </p:sp>
      <p:grpSp>
        <p:nvGrpSpPr>
          <p:cNvPr id="3" name="Группа 2"/>
          <p:cNvGrpSpPr>
            <a:grpSpLocks/>
          </p:cNvGrpSpPr>
          <p:nvPr/>
        </p:nvGrpSpPr>
        <p:grpSpPr bwMode="auto">
          <a:xfrm>
            <a:off x="134938" y="981075"/>
            <a:ext cx="8721725" cy="1584325"/>
            <a:chOff x="134250" y="980728"/>
            <a:chExt cx="8722226" cy="1584176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612114" y="980728"/>
              <a:ext cx="8244362" cy="1584176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uk-UA" sz="2800" b="1">
                  <a:solidFill>
                    <a:srgbClr val="FF0000"/>
                  </a:solidFill>
                  <a:cs typeface="Times New Roman" pitchFamily="18" charset="0"/>
                </a:rPr>
                <a:t>Intermediation:</a:t>
              </a:r>
              <a:r>
                <a:rPr lang="uk-UA" sz="2800">
                  <a:solidFill>
                    <a:srgbClr val="FF0000"/>
                  </a:solidFill>
                  <a:cs typeface="Times New Roman" pitchFamily="18" charset="0"/>
                </a:rPr>
                <a:t> </a:t>
              </a:r>
              <a:endParaRPr lang="en-US" sz="2800">
                <a:solidFill>
                  <a:srgbClr val="FF0000"/>
                </a:solidFill>
                <a:cs typeface="Times New Roman" pitchFamily="18" charset="0"/>
              </a:endParaRPr>
            </a:p>
            <a:p>
              <a:pPr>
                <a:defRPr/>
              </a:pPr>
              <a:r>
                <a:rPr lang="uk-UA" sz="2800">
                  <a:solidFill>
                    <a:srgbClr val="000000"/>
                  </a:solidFill>
                  <a:cs typeface="Times New Roman" pitchFamily="18" charset="0"/>
                </a:rPr>
                <a:t>between individuals and communities</a:t>
              </a:r>
              <a:r>
                <a:rPr lang="en-US" sz="2800">
                  <a:solidFill>
                    <a:srgbClr val="000000"/>
                  </a:solidFill>
                  <a:cs typeface="Times New Roman" pitchFamily="18" charset="0"/>
                </a:rPr>
                <a:t>,</a:t>
              </a:r>
            </a:p>
            <a:p>
              <a:pPr>
                <a:defRPr/>
              </a:pPr>
              <a:r>
                <a:rPr lang="uk-UA" sz="2800">
                  <a:solidFill>
                    <a:srgbClr val="000000"/>
                  </a:solidFill>
                  <a:cs typeface="Times New Roman" pitchFamily="18" charset="0"/>
                </a:rPr>
                <a:t> the original and the translated text</a:t>
              </a:r>
              <a:endParaRPr lang="uk-UA" sz="2800">
                <a:solidFill>
                  <a:srgbClr val="000000"/>
                </a:solidFill>
              </a:endParaRPr>
            </a:p>
          </p:txBody>
        </p:sp>
        <p:sp>
          <p:nvSpPr>
            <p:cNvPr id="2" name="Стрелка вправо 1"/>
            <p:cNvSpPr/>
            <p:nvPr/>
          </p:nvSpPr>
          <p:spPr>
            <a:xfrm>
              <a:off x="134250" y="1568048"/>
              <a:ext cx="477864" cy="409536"/>
            </a:xfrm>
            <a:prstGeom prst="right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/>
            </a:p>
          </p:txBody>
        </p:sp>
      </p:grpSp>
      <p:grpSp>
        <p:nvGrpSpPr>
          <p:cNvPr id="10" name="Группа 9"/>
          <p:cNvGrpSpPr>
            <a:grpSpLocks/>
          </p:cNvGrpSpPr>
          <p:nvPr/>
        </p:nvGrpSpPr>
        <p:grpSpPr bwMode="auto">
          <a:xfrm>
            <a:off x="134938" y="2708275"/>
            <a:ext cx="8721725" cy="2089150"/>
            <a:chOff x="134251" y="2708920"/>
            <a:chExt cx="8722225" cy="2088232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612115" y="2708920"/>
              <a:ext cx="8244361" cy="2088232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800" b="1" dirty="0" err="1">
                  <a:solidFill>
                    <a:srgbClr val="FF0000"/>
                  </a:solidFill>
                  <a:ea typeface="Times New Roman"/>
                </a:rPr>
                <a:t>Negotiation</a:t>
              </a:r>
              <a:r>
                <a:rPr lang="uk-UA" sz="2800" b="1" dirty="0">
                  <a:solidFill>
                    <a:srgbClr val="FF0000"/>
                  </a:solidFill>
                  <a:ea typeface="Times New Roman"/>
                </a:rPr>
                <a:t>:</a:t>
              </a:r>
              <a:r>
                <a:rPr lang="uk-UA" sz="2800" dirty="0">
                  <a:solidFill>
                    <a:srgbClr val="000000"/>
                  </a:solidFill>
                  <a:ea typeface="Times New Roman"/>
                </a:rPr>
                <a:t> </a:t>
              </a:r>
              <a:endParaRPr lang="en-US" sz="2800" dirty="0">
                <a:solidFill>
                  <a:srgbClr val="000000"/>
                </a:solidFill>
                <a:ea typeface="Times New Roman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800" dirty="0" err="1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an</a:t>
              </a:r>
              <a:r>
                <a:rPr lang="uk-UA" sz="2800" dirty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 </a:t>
              </a:r>
              <a:r>
                <a:rPr lang="uk-UA" sz="2800" dirty="0" err="1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investigation</a:t>
              </a:r>
              <a:r>
                <a:rPr lang="uk-UA" sz="2800" dirty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 </a:t>
              </a:r>
              <a:r>
                <a:rPr lang="uk-UA" sz="2800" dirty="0" err="1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of</a:t>
              </a:r>
              <a:r>
                <a:rPr lang="uk-UA" sz="2800" dirty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 </a:t>
              </a:r>
              <a:r>
                <a:rPr lang="uk-UA" sz="2800" dirty="0" err="1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equivalents</a:t>
              </a:r>
              <a:r>
                <a:rPr lang="uk-UA" sz="2800" dirty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 </a:t>
              </a:r>
              <a:r>
                <a:rPr lang="uk-UA" sz="2800" dirty="0" err="1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of</a:t>
              </a:r>
              <a:r>
                <a:rPr lang="uk-UA" sz="2800" dirty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 </a:t>
              </a:r>
              <a:r>
                <a:rPr lang="uk-UA" sz="2800" dirty="0" err="1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linguistic</a:t>
              </a:r>
              <a:r>
                <a:rPr lang="uk-UA" sz="2800" dirty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 </a:t>
              </a:r>
              <a:r>
                <a:rPr lang="uk-UA" sz="2800" dirty="0" err="1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systems</a:t>
              </a:r>
              <a:r>
                <a:rPr lang="en-US" sz="2800" dirty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,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800" dirty="0" err="1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rendering</a:t>
              </a:r>
              <a:r>
                <a:rPr lang="uk-UA" sz="2800" dirty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 </a:t>
              </a:r>
              <a:r>
                <a:rPr lang="uk-UA" sz="2800" dirty="0" err="1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cultural</a:t>
              </a:r>
              <a:r>
                <a:rPr lang="uk-UA" sz="2800" dirty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 </a:t>
              </a:r>
              <a:r>
                <a:rPr lang="uk-UA" sz="2800" dirty="0" err="1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elements</a:t>
              </a:r>
              <a:r>
                <a:rPr lang="en-US" sz="2800" dirty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,</a:t>
              </a:r>
              <a:r>
                <a:rPr lang="uk-UA" sz="2800" dirty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 </a:t>
              </a:r>
              <a:endParaRPr lang="en-US" sz="2800" dirty="0">
                <a:solidFill>
                  <a:schemeClr val="tx2">
                    <a:lumMod val="75000"/>
                  </a:schemeClr>
                </a:solidFill>
                <a:ea typeface="Times New Roman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800" dirty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“</a:t>
              </a:r>
              <a:r>
                <a:rPr lang="uk-UA" sz="2800" dirty="0" err="1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losses</a:t>
              </a:r>
              <a:r>
                <a:rPr lang="uk-UA" sz="2800" dirty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” </a:t>
              </a:r>
              <a:r>
                <a:rPr lang="uk-UA" sz="2800" dirty="0" err="1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of</a:t>
              </a:r>
              <a:r>
                <a:rPr lang="uk-UA" sz="2800" dirty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 </a:t>
              </a:r>
              <a:r>
                <a:rPr lang="uk-UA" sz="2800" dirty="0" err="1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translation</a:t>
              </a:r>
              <a:r>
                <a:rPr lang="en-US" sz="2800" dirty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 </a:t>
              </a:r>
              <a:r>
                <a:rPr lang="uk-UA" sz="2800" dirty="0" err="1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between</a:t>
              </a:r>
              <a:r>
                <a:rPr lang="uk-UA" sz="2800" dirty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 </a:t>
              </a:r>
              <a:r>
                <a:rPr lang="uk-UA" sz="2800" dirty="0" err="1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two</a:t>
              </a:r>
              <a:r>
                <a:rPr lang="uk-UA" sz="2800" dirty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 </a:t>
              </a:r>
              <a:r>
                <a:rPr lang="uk-UA" sz="2800" dirty="0" err="1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parties</a:t>
              </a:r>
              <a:endParaRPr lang="uk-UA" sz="28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8" name="Стрелка вправо 7"/>
            <p:cNvSpPr/>
            <p:nvPr/>
          </p:nvSpPr>
          <p:spPr>
            <a:xfrm>
              <a:off x="134251" y="3548339"/>
              <a:ext cx="477864" cy="409395"/>
            </a:xfrm>
            <a:prstGeom prst="right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/>
            </a:p>
          </p:txBody>
        </p:sp>
      </p:grpSp>
      <p:grpSp>
        <p:nvGrpSpPr>
          <p:cNvPr id="11" name="Группа 10"/>
          <p:cNvGrpSpPr>
            <a:grpSpLocks/>
          </p:cNvGrpSpPr>
          <p:nvPr/>
        </p:nvGrpSpPr>
        <p:grpSpPr bwMode="auto">
          <a:xfrm>
            <a:off x="134938" y="4941888"/>
            <a:ext cx="8721725" cy="1727200"/>
            <a:chOff x="134251" y="4941168"/>
            <a:chExt cx="8722225" cy="1728192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612115" y="4941168"/>
              <a:ext cx="8244361" cy="1728192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800" b="1" dirty="0" err="1">
                  <a:solidFill>
                    <a:srgbClr val="FF0000"/>
                  </a:solidFill>
                  <a:ea typeface="Times New Roman"/>
                </a:rPr>
                <a:t>Communication</a:t>
              </a:r>
              <a:r>
                <a:rPr lang="uk-UA" sz="2800" b="1" dirty="0">
                  <a:solidFill>
                    <a:srgbClr val="FF0000"/>
                  </a:solidFill>
                  <a:ea typeface="Times New Roman"/>
                </a:rPr>
                <a:t>:</a:t>
              </a:r>
              <a:r>
                <a:rPr lang="uk-UA" sz="2800" dirty="0">
                  <a:solidFill>
                    <a:srgbClr val="000000"/>
                  </a:solidFill>
                  <a:ea typeface="Times New Roman"/>
                </a:rPr>
                <a:t> </a:t>
              </a:r>
              <a:endParaRPr lang="en-US" sz="2800" dirty="0">
                <a:solidFill>
                  <a:srgbClr val="000000"/>
                </a:solidFill>
                <a:ea typeface="Times New Roman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800" dirty="0" err="1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between</a:t>
              </a:r>
              <a:r>
                <a:rPr lang="uk-UA" sz="2800" dirty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 </a:t>
              </a:r>
              <a:r>
                <a:rPr lang="uk-UA" sz="2800" dirty="0" err="1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different</a:t>
              </a:r>
              <a:r>
                <a:rPr lang="uk-UA" sz="2800" dirty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 </a:t>
              </a:r>
              <a:r>
                <a:rPr lang="uk-UA" sz="2800" dirty="0" err="1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cultures</a:t>
              </a:r>
              <a:r>
                <a:rPr lang="uk-UA" sz="2800" dirty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, </a:t>
              </a:r>
              <a:r>
                <a:rPr lang="uk-UA" sz="2800" dirty="0" err="1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communities</a:t>
              </a:r>
              <a:r>
                <a:rPr lang="uk-UA" sz="2800" dirty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, </a:t>
              </a:r>
              <a:r>
                <a:rPr lang="uk-UA" sz="2800" dirty="0" err="1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individuals</a:t>
              </a:r>
              <a:r>
                <a:rPr lang="uk-UA" sz="2800" dirty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, </a:t>
              </a:r>
              <a:r>
                <a:rPr lang="uk-UA" sz="2800" dirty="0" err="1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ensuring</a:t>
              </a:r>
              <a:r>
                <a:rPr lang="uk-UA" sz="2800" dirty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 </a:t>
              </a:r>
              <a:r>
                <a:rPr lang="uk-UA" sz="2800" dirty="0" err="1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information</a:t>
              </a:r>
              <a:r>
                <a:rPr lang="uk-UA" sz="2800" dirty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 </a:t>
              </a:r>
              <a:r>
                <a:rPr lang="uk-UA" sz="2800" dirty="0" err="1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and</a:t>
              </a:r>
              <a:r>
                <a:rPr lang="uk-UA" sz="2800" dirty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 </a:t>
              </a:r>
              <a:r>
                <a:rPr lang="uk-UA" sz="2800" dirty="0" err="1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knowledge</a:t>
              </a:r>
              <a:r>
                <a:rPr lang="uk-UA" sz="2800" dirty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 </a:t>
              </a:r>
              <a:r>
                <a:rPr lang="uk-UA" sz="2800" dirty="0" err="1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flow</a:t>
              </a:r>
              <a:endParaRPr lang="uk-UA" sz="28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9" name="Стрелка вправо 8"/>
            <p:cNvSpPr/>
            <p:nvPr/>
          </p:nvSpPr>
          <p:spPr>
            <a:xfrm>
              <a:off x="134251" y="5600358"/>
              <a:ext cx="477864" cy="409810"/>
            </a:xfrm>
            <a:prstGeom prst="right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/>
            </a:p>
          </p:txBody>
        </p:sp>
      </p:grpSp>
      <p:sp>
        <p:nvSpPr>
          <p:cNvPr id="12" name="Овал 11"/>
          <p:cNvSpPr/>
          <p:nvPr/>
        </p:nvSpPr>
        <p:spPr>
          <a:xfrm>
            <a:off x="8748713" y="6524625"/>
            <a:ext cx="179387" cy="180975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50825" y="1125538"/>
            <a:ext cx="8642350" cy="5327650"/>
          </a:xfr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uk-UA" kern="1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elements</a:t>
            </a:r>
            <a:r>
              <a:rPr lang="uk-UA" kern="1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 </a:t>
            </a:r>
            <a:r>
              <a:rPr lang="uk-UA" kern="1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and</a:t>
            </a:r>
            <a:r>
              <a:rPr lang="uk-UA" kern="1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 </a:t>
            </a:r>
            <a:r>
              <a:rPr lang="uk-UA" kern="1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structures</a:t>
            </a:r>
            <a:r>
              <a:rPr lang="uk-UA" kern="1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 </a:t>
            </a:r>
            <a:r>
              <a:rPr lang="uk-UA" kern="1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of</a:t>
            </a:r>
            <a:r>
              <a:rPr lang="uk-UA" kern="1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 </a:t>
            </a:r>
            <a:r>
              <a:rPr lang="uk-UA" kern="1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the</a:t>
            </a:r>
            <a:r>
              <a:rPr lang="uk-UA" kern="1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 </a:t>
            </a:r>
            <a:r>
              <a:rPr lang="uk-UA" b="1" kern="1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source</a:t>
            </a:r>
            <a:r>
              <a:rPr lang="uk-UA" b="1" kern="1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 </a:t>
            </a:r>
            <a:r>
              <a:rPr lang="uk-UA" b="1" kern="1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text</a:t>
            </a:r>
            <a:r>
              <a:rPr lang="uk-UA" kern="1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uk-UA" kern="1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elements</a:t>
            </a:r>
            <a:r>
              <a:rPr lang="uk-UA" kern="1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 </a:t>
            </a:r>
            <a:r>
              <a:rPr lang="uk-UA" kern="1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and</a:t>
            </a:r>
            <a:r>
              <a:rPr lang="uk-UA" kern="1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 </a:t>
            </a:r>
            <a:r>
              <a:rPr lang="uk-UA" kern="1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structures</a:t>
            </a:r>
            <a:r>
              <a:rPr lang="uk-UA" kern="1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 </a:t>
            </a:r>
            <a:r>
              <a:rPr lang="uk-UA" kern="1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of</a:t>
            </a:r>
            <a:r>
              <a:rPr lang="uk-UA" kern="1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 </a:t>
            </a:r>
            <a:r>
              <a:rPr lang="uk-UA" kern="1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the</a:t>
            </a:r>
            <a:r>
              <a:rPr lang="uk-UA" kern="1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 </a:t>
            </a:r>
            <a:r>
              <a:rPr lang="uk-UA" b="1" kern="1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target</a:t>
            </a:r>
            <a:r>
              <a:rPr lang="uk-UA" b="1" kern="1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 </a:t>
            </a:r>
            <a:r>
              <a:rPr lang="uk-UA" b="1" kern="1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text</a:t>
            </a:r>
            <a:r>
              <a:rPr lang="uk-UA" kern="1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uk-UA" kern="1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transformation</a:t>
            </a:r>
            <a:r>
              <a:rPr lang="uk-UA" kern="1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 </a:t>
            </a:r>
            <a:r>
              <a:rPr lang="uk-UA" kern="1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rules</a:t>
            </a:r>
            <a:r>
              <a:rPr lang="en-US" kern="1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uk-UA" kern="1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systems</a:t>
            </a:r>
            <a:r>
              <a:rPr lang="uk-UA" kern="1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 </a:t>
            </a:r>
            <a:r>
              <a:rPr lang="uk-UA" kern="1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of</a:t>
            </a:r>
            <a:r>
              <a:rPr lang="uk-UA" kern="1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 </a:t>
            </a:r>
            <a:r>
              <a:rPr lang="uk-UA" kern="1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the</a:t>
            </a:r>
            <a:r>
              <a:rPr lang="uk-UA" kern="1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 </a:t>
            </a:r>
            <a:r>
              <a:rPr lang="uk-UA" kern="1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languages</a:t>
            </a:r>
            <a:r>
              <a:rPr lang="uk-UA" kern="1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 </a:t>
            </a:r>
            <a:r>
              <a:rPr lang="uk-UA" kern="1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involved</a:t>
            </a:r>
            <a:r>
              <a:rPr lang="uk-UA" kern="1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 </a:t>
            </a:r>
            <a:r>
              <a:rPr lang="uk-UA" kern="1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in</a:t>
            </a:r>
            <a:r>
              <a:rPr lang="uk-UA" kern="1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 </a:t>
            </a:r>
            <a:r>
              <a:rPr lang="uk-UA" kern="1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translation</a:t>
            </a:r>
            <a:r>
              <a:rPr lang="uk-UA" kern="1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uk-UA" kern="1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conceptual</a:t>
            </a:r>
            <a:r>
              <a:rPr lang="uk-UA" kern="1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 </a:t>
            </a:r>
            <a:r>
              <a:rPr lang="uk-UA" kern="1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content</a:t>
            </a:r>
            <a:r>
              <a:rPr lang="uk-UA" kern="1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 </a:t>
            </a:r>
            <a:r>
              <a:rPr lang="uk-UA" kern="1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and</a:t>
            </a:r>
            <a:r>
              <a:rPr lang="uk-UA" kern="1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 </a:t>
            </a:r>
            <a:r>
              <a:rPr lang="uk-UA" kern="1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organization</a:t>
            </a:r>
            <a:r>
              <a:rPr lang="uk-UA" kern="1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 </a:t>
            </a:r>
            <a:r>
              <a:rPr lang="uk-UA" kern="1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of</a:t>
            </a:r>
            <a:r>
              <a:rPr lang="uk-UA" kern="1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 </a:t>
            </a:r>
            <a:r>
              <a:rPr lang="uk-UA" kern="1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the</a:t>
            </a:r>
            <a:r>
              <a:rPr lang="uk-UA" kern="1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 </a:t>
            </a:r>
            <a:r>
              <a:rPr lang="uk-UA" kern="1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source</a:t>
            </a:r>
            <a:r>
              <a:rPr lang="uk-UA" kern="1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 </a:t>
            </a:r>
            <a:r>
              <a:rPr lang="uk-UA" kern="1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text</a:t>
            </a:r>
            <a:r>
              <a:rPr lang="uk-UA" kern="1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uk-UA" kern="1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conceptual</a:t>
            </a:r>
            <a:r>
              <a:rPr lang="uk-UA" kern="1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 </a:t>
            </a:r>
            <a:r>
              <a:rPr lang="uk-UA" kern="1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content</a:t>
            </a:r>
            <a:r>
              <a:rPr lang="uk-UA" kern="1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 </a:t>
            </a:r>
            <a:r>
              <a:rPr lang="uk-UA" kern="1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and</a:t>
            </a:r>
            <a:r>
              <a:rPr lang="uk-UA" kern="1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 </a:t>
            </a:r>
            <a:r>
              <a:rPr lang="uk-UA" kern="1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organization</a:t>
            </a:r>
            <a:r>
              <a:rPr lang="uk-UA" kern="1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 </a:t>
            </a:r>
            <a:r>
              <a:rPr lang="uk-UA" kern="1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of</a:t>
            </a:r>
            <a:r>
              <a:rPr lang="uk-UA" kern="1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 </a:t>
            </a:r>
            <a:r>
              <a:rPr lang="uk-UA" kern="1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the</a:t>
            </a:r>
            <a:r>
              <a:rPr lang="uk-UA" kern="1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 </a:t>
            </a:r>
            <a:r>
              <a:rPr lang="uk-UA" kern="1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target</a:t>
            </a:r>
            <a:r>
              <a:rPr lang="uk-UA" kern="1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 </a:t>
            </a:r>
            <a:r>
              <a:rPr lang="uk-UA" kern="1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text</a:t>
            </a:r>
            <a:r>
              <a:rPr lang="uk-UA" kern="1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uk-UA" kern="1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interrelation</a:t>
            </a:r>
            <a:r>
              <a:rPr lang="uk-UA" kern="1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 </a:t>
            </a:r>
            <a:r>
              <a:rPr lang="uk-UA" kern="1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of</a:t>
            </a:r>
            <a:r>
              <a:rPr lang="uk-UA" kern="1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 </a:t>
            </a:r>
            <a:r>
              <a:rPr lang="uk-UA" kern="1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the</a:t>
            </a:r>
            <a:r>
              <a:rPr lang="uk-UA" kern="1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 </a:t>
            </a:r>
            <a:r>
              <a:rPr lang="uk-UA" kern="1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conceptual</a:t>
            </a:r>
            <a:r>
              <a:rPr lang="uk-UA" kern="1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 </a:t>
            </a:r>
            <a:r>
              <a:rPr lang="uk-UA" kern="1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contents</a:t>
            </a:r>
            <a:r>
              <a:rPr lang="uk-UA" kern="1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 </a:t>
            </a:r>
            <a:r>
              <a:rPr lang="uk-UA" kern="1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of</a:t>
            </a:r>
            <a:r>
              <a:rPr lang="uk-UA" kern="1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 </a:t>
            </a:r>
            <a:r>
              <a:rPr lang="uk-UA" kern="1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the</a:t>
            </a:r>
            <a:r>
              <a:rPr lang="uk-UA" kern="1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 </a:t>
            </a:r>
            <a:r>
              <a:rPr lang="uk-UA" kern="1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source</a:t>
            </a:r>
            <a:r>
              <a:rPr lang="uk-UA" kern="1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 </a:t>
            </a:r>
            <a:r>
              <a:rPr lang="uk-UA" kern="1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and</a:t>
            </a:r>
            <a:r>
              <a:rPr lang="uk-UA" kern="1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 </a:t>
            </a:r>
            <a:r>
              <a:rPr lang="uk-UA" kern="1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target</a:t>
            </a:r>
            <a:r>
              <a:rPr lang="uk-UA" kern="1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 </a:t>
            </a:r>
            <a:r>
              <a:rPr lang="uk-UA" kern="1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texts</a:t>
            </a:r>
            <a:r>
              <a:rPr lang="uk-UA" kern="1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uk-UA" kern="1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9080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A</a:t>
            </a:r>
            <a:r>
              <a:rPr lang="uk-UA" sz="4000" b="1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n </a:t>
            </a:r>
            <a:r>
              <a:rPr lang="uk-UA" sz="4000" b="1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object</a:t>
            </a:r>
            <a:r>
              <a:rPr lang="uk-UA" sz="4000" b="1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 </a:t>
            </a:r>
            <a:r>
              <a:rPr lang="uk-UA" sz="4000" b="1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of</a:t>
            </a:r>
            <a:r>
              <a:rPr lang="uk-UA" sz="4000" b="1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 </a:t>
            </a:r>
            <a:r>
              <a:rPr lang="uk-UA" sz="4000" b="1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linguistic</a:t>
            </a:r>
            <a:r>
              <a:rPr lang="uk-UA" sz="4000" b="1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 </a:t>
            </a:r>
            <a:r>
              <a:rPr lang="uk-UA" sz="4000" b="1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study</a:t>
            </a:r>
            <a:r>
              <a:rPr lang="uk-UA" sz="4000" b="1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 </a:t>
            </a:r>
            <a:endParaRPr lang="uk-UA" sz="4000" b="1" dirty="0">
              <a:solidFill>
                <a:schemeClr val="tx2">
                  <a:lumMod val="75000"/>
                </a:schemeClr>
              </a:solidFill>
              <a:latin typeface="Times New Roman"/>
              <a:ea typeface="Times New Roman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8748713" y="6524625"/>
            <a:ext cx="179387" cy="180975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23850" y="1052513"/>
            <a:ext cx="8496300" cy="720725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uk-UA" sz="2800">
                <a:solidFill>
                  <a:srgbClr val="17375E"/>
                </a:solidFill>
                <a:ea typeface="Times New Roman" pitchFamily="18" charset="0"/>
              </a:rPr>
              <a:t>The process of </a:t>
            </a:r>
            <a:r>
              <a:rPr lang="uk-UA" sz="2800" i="1">
                <a:solidFill>
                  <a:srgbClr val="17375E"/>
                </a:solidFill>
                <a:ea typeface="Times New Roman" pitchFamily="18" charset="0"/>
              </a:rPr>
              <a:t>translation</a:t>
            </a:r>
            <a:r>
              <a:rPr lang="uk-UA" sz="2800">
                <a:solidFill>
                  <a:srgbClr val="17375E"/>
                </a:solidFill>
                <a:ea typeface="Times New Roman" pitchFamily="18" charset="0"/>
              </a:rPr>
              <a:t> consist</a:t>
            </a:r>
            <a:r>
              <a:rPr lang="en-US" sz="2800">
                <a:solidFill>
                  <a:srgbClr val="17375E"/>
                </a:solidFill>
                <a:ea typeface="Times New Roman" pitchFamily="18" charset="0"/>
              </a:rPr>
              <a:t>s</a:t>
            </a:r>
            <a:r>
              <a:rPr lang="uk-UA" sz="2800">
                <a:solidFill>
                  <a:srgbClr val="17375E"/>
                </a:solidFill>
                <a:ea typeface="Times New Roman" pitchFamily="18" charset="0"/>
              </a:rPr>
              <a:t> of </a:t>
            </a:r>
            <a:r>
              <a:rPr lang="uk-UA" sz="2800" b="1" u="sng">
                <a:solidFill>
                  <a:srgbClr val="17375E"/>
                </a:solidFill>
                <a:ea typeface="Times New Roman" pitchFamily="18" charset="0"/>
              </a:rPr>
              <a:t>three stages: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uk-UA" sz="2800">
                <a:solidFill>
                  <a:srgbClr val="17375E"/>
                </a:solidFill>
                <a:ea typeface="Times New Roman" pitchFamily="18" charset="0"/>
              </a:rPr>
              <a:t> </a:t>
            </a:r>
          </a:p>
          <a:p>
            <a:pPr marL="0" indent="0" algn="ctr" eaLnBrk="1" hangingPunct="1">
              <a:buFontTx/>
              <a:buNone/>
              <a:defRPr/>
            </a:pPr>
            <a:endParaRPr lang="uk-UA" sz="2800">
              <a:solidFill>
                <a:srgbClr val="17375E"/>
              </a:solidFill>
              <a:ea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9080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FF0000"/>
                </a:solidFill>
                <a:ea typeface="Times New Roman"/>
              </a:rPr>
              <a:t>T</a:t>
            </a:r>
            <a:r>
              <a:rPr lang="uk-UA" sz="3200" dirty="0" err="1">
                <a:solidFill>
                  <a:srgbClr val="FF0000"/>
                </a:solidFill>
                <a:ea typeface="Times New Roman"/>
              </a:rPr>
              <a:t>ransla</a:t>
            </a:r>
            <a:r>
              <a:rPr lang="en-US" sz="3200" dirty="0" err="1">
                <a:solidFill>
                  <a:srgbClr val="FF0000"/>
                </a:solidFill>
                <a:ea typeface="Times New Roman"/>
              </a:rPr>
              <a:t>tion</a:t>
            </a:r>
            <a:r>
              <a:rPr lang="en-US" sz="3200" dirty="0">
                <a:solidFill>
                  <a:srgbClr val="FF0000"/>
                </a:solidFill>
                <a:ea typeface="Times New Roman"/>
              </a:rPr>
              <a:t> </a:t>
            </a:r>
            <a:r>
              <a:rPr lang="uk-UA" sz="3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stud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ies</a:t>
            </a:r>
            <a:r>
              <a:rPr lang="uk-UA" sz="3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 </a:t>
            </a:r>
            <a:r>
              <a:rPr lang="uk-UA" sz="3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both</a:t>
            </a:r>
            <a:r>
              <a:rPr lang="uk-UA" sz="3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 </a:t>
            </a:r>
            <a:r>
              <a:rPr lang="uk-UA" sz="3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the</a:t>
            </a:r>
            <a:r>
              <a:rPr lang="uk-UA" sz="3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 </a:t>
            </a:r>
            <a:r>
              <a:rPr lang="uk-UA" sz="3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interacting</a:t>
            </a:r>
            <a:r>
              <a:rPr lang="uk-UA" sz="3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 </a:t>
            </a:r>
            <a:r>
              <a:rPr lang="uk-UA" sz="3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elements</a:t>
            </a:r>
            <a:r>
              <a:rPr lang="uk-UA" sz="3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 </a:t>
            </a:r>
            <a:r>
              <a:rPr lang="uk-UA" sz="3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and</a:t>
            </a:r>
            <a:r>
              <a:rPr lang="uk-UA" sz="3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 </a:t>
            </a:r>
            <a:r>
              <a:rPr lang="uk-UA" sz="3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the</a:t>
            </a:r>
            <a:r>
              <a:rPr lang="uk-UA" sz="3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 </a:t>
            </a:r>
            <a:r>
              <a:rPr lang="uk-UA" sz="3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rules</a:t>
            </a:r>
            <a:r>
              <a:rPr lang="uk-UA" sz="3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 </a:t>
            </a:r>
            <a:r>
              <a:rPr lang="uk-UA" sz="3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of</a:t>
            </a:r>
            <a:r>
              <a:rPr lang="uk-UA" sz="3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 </a:t>
            </a:r>
            <a:r>
              <a:rPr lang="uk-UA" sz="32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interaction</a:t>
            </a:r>
            <a:r>
              <a:rPr lang="uk-UA" sz="32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.</a:t>
            </a:r>
            <a:endParaRPr lang="uk-UA" sz="3200" dirty="0">
              <a:solidFill>
                <a:schemeClr val="tx2">
                  <a:lumMod val="75000"/>
                </a:schemeClr>
              </a:solidFill>
              <a:latin typeface="Times New Roman"/>
              <a:ea typeface="Times New Roman"/>
            </a:endParaRPr>
          </a:p>
        </p:txBody>
      </p:sp>
      <p:grpSp>
        <p:nvGrpSpPr>
          <p:cNvPr id="12" name="Группа 11"/>
          <p:cNvGrpSpPr>
            <a:grpSpLocks/>
          </p:cNvGrpSpPr>
          <p:nvPr/>
        </p:nvGrpSpPr>
        <p:grpSpPr bwMode="auto">
          <a:xfrm>
            <a:off x="498475" y="2457450"/>
            <a:ext cx="8321675" cy="1042988"/>
            <a:chOff x="498673" y="2457008"/>
            <a:chExt cx="8320983" cy="1044000"/>
          </a:xfrm>
        </p:grpSpPr>
        <p:sp>
          <p:nvSpPr>
            <p:cNvPr id="6" name="Объект 2"/>
            <p:cNvSpPr txBox="1">
              <a:spLocks/>
            </p:cNvSpPr>
            <p:nvPr/>
          </p:nvSpPr>
          <p:spPr>
            <a:xfrm>
              <a:off x="1474905" y="2457008"/>
              <a:ext cx="7344751" cy="1044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>
              <a:normAutofit lnSpcReduction="1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 fontAlgn="auto"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uk-UA" dirty="0" err="1" smtClean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analysis</a:t>
              </a:r>
              <a:r>
                <a:rPr lang="uk-UA" dirty="0" smtClean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 </a:t>
              </a:r>
              <a:r>
                <a:rPr lang="uk-UA" dirty="0" err="1" smtClean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of</a:t>
              </a:r>
              <a:r>
                <a:rPr lang="uk-UA" dirty="0" smtClean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 </a:t>
              </a:r>
              <a:r>
                <a:rPr lang="uk-UA" dirty="0" err="1" smtClean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the</a:t>
              </a:r>
              <a:r>
                <a:rPr lang="uk-UA" dirty="0" smtClean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 </a:t>
              </a:r>
              <a:r>
                <a:rPr lang="uk-UA" dirty="0" err="1" smtClean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source</a:t>
              </a:r>
              <a:r>
                <a:rPr lang="uk-UA" dirty="0" smtClean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 </a:t>
              </a:r>
              <a:r>
                <a:rPr lang="uk-UA" dirty="0" err="1" smtClean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text</a:t>
              </a:r>
              <a:r>
                <a:rPr lang="uk-UA" dirty="0" smtClean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, </a:t>
              </a:r>
              <a:r>
                <a:rPr lang="uk-UA" dirty="0" err="1" smtClean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situation</a:t>
              </a:r>
              <a:r>
                <a:rPr lang="uk-UA" dirty="0" smtClean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 </a:t>
              </a:r>
              <a:r>
                <a:rPr lang="uk-UA" dirty="0" err="1" smtClean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and</a:t>
              </a:r>
              <a:r>
                <a:rPr lang="uk-UA" dirty="0" smtClean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 </a:t>
              </a:r>
              <a:r>
                <a:rPr lang="uk-UA" dirty="0" err="1" smtClean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background</a:t>
              </a:r>
              <a:r>
                <a:rPr lang="uk-UA" dirty="0" smtClean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 </a:t>
              </a:r>
              <a:r>
                <a:rPr lang="uk-UA" dirty="0" err="1" smtClean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information</a:t>
              </a:r>
              <a:endParaRPr lang="uk-UA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endParaRPr>
            </a:p>
            <a:p>
              <a:pPr marL="0" indent="0" fontAlgn="auto">
                <a:spcAft>
                  <a:spcPts val="0"/>
                </a:spcAft>
                <a:buFont typeface="Arial" pitchFamily="34" charset="0"/>
                <a:buNone/>
                <a:defRPr/>
              </a:pPr>
              <a:endParaRPr lang="uk-UA" dirty="0"/>
            </a:p>
          </p:txBody>
        </p:sp>
        <p:sp>
          <p:nvSpPr>
            <p:cNvPr id="9" name="Стрелка вправо 8"/>
            <p:cNvSpPr/>
            <p:nvPr/>
          </p:nvSpPr>
          <p:spPr>
            <a:xfrm>
              <a:off x="498673" y="2736679"/>
              <a:ext cx="977819" cy="484658"/>
            </a:xfrm>
            <a:prstGeom prst="right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/>
            </a:p>
          </p:txBody>
        </p:sp>
      </p:grpSp>
      <p:grpSp>
        <p:nvGrpSpPr>
          <p:cNvPr id="13" name="Группа 12"/>
          <p:cNvGrpSpPr>
            <a:grpSpLocks/>
          </p:cNvGrpSpPr>
          <p:nvPr/>
        </p:nvGrpSpPr>
        <p:grpSpPr bwMode="auto">
          <a:xfrm>
            <a:off x="498475" y="3716338"/>
            <a:ext cx="8321675" cy="1044575"/>
            <a:chOff x="498673" y="3717032"/>
            <a:chExt cx="8320983" cy="1044000"/>
          </a:xfrm>
        </p:grpSpPr>
        <p:sp>
          <p:nvSpPr>
            <p:cNvPr id="7" name="Объект 2"/>
            <p:cNvSpPr txBox="1">
              <a:spLocks/>
            </p:cNvSpPr>
            <p:nvPr/>
          </p:nvSpPr>
          <p:spPr>
            <a:xfrm>
              <a:off x="1474905" y="3717032"/>
              <a:ext cx="7344751" cy="1044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 fontAlgn="auto">
                <a:spcAft>
                  <a:spcPts val="0"/>
                </a:spcAft>
                <a:buFont typeface="Arial" pitchFamily="34" charset="0"/>
                <a:buNone/>
                <a:tabLst>
                  <a:tab pos="457200" algn="l"/>
                </a:tabLst>
                <a:defRPr/>
              </a:pPr>
              <a:r>
                <a:rPr lang="uk-UA" dirty="0" err="1" smtClean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synthesis</a:t>
              </a:r>
              <a:r>
                <a:rPr lang="uk-UA" dirty="0" smtClean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 </a:t>
              </a:r>
              <a:r>
                <a:rPr lang="uk-UA" dirty="0" err="1" smtClean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of</a:t>
              </a:r>
              <a:r>
                <a:rPr lang="uk-UA" dirty="0" smtClean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 </a:t>
              </a:r>
              <a:r>
                <a:rPr lang="uk-UA" dirty="0" err="1" smtClean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the</a:t>
              </a:r>
              <a:r>
                <a:rPr lang="uk-UA" dirty="0" smtClean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 </a:t>
              </a:r>
              <a:r>
                <a:rPr lang="uk-UA" dirty="0" err="1" smtClean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translation</a:t>
              </a:r>
              <a:r>
                <a:rPr lang="uk-UA" dirty="0" smtClean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 </a:t>
              </a:r>
              <a:r>
                <a:rPr lang="uk-UA" dirty="0" err="1" smtClean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model</a:t>
              </a:r>
              <a:endParaRPr lang="uk-UA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endParaRPr>
            </a:p>
            <a:p>
              <a:pPr marL="0" indent="0" fontAlgn="auto">
                <a:spcAft>
                  <a:spcPts val="0"/>
                </a:spcAft>
                <a:buFont typeface="Arial" pitchFamily="34" charset="0"/>
                <a:buNone/>
                <a:defRPr/>
              </a:pPr>
              <a:endParaRPr lang="uk-UA" dirty="0"/>
            </a:p>
          </p:txBody>
        </p:sp>
        <p:sp>
          <p:nvSpPr>
            <p:cNvPr id="10" name="Стрелка вправо 9"/>
            <p:cNvSpPr/>
            <p:nvPr/>
          </p:nvSpPr>
          <p:spPr>
            <a:xfrm>
              <a:off x="498673" y="3996278"/>
              <a:ext cx="977819" cy="485508"/>
            </a:xfrm>
            <a:prstGeom prst="right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/>
            </a:p>
          </p:txBody>
        </p:sp>
      </p:grpSp>
      <p:grpSp>
        <p:nvGrpSpPr>
          <p:cNvPr id="14" name="Группа 13"/>
          <p:cNvGrpSpPr>
            <a:grpSpLocks/>
          </p:cNvGrpSpPr>
          <p:nvPr/>
        </p:nvGrpSpPr>
        <p:grpSpPr bwMode="auto">
          <a:xfrm>
            <a:off x="496888" y="5049838"/>
            <a:ext cx="8323262" cy="1331912"/>
            <a:chOff x="497247" y="5049296"/>
            <a:chExt cx="8322408" cy="1332032"/>
          </a:xfrm>
        </p:grpSpPr>
        <p:sp>
          <p:nvSpPr>
            <p:cNvPr id="8" name="Объект 2"/>
            <p:cNvSpPr txBox="1">
              <a:spLocks/>
            </p:cNvSpPr>
            <p:nvPr/>
          </p:nvSpPr>
          <p:spPr>
            <a:xfrm>
              <a:off x="1475047" y="5049296"/>
              <a:ext cx="7344608" cy="1332032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>
              <a:normAutofit fontScale="77500" lnSpcReduction="2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 fontAlgn="auto">
                <a:spcAft>
                  <a:spcPts val="0"/>
                </a:spcAft>
                <a:buFont typeface="Arial" pitchFamily="34" charset="0"/>
                <a:buNone/>
                <a:tabLst>
                  <a:tab pos="457200" algn="l"/>
                </a:tabLst>
                <a:defRPr/>
              </a:pPr>
              <a:r>
                <a:rPr lang="uk-UA" dirty="0" err="1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verification</a:t>
              </a:r>
              <a:r>
                <a:rPr lang="uk-UA" dirty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 </a:t>
              </a:r>
              <a:r>
                <a:rPr lang="uk-UA" dirty="0" err="1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of</a:t>
              </a:r>
              <a:r>
                <a:rPr lang="uk-UA" dirty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 </a:t>
              </a:r>
              <a:r>
                <a:rPr lang="uk-UA" dirty="0" err="1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the</a:t>
              </a:r>
              <a:r>
                <a:rPr lang="uk-UA" dirty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 </a:t>
              </a:r>
              <a:r>
                <a:rPr lang="uk-UA" dirty="0" err="1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model</a:t>
              </a:r>
              <a:r>
                <a:rPr lang="uk-UA" dirty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 </a:t>
              </a:r>
              <a:r>
                <a:rPr lang="uk-UA" dirty="0" err="1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against</a:t>
              </a:r>
              <a:r>
                <a:rPr lang="uk-UA" dirty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 </a:t>
              </a:r>
              <a:r>
                <a:rPr lang="uk-UA" dirty="0" err="1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the</a:t>
              </a:r>
              <a:r>
                <a:rPr lang="uk-UA" dirty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 </a:t>
              </a:r>
              <a:r>
                <a:rPr lang="uk-UA" dirty="0" err="1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source</a:t>
              </a:r>
              <a:r>
                <a:rPr lang="uk-UA" dirty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 </a:t>
              </a:r>
              <a:r>
                <a:rPr lang="uk-UA" dirty="0" err="1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and</a:t>
              </a:r>
              <a:r>
                <a:rPr lang="uk-UA" dirty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 </a:t>
              </a:r>
              <a:r>
                <a:rPr lang="uk-UA" dirty="0" err="1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target</a:t>
              </a:r>
              <a:r>
                <a:rPr lang="uk-UA" dirty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 </a:t>
              </a:r>
              <a:r>
                <a:rPr lang="uk-UA" dirty="0" err="1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context</a:t>
              </a:r>
              <a:r>
                <a:rPr lang="uk-UA" dirty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 (</a:t>
              </a:r>
              <a:r>
                <a:rPr lang="uk-UA" dirty="0" err="1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semantic</a:t>
              </a:r>
              <a:r>
                <a:rPr lang="uk-UA" dirty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, </a:t>
              </a:r>
              <a:r>
                <a:rPr lang="uk-UA" dirty="0" err="1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grammatical</a:t>
              </a:r>
              <a:r>
                <a:rPr lang="uk-UA" dirty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, </a:t>
              </a:r>
              <a:r>
                <a:rPr lang="uk-UA" dirty="0" err="1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stylistic</a:t>
              </a:r>
              <a:r>
                <a:rPr lang="uk-UA" dirty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), </a:t>
              </a:r>
              <a:r>
                <a:rPr lang="uk-UA" dirty="0" err="1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situation</a:t>
              </a:r>
              <a:r>
                <a:rPr lang="uk-UA" dirty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, </a:t>
              </a:r>
              <a:r>
                <a:rPr lang="uk-UA" dirty="0" err="1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and</a:t>
              </a:r>
              <a:r>
                <a:rPr lang="uk-UA" dirty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 </a:t>
              </a:r>
              <a:r>
                <a:rPr lang="uk-UA" dirty="0" err="1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background</a:t>
              </a:r>
              <a:r>
                <a:rPr lang="uk-UA" dirty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 </a:t>
              </a:r>
              <a:r>
                <a:rPr lang="uk-UA" dirty="0" err="1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information</a:t>
              </a:r>
              <a:r>
                <a:rPr lang="uk-UA" dirty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 </a:t>
              </a:r>
              <a:r>
                <a:rPr lang="uk-UA" dirty="0" err="1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resulting</a:t>
              </a:r>
              <a:r>
                <a:rPr lang="uk-UA" dirty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 </a:t>
              </a:r>
              <a:r>
                <a:rPr lang="uk-UA" dirty="0" err="1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in</a:t>
              </a:r>
              <a:r>
                <a:rPr lang="uk-UA" dirty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 </a:t>
              </a:r>
              <a:r>
                <a:rPr lang="uk-UA" dirty="0" err="1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generation</a:t>
              </a:r>
              <a:r>
                <a:rPr lang="uk-UA" dirty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 </a:t>
              </a:r>
              <a:r>
                <a:rPr lang="uk-UA" dirty="0" err="1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of</a:t>
              </a:r>
              <a:r>
                <a:rPr lang="uk-UA" dirty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 </a:t>
              </a:r>
              <a:r>
                <a:rPr lang="uk-UA" dirty="0" err="1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the</a:t>
              </a:r>
              <a:r>
                <a:rPr lang="uk-UA" dirty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 </a:t>
              </a:r>
              <a:r>
                <a:rPr lang="uk-UA" dirty="0" err="1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final</a:t>
              </a:r>
              <a:r>
                <a:rPr lang="uk-UA" dirty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 </a:t>
              </a:r>
              <a:r>
                <a:rPr lang="uk-UA" dirty="0" err="1" smtClean="0">
                  <a:solidFill>
                    <a:schemeClr val="tx2">
                      <a:lumMod val="75000"/>
                    </a:schemeClr>
                  </a:solidFill>
                  <a:ea typeface="Times New Roman"/>
                </a:rPr>
                <a:t>text</a:t>
              </a:r>
              <a:endParaRPr lang="uk-UA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11" name="Стрелка вправо 10"/>
            <p:cNvSpPr/>
            <p:nvPr/>
          </p:nvSpPr>
          <p:spPr>
            <a:xfrm>
              <a:off x="497247" y="5473196"/>
              <a:ext cx="977800" cy="484232"/>
            </a:xfrm>
            <a:prstGeom prst="right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/>
            </a:p>
          </p:txBody>
        </p:sp>
      </p:grpSp>
      <p:sp>
        <p:nvSpPr>
          <p:cNvPr id="15" name="Овал 14"/>
          <p:cNvSpPr/>
          <p:nvPr/>
        </p:nvSpPr>
        <p:spPr>
          <a:xfrm>
            <a:off x="8748713" y="6524625"/>
            <a:ext cx="179387" cy="180975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9080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0000"/>
                </a:solidFill>
              </a:rPr>
              <a:t>2. Significance of Translating/Interpreting</a:t>
            </a:r>
            <a:endParaRPr lang="uk-UA" sz="3600" b="1" dirty="0">
              <a:solidFill>
                <a:srgbClr val="FF0000"/>
              </a:solidFill>
              <a:latin typeface="Times New Roman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251520" y="1268760"/>
            <a:ext cx="8640960" cy="1512168"/>
            <a:chOff x="713272" y="1268760"/>
            <a:chExt cx="8035192" cy="1008112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7" name="Прямоугольник 6"/>
            <p:cNvSpPr/>
            <p:nvPr/>
          </p:nvSpPr>
          <p:spPr>
            <a:xfrm>
              <a:off x="1691680" y="1268760"/>
              <a:ext cx="7056784" cy="1008112"/>
            </a:xfrm>
            <a:prstGeom prst="rect">
              <a:avLst/>
            </a:prstGeom>
            <a:grp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schemeClr val="tx2">
                      <a:lumMod val="75000"/>
                    </a:schemeClr>
                  </a:solidFill>
                </a:rPr>
                <a:t>Not a single contact at the international level or even between two people speaking different languages can be established or maintained without the help of translators/interpreters.</a:t>
              </a:r>
              <a:endParaRPr lang="uk-UA" sz="2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8" name="Стрелка вправо 7"/>
            <p:cNvSpPr/>
            <p:nvPr/>
          </p:nvSpPr>
          <p:spPr>
            <a:xfrm>
              <a:off x="713272" y="1530500"/>
              <a:ext cx="978408" cy="484632"/>
            </a:xfrm>
            <a:prstGeom prst="rightArrow">
              <a:avLst/>
            </a:prstGeom>
            <a:grp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276137" y="3068960"/>
            <a:ext cx="8640960" cy="1584176"/>
            <a:chOff x="713272" y="1268760"/>
            <a:chExt cx="8035192" cy="1008112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1" name="Прямоугольник 10"/>
            <p:cNvSpPr/>
            <p:nvPr/>
          </p:nvSpPr>
          <p:spPr>
            <a:xfrm>
              <a:off x="1691680" y="1268760"/>
              <a:ext cx="7056784" cy="1008112"/>
            </a:xfrm>
            <a:prstGeom prst="rect">
              <a:avLst/>
            </a:prstGeom>
            <a:grp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schemeClr val="tx2">
                      <a:lumMod val="75000"/>
                    </a:schemeClr>
                  </a:solidFill>
                </a:rPr>
                <a:t>Translating/interpreting is important for the work of international bodies (World Peace Council, the UN, international conferences, symposia, committees, etc.) </a:t>
              </a:r>
              <a:endParaRPr lang="uk-UA" sz="2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2" name="Стрелка вправо 11"/>
            <p:cNvSpPr/>
            <p:nvPr/>
          </p:nvSpPr>
          <p:spPr>
            <a:xfrm>
              <a:off x="713272" y="1530500"/>
              <a:ext cx="978408" cy="484632"/>
            </a:xfrm>
            <a:prstGeom prst="rightArrow">
              <a:avLst/>
            </a:prstGeom>
            <a:grp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251520" y="4876426"/>
            <a:ext cx="8640960" cy="1460416"/>
            <a:chOff x="713272" y="1268760"/>
            <a:chExt cx="8035192" cy="1008112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4" name="Прямоугольник 13"/>
            <p:cNvSpPr/>
            <p:nvPr/>
          </p:nvSpPr>
          <p:spPr>
            <a:xfrm>
              <a:off x="1691680" y="1268760"/>
              <a:ext cx="7056784" cy="1008112"/>
            </a:xfrm>
            <a:prstGeom prst="rect">
              <a:avLst/>
            </a:prstGeom>
            <a:grp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schemeClr val="tx2">
                      <a:lumMod val="75000"/>
                    </a:schemeClr>
                  </a:solidFill>
                </a:rPr>
                <a:t>National economies could not follow the up-to-date developments in the world science and technology without involving translators/interpreters on regular basis. </a:t>
              </a:r>
              <a:endParaRPr lang="uk-UA" sz="2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5" name="Стрелка вправо 14"/>
            <p:cNvSpPr/>
            <p:nvPr/>
          </p:nvSpPr>
          <p:spPr>
            <a:xfrm>
              <a:off x="713272" y="1530500"/>
              <a:ext cx="978408" cy="484632"/>
            </a:xfrm>
            <a:prstGeom prst="rightArrow">
              <a:avLst/>
            </a:prstGeom>
            <a:grp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/>
            </a:p>
          </p:txBody>
        </p:sp>
      </p:grpSp>
      <p:sp>
        <p:nvSpPr>
          <p:cNvPr id="17" name="Овал 16"/>
          <p:cNvSpPr/>
          <p:nvPr/>
        </p:nvSpPr>
        <p:spPr>
          <a:xfrm>
            <a:off x="8748713" y="6524625"/>
            <a:ext cx="179387" cy="180975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9080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0000"/>
                </a:solidFill>
              </a:rPr>
              <a:t>2. Significance of Translating/Interpreting</a:t>
            </a:r>
            <a:endParaRPr lang="uk-UA" sz="3600" b="1" dirty="0">
              <a:solidFill>
                <a:srgbClr val="FF0000"/>
              </a:solidFill>
              <a:latin typeface="Times New Roman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251520" y="1268760"/>
            <a:ext cx="8640960" cy="1512168"/>
            <a:chOff x="713272" y="1268760"/>
            <a:chExt cx="8035192" cy="1008112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7" name="Прямоугольник 6"/>
            <p:cNvSpPr/>
            <p:nvPr/>
          </p:nvSpPr>
          <p:spPr>
            <a:xfrm>
              <a:off x="1691680" y="1268760"/>
              <a:ext cx="7056784" cy="1008112"/>
            </a:xfrm>
            <a:prstGeom prst="rect">
              <a:avLst/>
            </a:prstGeom>
            <a:grp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schemeClr val="tx2">
                      <a:lumMod val="75000"/>
                    </a:schemeClr>
                  </a:solidFill>
                </a:rPr>
                <a:t>The social and political role of translating/interpreting is as follows: it helps to create the concept of humanity as the world community.</a:t>
              </a:r>
              <a:endParaRPr lang="uk-UA" sz="2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8" name="Стрелка вправо 7"/>
            <p:cNvSpPr/>
            <p:nvPr/>
          </p:nvSpPr>
          <p:spPr>
            <a:xfrm>
              <a:off x="713272" y="1530500"/>
              <a:ext cx="978408" cy="484632"/>
            </a:xfrm>
            <a:prstGeom prst="rightArrow">
              <a:avLst/>
            </a:prstGeom>
            <a:grp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276137" y="3068960"/>
            <a:ext cx="8640960" cy="1584176"/>
            <a:chOff x="713272" y="1268760"/>
            <a:chExt cx="8035192" cy="1008112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1" name="Прямоугольник 10"/>
            <p:cNvSpPr/>
            <p:nvPr/>
          </p:nvSpPr>
          <p:spPr>
            <a:xfrm>
              <a:off x="1691680" y="1268760"/>
              <a:ext cx="7056784" cy="1008112"/>
            </a:xfrm>
            <a:prstGeom prst="rect">
              <a:avLst/>
            </a:prstGeom>
            <a:grp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schemeClr val="tx2">
                      <a:lumMod val="75000"/>
                    </a:schemeClr>
                  </a:solidFill>
                </a:rPr>
                <a:t>Translating/interpreting is the means of sharing national cultures as well as a means of enriching the lexicon of national languages with new words.</a:t>
              </a:r>
              <a:endParaRPr lang="uk-UA" sz="2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2" name="Стрелка вправо 11"/>
            <p:cNvSpPr/>
            <p:nvPr/>
          </p:nvSpPr>
          <p:spPr>
            <a:xfrm>
              <a:off x="713272" y="1530500"/>
              <a:ext cx="978408" cy="484632"/>
            </a:xfrm>
            <a:prstGeom prst="rightArrow">
              <a:avLst/>
            </a:prstGeom>
            <a:grp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/>
            </a:p>
          </p:txBody>
        </p:sp>
      </p:grpSp>
      <p:sp>
        <p:nvSpPr>
          <p:cNvPr id="16" name="Овал 15"/>
          <p:cNvSpPr/>
          <p:nvPr/>
        </p:nvSpPr>
        <p:spPr>
          <a:xfrm>
            <a:off x="8748713" y="6524625"/>
            <a:ext cx="179387" cy="180975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05251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b="1" i="1" dirty="0">
              <a:solidFill>
                <a:srgbClr val="FF0000"/>
              </a:solidFill>
              <a:ea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i="1" dirty="0">
                <a:solidFill>
                  <a:srgbClr val="FF0000"/>
                </a:solidFill>
                <a:ea typeface="Times New Roman"/>
              </a:rPr>
              <a:t>3. Translation as a subject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FF0000"/>
                </a:solidFill>
                <a:ea typeface="Times New Roman"/>
              </a:rPr>
              <a:t>Among the disciplines studying translation linguists distinguish:</a:t>
            </a:r>
            <a:endParaRPr lang="uk-UA" sz="2400" dirty="0">
              <a:latin typeface="Times New Roman"/>
              <a:ea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3600" b="1" dirty="0">
              <a:solidFill>
                <a:srgbClr val="FF0000"/>
              </a:solidFill>
              <a:latin typeface="Times New Roman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251520" y="1268760"/>
            <a:ext cx="8640960" cy="1368152"/>
            <a:chOff x="713272" y="1268760"/>
            <a:chExt cx="8035192" cy="1008112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7" name="Прямоугольник 6"/>
            <p:cNvSpPr/>
            <p:nvPr/>
          </p:nvSpPr>
          <p:spPr>
            <a:xfrm>
              <a:off x="1691680" y="1268760"/>
              <a:ext cx="7056784" cy="1008112"/>
            </a:xfrm>
            <a:prstGeom prst="rect">
              <a:avLst/>
            </a:prstGeom>
            <a:grp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schemeClr val="tx2">
                      <a:lumMod val="75000"/>
                    </a:schemeClr>
                  </a:solidFill>
                </a:rPr>
                <a:t>general theory of translation which investigates theories of equivalents, of translation process and of </a:t>
              </a:r>
              <a:r>
                <a:rPr lang="en-US" sz="2400" dirty="0" err="1">
                  <a:solidFill>
                    <a:schemeClr val="tx2">
                      <a:lumMod val="75000"/>
                    </a:schemeClr>
                  </a:solidFill>
                </a:rPr>
                <a:t>correspondencies</a:t>
              </a:r>
              <a:endParaRPr lang="uk-UA" sz="2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8" name="Стрелка вправо 7"/>
            <p:cNvSpPr/>
            <p:nvPr/>
          </p:nvSpPr>
          <p:spPr>
            <a:xfrm>
              <a:off x="713272" y="1530500"/>
              <a:ext cx="978408" cy="484632"/>
            </a:xfrm>
            <a:prstGeom prst="rightArrow">
              <a:avLst/>
            </a:prstGeom>
            <a:grp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251520" y="2852936"/>
            <a:ext cx="8640960" cy="1368152"/>
            <a:chOff x="713272" y="1268760"/>
            <a:chExt cx="8035192" cy="1008112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1" name="Прямоугольник 10"/>
            <p:cNvSpPr/>
            <p:nvPr/>
          </p:nvSpPr>
          <p:spPr>
            <a:xfrm>
              <a:off x="1691680" y="1268760"/>
              <a:ext cx="7056784" cy="1008112"/>
            </a:xfrm>
            <a:prstGeom prst="rect">
              <a:avLst/>
            </a:prstGeom>
            <a:grp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schemeClr val="tx2">
                      <a:lumMod val="75000"/>
                    </a:schemeClr>
                  </a:solidFill>
                </a:rPr>
                <a:t>specific theory of translation which investigates regularities of </a:t>
              </a:r>
              <a:r>
                <a:rPr lang="en-US" sz="2400" dirty="0" err="1">
                  <a:solidFill>
                    <a:schemeClr val="tx2">
                      <a:lumMod val="75000"/>
                    </a:schemeClr>
                  </a:solidFill>
                </a:rPr>
                <a:t>tr-ng</a:t>
              </a:r>
              <a:r>
                <a:rPr lang="en-US" sz="2400" dirty="0">
                  <a:solidFill>
                    <a:schemeClr val="tx2">
                      <a:lumMod val="75000"/>
                    </a:schemeClr>
                  </a:solidFill>
                </a:rPr>
                <a:t> from one certain l-</a:t>
              </a:r>
              <a:r>
                <a:rPr lang="en-US" sz="2400" dirty="0" err="1">
                  <a:solidFill>
                    <a:schemeClr val="tx2">
                      <a:lumMod val="75000"/>
                    </a:schemeClr>
                  </a:solidFill>
                </a:rPr>
                <a:t>ge</a:t>
              </a:r>
              <a:r>
                <a:rPr lang="en-US" sz="2400" dirty="0">
                  <a:solidFill>
                    <a:schemeClr val="tx2">
                      <a:lumMod val="75000"/>
                    </a:schemeClr>
                  </a:solidFill>
                </a:rPr>
                <a:t> into some other one, </a:t>
              </a:r>
              <a:endParaRPr lang="uk-UA" sz="2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2" name="Стрелка вправо 11"/>
            <p:cNvSpPr/>
            <p:nvPr/>
          </p:nvSpPr>
          <p:spPr>
            <a:xfrm>
              <a:off x="713272" y="1530500"/>
              <a:ext cx="978408" cy="484632"/>
            </a:xfrm>
            <a:prstGeom prst="rightArrow">
              <a:avLst/>
            </a:prstGeom>
            <a:grp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251520" y="4509120"/>
            <a:ext cx="8640960" cy="1368152"/>
            <a:chOff x="713272" y="1268760"/>
            <a:chExt cx="8035192" cy="1008112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4" name="Прямоугольник 13"/>
            <p:cNvSpPr/>
            <p:nvPr/>
          </p:nvSpPr>
          <p:spPr>
            <a:xfrm>
              <a:off x="1691680" y="1268760"/>
              <a:ext cx="7056784" cy="1008112"/>
            </a:xfrm>
            <a:prstGeom prst="rect">
              <a:avLst/>
            </a:prstGeom>
            <a:grp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schemeClr val="tx2">
                      <a:lumMod val="75000"/>
                    </a:schemeClr>
                  </a:solidFill>
                </a:rPr>
                <a:t>the practice of </a:t>
              </a:r>
              <a:r>
                <a:rPr lang="en-US" sz="2400" dirty="0" err="1">
                  <a:solidFill>
                    <a:schemeClr val="tx2">
                      <a:lumMod val="75000"/>
                    </a:schemeClr>
                  </a:solidFill>
                </a:rPr>
                <a:t>tr</a:t>
              </a:r>
              <a:r>
                <a:rPr lang="en-US" sz="2400" dirty="0">
                  <a:solidFill>
                    <a:schemeClr val="tx2">
                      <a:lumMod val="75000"/>
                    </a:schemeClr>
                  </a:solidFill>
                </a:rPr>
                <a:t>-n which covers various textbooks for schoolchildren, students, translators,</a:t>
              </a:r>
              <a:endParaRPr lang="uk-UA" sz="2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5" name="Стрелка вправо 14"/>
            <p:cNvSpPr/>
            <p:nvPr/>
          </p:nvSpPr>
          <p:spPr>
            <a:xfrm>
              <a:off x="713272" y="1530500"/>
              <a:ext cx="978408" cy="484632"/>
            </a:xfrm>
            <a:prstGeom prst="rightArrow">
              <a:avLst/>
            </a:prstGeom>
            <a:grp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/>
            </a:p>
          </p:txBody>
        </p:sp>
      </p:grpSp>
      <p:sp>
        <p:nvSpPr>
          <p:cNvPr id="16" name="Овал 15"/>
          <p:cNvSpPr/>
          <p:nvPr/>
        </p:nvSpPr>
        <p:spPr>
          <a:xfrm>
            <a:off x="8748713" y="6524625"/>
            <a:ext cx="179387" cy="180975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05251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b="1" i="1" dirty="0">
              <a:solidFill>
                <a:srgbClr val="FF0000"/>
              </a:solidFill>
              <a:ea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i="1" dirty="0">
                <a:solidFill>
                  <a:srgbClr val="FF0000"/>
                </a:solidFill>
                <a:ea typeface="Times New Roman"/>
              </a:rPr>
              <a:t>3. Translation as a subject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FF0000"/>
                </a:solidFill>
                <a:ea typeface="Times New Roman"/>
              </a:rPr>
              <a:t>Among the disciplines studying translation linguists distinguish:</a:t>
            </a:r>
            <a:endParaRPr lang="uk-UA" sz="2400" dirty="0">
              <a:latin typeface="Times New Roman"/>
              <a:ea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3600" b="1" dirty="0">
              <a:solidFill>
                <a:srgbClr val="FF0000"/>
              </a:solidFill>
              <a:latin typeface="Times New Roman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251520" y="1268760"/>
            <a:ext cx="8640960" cy="2592288"/>
            <a:chOff x="713272" y="1268760"/>
            <a:chExt cx="8035192" cy="1008112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7" name="Прямоугольник 6"/>
            <p:cNvSpPr/>
            <p:nvPr/>
          </p:nvSpPr>
          <p:spPr>
            <a:xfrm>
              <a:off x="1691680" y="1268760"/>
              <a:ext cx="7056784" cy="1008112"/>
            </a:xfrm>
            <a:prstGeom prst="rect">
              <a:avLst/>
            </a:prstGeom>
            <a:grp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schemeClr val="tx2">
                      <a:lumMod val="75000"/>
                    </a:schemeClr>
                  </a:solidFill>
                </a:rPr>
                <a:t>history of </a:t>
              </a:r>
              <a:r>
                <a:rPr lang="en-US" sz="2400" dirty="0" err="1">
                  <a:solidFill>
                    <a:schemeClr val="tx2">
                      <a:lumMod val="75000"/>
                    </a:schemeClr>
                  </a:solidFill>
                </a:rPr>
                <a:t>tr</a:t>
              </a:r>
              <a:r>
                <a:rPr lang="en-US" sz="2400" dirty="0">
                  <a:solidFill>
                    <a:schemeClr val="tx2">
                      <a:lumMod val="75000"/>
                    </a:schemeClr>
                  </a:solidFill>
                </a:rPr>
                <a:t>-n which may be </a:t>
              </a:r>
              <a:r>
                <a:rPr lang="en-US" sz="2400" dirty="0" err="1">
                  <a:solidFill>
                    <a:schemeClr val="tx2">
                      <a:lumMod val="75000"/>
                    </a:schemeClr>
                  </a:solidFill>
                </a:rPr>
                <a:t>devided</a:t>
              </a:r>
              <a:r>
                <a:rPr lang="en-US" sz="2400" dirty="0">
                  <a:solidFill>
                    <a:schemeClr val="tx2">
                      <a:lumMod val="75000"/>
                    </a:schemeClr>
                  </a:solidFill>
                </a:rPr>
                <a:t> into: </a:t>
              </a: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2400" dirty="0">
                  <a:solidFill>
                    <a:schemeClr val="tx2">
                      <a:lumMod val="75000"/>
                    </a:schemeClr>
                  </a:solidFill>
                </a:rPr>
                <a:t>territorial,</a:t>
              </a: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2400" dirty="0">
                  <a:solidFill>
                    <a:schemeClr val="tx2">
                      <a:lumMod val="75000"/>
                    </a:schemeClr>
                  </a:solidFill>
                </a:rPr>
                <a:t>social,</a:t>
              </a: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2400" dirty="0">
                  <a:solidFill>
                    <a:schemeClr val="tx2">
                      <a:lumMod val="75000"/>
                    </a:schemeClr>
                  </a:solidFill>
                </a:rPr>
                <a:t>genre (</a:t>
              </a:r>
              <a:r>
                <a:rPr lang="en-US" sz="2400" dirty="0" err="1">
                  <a:solidFill>
                    <a:schemeClr val="tx2">
                      <a:lumMod val="75000"/>
                    </a:schemeClr>
                  </a:solidFill>
                </a:rPr>
                <a:t>tr</a:t>
              </a:r>
              <a:r>
                <a:rPr lang="en-US" sz="2400" dirty="0">
                  <a:solidFill>
                    <a:schemeClr val="tx2">
                      <a:lumMod val="75000"/>
                    </a:schemeClr>
                  </a:solidFill>
                </a:rPr>
                <a:t>-ns of fiction, newspapers, scientific papers, etc.)</a:t>
              </a: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2400" dirty="0">
                  <a:solidFill>
                    <a:schemeClr val="tx2">
                      <a:lumMod val="75000"/>
                    </a:schemeClr>
                  </a:solidFill>
                </a:rPr>
                <a:t>l-</a:t>
              </a:r>
              <a:r>
                <a:rPr lang="en-US" sz="2400" dirty="0" err="1">
                  <a:solidFill>
                    <a:schemeClr val="tx2">
                      <a:lumMod val="75000"/>
                    </a:schemeClr>
                  </a:solidFill>
                </a:rPr>
                <a:t>ge</a:t>
              </a:r>
              <a:r>
                <a:rPr lang="en-US" sz="2400" dirty="0">
                  <a:solidFill>
                    <a:schemeClr val="tx2">
                      <a:lumMod val="75000"/>
                    </a:schemeClr>
                  </a:solidFill>
                </a:rPr>
                <a:t> (development of </a:t>
              </a:r>
              <a:r>
                <a:rPr lang="en-US" sz="2400" dirty="0" err="1">
                  <a:solidFill>
                    <a:schemeClr val="tx2">
                      <a:lumMod val="75000"/>
                    </a:schemeClr>
                  </a:solidFill>
                </a:rPr>
                <a:t>tr</a:t>
              </a:r>
              <a:r>
                <a:rPr lang="en-US" sz="2400" dirty="0">
                  <a:solidFill>
                    <a:schemeClr val="tx2">
                      <a:lumMod val="75000"/>
                    </a:schemeClr>
                  </a:solidFill>
                </a:rPr>
                <a:t>-n on a specific l-</a:t>
              </a:r>
              <a:r>
                <a:rPr lang="en-US" sz="2400" dirty="0" err="1">
                  <a:solidFill>
                    <a:schemeClr val="tx2">
                      <a:lumMod val="75000"/>
                    </a:schemeClr>
                  </a:solidFill>
                </a:rPr>
                <a:t>ge</a:t>
              </a:r>
              <a:r>
                <a:rPr lang="en-US" sz="2400" dirty="0">
                  <a:solidFill>
                    <a:schemeClr val="tx2">
                      <a:lumMod val="75000"/>
                    </a:schemeClr>
                  </a:solidFill>
                </a:rPr>
                <a:t>)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sz="2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8" name="Стрелка вправо 7"/>
            <p:cNvSpPr/>
            <p:nvPr/>
          </p:nvSpPr>
          <p:spPr>
            <a:xfrm>
              <a:off x="713272" y="1530500"/>
              <a:ext cx="978408" cy="484632"/>
            </a:xfrm>
            <a:prstGeom prst="rightArrow">
              <a:avLst/>
            </a:prstGeom>
            <a:grp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251520" y="4109345"/>
            <a:ext cx="8640960" cy="749942"/>
            <a:chOff x="713272" y="1268760"/>
            <a:chExt cx="8035192" cy="1008112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1" name="Прямоугольник 10"/>
            <p:cNvSpPr/>
            <p:nvPr/>
          </p:nvSpPr>
          <p:spPr>
            <a:xfrm>
              <a:off x="1691680" y="1268760"/>
              <a:ext cx="7056784" cy="1008112"/>
            </a:xfrm>
            <a:prstGeom prst="rect">
              <a:avLst/>
            </a:prstGeom>
            <a:grp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 err="1">
                  <a:solidFill>
                    <a:schemeClr val="tx2">
                      <a:lumMod val="75000"/>
                    </a:schemeClr>
                  </a:solidFill>
                </a:rPr>
                <a:t>tr</a:t>
              </a:r>
              <a:r>
                <a:rPr lang="en-US" sz="2400" dirty="0">
                  <a:solidFill>
                    <a:schemeClr val="tx2">
                      <a:lumMod val="75000"/>
                    </a:schemeClr>
                  </a:solidFill>
                </a:rPr>
                <a:t>-n criticism</a:t>
              </a:r>
              <a:endParaRPr lang="uk-UA" sz="2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2" name="Стрелка вправо 11"/>
            <p:cNvSpPr/>
            <p:nvPr/>
          </p:nvSpPr>
          <p:spPr>
            <a:xfrm>
              <a:off x="713272" y="1530500"/>
              <a:ext cx="978408" cy="484632"/>
            </a:xfrm>
            <a:prstGeom prst="rightArrow">
              <a:avLst/>
            </a:prstGeom>
            <a:grp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251520" y="5085184"/>
            <a:ext cx="8640960" cy="1368152"/>
            <a:chOff x="713272" y="1268760"/>
            <a:chExt cx="8035192" cy="1008112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4" name="Прямоугольник 13"/>
            <p:cNvSpPr/>
            <p:nvPr/>
          </p:nvSpPr>
          <p:spPr>
            <a:xfrm>
              <a:off x="1691680" y="1268760"/>
              <a:ext cx="7056784" cy="1008112"/>
            </a:xfrm>
            <a:prstGeom prst="rect">
              <a:avLst/>
            </a:prstGeom>
            <a:grp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schemeClr val="tx2">
                      <a:lumMod val="75000"/>
                    </a:schemeClr>
                  </a:solidFill>
                </a:rPr>
                <a:t>methods of teaching </a:t>
              </a:r>
              <a:r>
                <a:rPr lang="en-US" sz="2400" dirty="0" err="1">
                  <a:solidFill>
                    <a:schemeClr val="tx2">
                      <a:lumMod val="75000"/>
                    </a:schemeClr>
                  </a:solidFill>
                </a:rPr>
                <a:t>tr</a:t>
              </a:r>
              <a:r>
                <a:rPr lang="en-US" sz="2400" dirty="0">
                  <a:solidFill>
                    <a:schemeClr val="tx2">
                      <a:lumMod val="75000"/>
                    </a:schemeClr>
                  </a:solidFill>
                </a:rPr>
                <a:t>-n according to: levels (school, students), purpose (poetry, prose, synchronic </a:t>
              </a:r>
              <a:r>
                <a:rPr lang="en-US" sz="2400" dirty="0" err="1">
                  <a:solidFill>
                    <a:schemeClr val="tx2">
                      <a:lumMod val="75000"/>
                    </a:schemeClr>
                  </a:solidFill>
                </a:rPr>
                <a:t>tr</a:t>
              </a:r>
              <a:r>
                <a:rPr lang="en-US" sz="2400" dirty="0">
                  <a:solidFill>
                    <a:schemeClr val="tx2">
                      <a:lumMod val="75000"/>
                    </a:schemeClr>
                  </a:solidFill>
                </a:rPr>
                <a:t>-n, oral, written, etc.)</a:t>
              </a:r>
              <a:endParaRPr lang="uk-UA" sz="2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5" name="Стрелка вправо 14"/>
            <p:cNvSpPr/>
            <p:nvPr/>
          </p:nvSpPr>
          <p:spPr>
            <a:xfrm>
              <a:off x="713272" y="1530500"/>
              <a:ext cx="978408" cy="484632"/>
            </a:xfrm>
            <a:prstGeom prst="rightArrow">
              <a:avLst/>
            </a:prstGeom>
            <a:grp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/>
            </a:p>
          </p:txBody>
        </p:sp>
      </p:grpSp>
      <p:sp>
        <p:nvSpPr>
          <p:cNvPr id="16" name="Овал 15"/>
          <p:cNvSpPr/>
          <p:nvPr/>
        </p:nvSpPr>
        <p:spPr>
          <a:xfrm>
            <a:off x="8748713" y="6524625"/>
            <a:ext cx="179387" cy="180975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8313" y="188913"/>
            <a:ext cx="3167062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solidFill>
                  <a:schemeClr val="tx2">
                    <a:lumMod val="75000"/>
                  </a:schemeClr>
                </a:solidFill>
              </a:rPr>
              <a:t>exact/accurate translation/interpretation</a:t>
            </a:r>
            <a:endParaRPr lang="uk-UA" sz="21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11" name="Группа 10"/>
          <p:cNvGrpSpPr>
            <a:grpSpLocks/>
          </p:cNvGrpSpPr>
          <p:nvPr/>
        </p:nvGrpSpPr>
        <p:grpSpPr bwMode="auto">
          <a:xfrm>
            <a:off x="3635375" y="188913"/>
            <a:ext cx="5040313" cy="914400"/>
            <a:chOff x="3635896" y="476672"/>
            <a:chExt cx="5040560" cy="914400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5507651" y="476672"/>
              <a:ext cx="3168805" cy="9144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400" dirty="0">
                  <a:solidFill>
                    <a:schemeClr val="tx2">
                      <a:lumMod val="75000"/>
                    </a:schemeClr>
                  </a:solidFill>
                </a:rPr>
                <a:t>точний переклад</a:t>
              </a:r>
            </a:p>
          </p:txBody>
        </p:sp>
        <p:cxnSp>
          <p:nvCxnSpPr>
            <p:cNvPr id="10" name="Прямая со стрелкой 9"/>
            <p:cNvCxnSpPr>
              <a:stCxn id="4" idx="3"/>
              <a:endCxn id="8" idx="1"/>
            </p:cNvCxnSpPr>
            <p:nvPr/>
          </p:nvCxnSpPr>
          <p:spPr>
            <a:xfrm>
              <a:off x="3635896" y="933872"/>
              <a:ext cx="1871755" cy="0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3" name="Прямоугольник 12"/>
          <p:cNvSpPr/>
          <p:nvPr/>
        </p:nvSpPr>
        <p:spPr>
          <a:xfrm>
            <a:off x="468313" y="1268413"/>
            <a:ext cx="3167062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solidFill>
                  <a:schemeClr val="tx2">
                    <a:lumMod val="75000"/>
                  </a:schemeClr>
                </a:solidFill>
              </a:rPr>
              <a:t>faithful translation/interpretation</a:t>
            </a:r>
            <a:endParaRPr lang="uk-UA" sz="21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14" name="Группа 13"/>
          <p:cNvGrpSpPr>
            <a:grpSpLocks/>
          </p:cNvGrpSpPr>
          <p:nvPr/>
        </p:nvGrpSpPr>
        <p:grpSpPr bwMode="auto">
          <a:xfrm>
            <a:off x="3635375" y="1268413"/>
            <a:ext cx="5040313" cy="914400"/>
            <a:chOff x="3635896" y="476672"/>
            <a:chExt cx="5040560" cy="91440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5507651" y="476672"/>
              <a:ext cx="3168805" cy="9144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400" dirty="0">
                  <a:solidFill>
                    <a:schemeClr val="tx2">
                      <a:lumMod val="75000"/>
                    </a:schemeClr>
                  </a:solidFill>
                </a:rPr>
                <a:t>адекватний переклад</a:t>
              </a:r>
            </a:p>
          </p:txBody>
        </p:sp>
        <p:cxnSp>
          <p:nvCxnSpPr>
            <p:cNvPr id="16" name="Прямая со стрелкой 15"/>
            <p:cNvCxnSpPr>
              <a:stCxn id="13" idx="3"/>
              <a:endCxn id="15" idx="1"/>
            </p:cNvCxnSpPr>
            <p:nvPr/>
          </p:nvCxnSpPr>
          <p:spPr>
            <a:xfrm>
              <a:off x="3635896" y="933872"/>
              <a:ext cx="1871755" cy="0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9" name="Прямоугольник 18"/>
          <p:cNvSpPr/>
          <p:nvPr/>
        </p:nvSpPr>
        <p:spPr>
          <a:xfrm>
            <a:off x="501650" y="2420938"/>
            <a:ext cx="3168650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free adaptation/free interpretation</a:t>
            </a:r>
            <a:endParaRPr lang="uk-UA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20" name="Группа 19"/>
          <p:cNvGrpSpPr>
            <a:grpSpLocks/>
          </p:cNvGrpSpPr>
          <p:nvPr/>
        </p:nvGrpSpPr>
        <p:grpSpPr bwMode="auto">
          <a:xfrm>
            <a:off x="3670300" y="2420938"/>
            <a:ext cx="5040313" cy="914400"/>
            <a:chOff x="3635896" y="476672"/>
            <a:chExt cx="5040560" cy="914400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5507651" y="476672"/>
              <a:ext cx="3168805" cy="9144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400" dirty="0">
                  <a:solidFill>
                    <a:schemeClr val="tx2">
                      <a:lumMod val="75000"/>
                    </a:schemeClr>
                  </a:solidFill>
                </a:rPr>
                <a:t>перелицювання</a:t>
              </a:r>
            </a:p>
          </p:txBody>
        </p:sp>
        <p:cxnSp>
          <p:nvCxnSpPr>
            <p:cNvPr id="22" name="Прямая со стрелкой 21"/>
            <p:cNvCxnSpPr>
              <a:stCxn id="19" idx="3"/>
              <a:endCxn id="21" idx="1"/>
            </p:cNvCxnSpPr>
            <p:nvPr/>
          </p:nvCxnSpPr>
          <p:spPr>
            <a:xfrm>
              <a:off x="3635896" y="933872"/>
              <a:ext cx="1871755" cy="0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35" name="Прямоугольник 34"/>
          <p:cNvSpPr/>
          <p:nvPr/>
        </p:nvSpPr>
        <p:spPr>
          <a:xfrm>
            <a:off x="530225" y="3644900"/>
            <a:ext cx="3167063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solidFill>
                  <a:schemeClr val="tx2">
                    <a:lumMod val="75000"/>
                  </a:schemeClr>
                </a:solidFill>
              </a:rPr>
              <a:t>free interpretation/interpreting	</a:t>
            </a:r>
            <a:endParaRPr lang="uk-UA" sz="21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36" name="Группа 35"/>
          <p:cNvGrpSpPr>
            <a:grpSpLocks/>
          </p:cNvGrpSpPr>
          <p:nvPr/>
        </p:nvGrpSpPr>
        <p:grpSpPr bwMode="auto">
          <a:xfrm>
            <a:off x="3697288" y="3644900"/>
            <a:ext cx="5041900" cy="914400"/>
            <a:chOff x="3635896" y="476672"/>
            <a:chExt cx="5040560" cy="914400"/>
          </a:xfrm>
        </p:grpSpPr>
        <p:sp>
          <p:nvSpPr>
            <p:cNvPr id="37" name="Прямоугольник 36"/>
            <p:cNvSpPr/>
            <p:nvPr/>
          </p:nvSpPr>
          <p:spPr>
            <a:xfrm>
              <a:off x="5508648" y="476672"/>
              <a:ext cx="3167808" cy="9144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400" dirty="0">
                  <a:solidFill>
                    <a:schemeClr val="tx2">
                      <a:lumMod val="75000"/>
                    </a:schemeClr>
                  </a:solidFill>
                </a:rPr>
                <a:t>вільний переказ</a:t>
              </a:r>
            </a:p>
          </p:txBody>
        </p:sp>
        <p:cxnSp>
          <p:nvCxnSpPr>
            <p:cNvPr id="38" name="Прямая со стрелкой 37"/>
            <p:cNvCxnSpPr>
              <a:stCxn id="35" idx="3"/>
              <a:endCxn id="37" idx="1"/>
            </p:cNvCxnSpPr>
            <p:nvPr/>
          </p:nvCxnSpPr>
          <p:spPr>
            <a:xfrm>
              <a:off x="3635896" y="933872"/>
              <a:ext cx="1872752" cy="0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40" name="Прямоугольник 39"/>
          <p:cNvSpPr/>
          <p:nvPr/>
        </p:nvSpPr>
        <p:spPr>
          <a:xfrm>
            <a:off x="555625" y="4724400"/>
            <a:ext cx="3167063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solidFill>
                  <a:schemeClr val="tx2">
                    <a:lumMod val="75000"/>
                  </a:schemeClr>
                </a:solidFill>
              </a:rPr>
              <a:t>free/loose translation</a:t>
            </a:r>
            <a:endParaRPr lang="uk-UA" sz="21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41" name="Группа 40"/>
          <p:cNvGrpSpPr>
            <a:grpSpLocks/>
          </p:cNvGrpSpPr>
          <p:nvPr/>
        </p:nvGrpSpPr>
        <p:grpSpPr bwMode="auto">
          <a:xfrm>
            <a:off x="3722688" y="4724400"/>
            <a:ext cx="5041900" cy="914400"/>
            <a:chOff x="3635896" y="476672"/>
            <a:chExt cx="5040560" cy="914400"/>
          </a:xfrm>
        </p:grpSpPr>
        <p:sp>
          <p:nvSpPr>
            <p:cNvPr id="42" name="Прямоугольник 41"/>
            <p:cNvSpPr/>
            <p:nvPr/>
          </p:nvSpPr>
          <p:spPr>
            <a:xfrm>
              <a:off x="5508648" y="476672"/>
              <a:ext cx="3167808" cy="9144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400" dirty="0">
                  <a:solidFill>
                    <a:schemeClr val="tx2">
                      <a:lumMod val="75000"/>
                    </a:schemeClr>
                  </a:solidFill>
                </a:rPr>
                <a:t>вільний переклад</a:t>
              </a:r>
            </a:p>
          </p:txBody>
        </p:sp>
        <p:cxnSp>
          <p:nvCxnSpPr>
            <p:cNvPr id="43" name="Прямая со стрелкой 42"/>
            <p:cNvCxnSpPr>
              <a:stCxn id="40" idx="3"/>
              <a:endCxn id="42" idx="1"/>
            </p:cNvCxnSpPr>
            <p:nvPr/>
          </p:nvCxnSpPr>
          <p:spPr>
            <a:xfrm>
              <a:off x="3635896" y="933872"/>
              <a:ext cx="1872752" cy="0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45" name="Прямоугольник 44"/>
          <p:cNvSpPr/>
          <p:nvPr/>
        </p:nvSpPr>
        <p:spPr>
          <a:xfrm>
            <a:off x="558800" y="5805488"/>
            <a:ext cx="3168650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consecutive translating/interpreting</a:t>
            </a:r>
            <a:endParaRPr lang="uk-UA" sz="22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46" name="Группа 45"/>
          <p:cNvGrpSpPr>
            <a:grpSpLocks/>
          </p:cNvGrpSpPr>
          <p:nvPr/>
        </p:nvGrpSpPr>
        <p:grpSpPr bwMode="auto">
          <a:xfrm>
            <a:off x="3727450" y="5805488"/>
            <a:ext cx="5040313" cy="914400"/>
            <a:chOff x="3635896" y="476672"/>
            <a:chExt cx="5040560" cy="914400"/>
          </a:xfrm>
        </p:grpSpPr>
        <p:sp>
          <p:nvSpPr>
            <p:cNvPr id="47" name="Прямоугольник 46"/>
            <p:cNvSpPr/>
            <p:nvPr/>
          </p:nvSpPr>
          <p:spPr>
            <a:xfrm>
              <a:off x="5507651" y="476672"/>
              <a:ext cx="3168805" cy="9144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400" dirty="0">
                  <a:solidFill>
                    <a:schemeClr val="tx2">
                      <a:lumMod val="75000"/>
                    </a:schemeClr>
                  </a:solidFill>
                </a:rPr>
                <a:t>послідовний переклад</a:t>
              </a:r>
            </a:p>
          </p:txBody>
        </p:sp>
        <p:cxnSp>
          <p:nvCxnSpPr>
            <p:cNvPr id="48" name="Прямая со стрелкой 47"/>
            <p:cNvCxnSpPr>
              <a:stCxn id="45" idx="3"/>
              <a:endCxn id="47" idx="1"/>
            </p:cNvCxnSpPr>
            <p:nvPr/>
          </p:nvCxnSpPr>
          <p:spPr>
            <a:xfrm>
              <a:off x="3635896" y="933872"/>
              <a:ext cx="1871755" cy="0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63" name="Овал 62"/>
          <p:cNvSpPr/>
          <p:nvPr/>
        </p:nvSpPr>
        <p:spPr>
          <a:xfrm>
            <a:off x="8748713" y="6524625"/>
            <a:ext cx="179387" cy="180975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9" grpId="0" animBg="1"/>
      <p:bldP spid="35" grpId="0" animBg="1"/>
      <p:bldP spid="40" grpId="0" animBg="1"/>
      <p:bldP spid="45" grpId="0" animBg="1"/>
      <p:bldP spid="6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79388" y="1600200"/>
            <a:ext cx="8856662" cy="4565650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3600" smtClean="0">
                <a:solidFill>
                  <a:srgbClr val="17375E"/>
                </a:solidFill>
              </a:rPr>
              <a:t>Translation as a notion</a:t>
            </a:r>
          </a:p>
          <a:p>
            <a:pPr marL="514350" indent="-514350" eaLnBrk="1" hangingPunct="1">
              <a:buFontTx/>
              <a:buNone/>
            </a:pPr>
            <a:endParaRPr lang="en-US" sz="3600" smtClean="0">
              <a:solidFill>
                <a:srgbClr val="17375E"/>
              </a:solidFill>
            </a:endParaRPr>
          </a:p>
          <a:p>
            <a:pPr marL="514350" indent="-514350" eaLnBrk="1" hangingPunct="1">
              <a:buFontTx/>
              <a:buNone/>
            </a:pPr>
            <a:r>
              <a:rPr lang="en-US" sz="3600" smtClean="0">
                <a:solidFill>
                  <a:srgbClr val="17375E"/>
                </a:solidFill>
              </a:rPr>
              <a:t>2. </a:t>
            </a:r>
            <a:r>
              <a:rPr lang="en-US" sz="3400" smtClean="0">
                <a:solidFill>
                  <a:srgbClr val="17375E"/>
                </a:solidFill>
              </a:rPr>
              <a:t>The importance of translating/ interpreting</a:t>
            </a:r>
          </a:p>
          <a:p>
            <a:pPr marL="514350" indent="-514350" eaLnBrk="1" hangingPunct="1">
              <a:buFontTx/>
              <a:buNone/>
            </a:pPr>
            <a:endParaRPr lang="uk-UA" sz="3600" smtClean="0">
              <a:solidFill>
                <a:srgbClr val="17375E"/>
              </a:solidFill>
            </a:endParaRPr>
          </a:p>
          <a:p>
            <a:pPr marL="514350" indent="-514350" eaLnBrk="1" hangingPunct="1">
              <a:buFontTx/>
              <a:buNone/>
            </a:pPr>
            <a:r>
              <a:rPr lang="en-US" sz="3600" smtClean="0">
                <a:solidFill>
                  <a:srgbClr val="17375E"/>
                </a:solidFill>
              </a:rPr>
              <a:t>3. Translation as a subject</a:t>
            </a:r>
            <a:endParaRPr lang="uk-UA" sz="3600" smtClean="0">
              <a:solidFill>
                <a:srgbClr val="17375E"/>
              </a:solidFill>
            </a:endParaRPr>
          </a:p>
          <a:p>
            <a:pPr marL="514350" indent="-514350" eaLnBrk="1" hangingPunct="1">
              <a:buFontTx/>
              <a:buNone/>
            </a:pPr>
            <a:r>
              <a:rPr lang="en-US" sz="3600" smtClean="0"/>
              <a:t> </a:t>
            </a:r>
            <a:endParaRPr lang="uk-UA" sz="3600" smtClean="0"/>
          </a:p>
          <a:p>
            <a:pPr marL="514350" indent="-514350" eaLnBrk="1" hangingPunct="1">
              <a:buFontTx/>
              <a:buNone/>
            </a:pPr>
            <a:endParaRPr lang="uk-UA" sz="360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9080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tx2">
                    <a:lumMod val="75000"/>
                  </a:schemeClr>
                </a:solidFill>
              </a:rPr>
              <a:t>Outline</a:t>
            </a:r>
            <a:endParaRPr lang="uk-UA" sz="4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8748713" y="6524625"/>
            <a:ext cx="179387" cy="180975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8313" y="188913"/>
            <a:ext cx="3167062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descriptive translation/translating</a:t>
            </a:r>
            <a:endParaRPr lang="uk-UA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5" name="Группа 4"/>
          <p:cNvGrpSpPr>
            <a:grpSpLocks/>
          </p:cNvGrpSpPr>
          <p:nvPr/>
        </p:nvGrpSpPr>
        <p:grpSpPr bwMode="auto">
          <a:xfrm>
            <a:off x="3635375" y="188913"/>
            <a:ext cx="5040313" cy="914400"/>
            <a:chOff x="3635896" y="476672"/>
            <a:chExt cx="5040560" cy="9144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5507651" y="476672"/>
              <a:ext cx="3168805" cy="9144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400" dirty="0">
                  <a:solidFill>
                    <a:schemeClr val="tx2">
                      <a:lumMod val="75000"/>
                    </a:schemeClr>
                  </a:solidFill>
                </a:rPr>
                <a:t>описовий переклад</a:t>
              </a:r>
            </a:p>
          </p:txBody>
        </p:sp>
        <p:cxnSp>
          <p:nvCxnSpPr>
            <p:cNvPr id="7" name="Прямая со стрелкой 6"/>
            <p:cNvCxnSpPr>
              <a:stCxn id="4" idx="3"/>
              <a:endCxn id="6" idx="1"/>
            </p:cNvCxnSpPr>
            <p:nvPr/>
          </p:nvCxnSpPr>
          <p:spPr>
            <a:xfrm>
              <a:off x="3635896" y="933872"/>
              <a:ext cx="1871755" cy="0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8" name="Прямоугольник 7"/>
          <p:cNvSpPr/>
          <p:nvPr/>
        </p:nvSpPr>
        <p:spPr>
          <a:xfrm>
            <a:off x="468313" y="1268413"/>
            <a:ext cx="3167062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good/successful translation</a:t>
            </a:r>
            <a:endParaRPr lang="uk-UA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9" name="Группа 8"/>
          <p:cNvGrpSpPr>
            <a:grpSpLocks/>
          </p:cNvGrpSpPr>
          <p:nvPr/>
        </p:nvGrpSpPr>
        <p:grpSpPr bwMode="auto">
          <a:xfrm>
            <a:off x="3635375" y="1268413"/>
            <a:ext cx="5040313" cy="914400"/>
            <a:chOff x="3635896" y="476672"/>
            <a:chExt cx="5040560" cy="9144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5507651" y="476672"/>
              <a:ext cx="3168805" cy="9144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400" dirty="0">
                  <a:solidFill>
                    <a:schemeClr val="tx2">
                      <a:lumMod val="75000"/>
                    </a:schemeClr>
                  </a:solidFill>
                </a:rPr>
                <a:t>вдалий переклад</a:t>
              </a:r>
            </a:p>
          </p:txBody>
        </p:sp>
        <p:cxnSp>
          <p:nvCxnSpPr>
            <p:cNvPr id="11" name="Прямая со стрелкой 10"/>
            <p:cNvCxnSpPr>
              <a:stCxn id="8" idx="3"/>
              <a:endCxn id="10" idx="1"/>
            </p:cNvCxnSpPr>
            <p:nvPr/>
          </p:nvCxnSpPr>
          <p:spPr>
            <a:xfrm>
              <a:off x="3635896" y="933872"/>
              <a:ext cx="1871755" cy="0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2" name="Прямоугольник 11"/>
          <p:cNvSpPr/>
          <p:nvPr/>
        </p:nvSpPr>
        <p:spPr>
          <a:xfrm>
            <a:off x="501650" y="2420938"/>
            <a:ext cx="3168650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independent translation/translating</a:t>
            </a:r>
            <a:endParaRPr lang="uk-UA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13" name="Группа 12"/>
          <p:cNvGrpSpPr>
            <a:grpSpLocks/>
          </p:cNvGrpSpPr>
          <p:nvPr/>
        </p:nvGrpSpPr>
        <p:grpSpPr bwMode="auto">
          <a:xfrm>
            <a:off x="3670300" y="2420938"/>
            <a:ext cx="5040313" cy="914400"/>
            <a:chOff x="3635896" y="476672"/>
            <a:chExt cx="5040560" cy="914400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5507651" y="476672"/>
              <a:ext cx="3168805" cy="9144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400" dirty="0">
                  <a:solidFill>
                    <a:schemeClr val="tx2">
                      <a:lumMod val="75000"/>
                    </a:schemeClr>
                  </a:solidFill>
                </a:rPr>
                <a:t>самостійний переклад</a:t>
              </a:r>
            </a:p>
          </p:txBody>
        </p:sp>
        <p:cxnSp>
          <p:nvCxnSpPr>
            <p:cNvPr id="15" name="Прямая со стрелкой 14"/>
            <p:cNvCxnSpPr>
              <a:stCxn id="12" idx="3"/>
              <a:endCxn id="14" idx="1"/>
            </p:cNvCxnSpPr>
            <p:nvPr/>
          </p:nvCxnSpPr>
          <p:spPr>
            <a:xfrm>
              <a:off x="3635896" y="933872"/>
              <a:ext cx="1871755" cy="0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6" name="Прямоугольник 15"/>
          <p:cNvSpPr/>
          <p:nvPr/>
        </p:nvSpPr>
        <p:spPr>
          <a:xfrm>
            <a:off x="530225" y="3644900"/>
            <a:ext cx="3167063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interlinear translation/translating	</a:t>
            </a:r>
            <a:endParaRPr lang="uk-UA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17" name="Группа 16"/>
          <p:cNvGrpSpPr>
            <a:grpSpLocks/>
          </p:cNvGrpSpPr>
          <p:nvPr/>
        </p:nvGrpSpPr>
        <p:grpSpPr bwMode="auto">
          <a:xfrm>
            <a:off x="3697288" y="3644900"/>
            <a:ext cx="5041900" cy="914400"/>
            <a:chOff x="3635896" y="476672"/>
            <a:chExt cx="5040560" cy="914400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5508648" y="476672"/>
              <a:ext cx="3167808" cy="9144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400" dirty="0">
                  <a:solidFill>
                    <a:schemeClr val="tx2">
                      <a:lumMod val="75000"/>
                    </a:schemeClr>
                  </a:solidFill>
                </a:rPr>
                <a:t>підрядковий переклад/підрядник</a:t>
              </a:r>
            </a:p>
          </p:txBody>
        </p:sp>
        <p:cxnSp>
          <p:nvCxnSpPr>
            <p:cNvPr id="19" name="Прямая со стрелкой 18"/>
            <p:cNvCxnSpPr>
              <a:stCxn id="16" idx="3"/>
              <a:endCxn id="18" idx="1"/>
            </p:cNvCxnSpPr>
            <p:nvPr/>
          </p:nvCxnSpPr>
          <p:spPr>
            <a:xfrm>
              <a:off x="3635896" y="933872"/>
              <a:ext cx="1872752" cy="0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0" name="Прямоугольник 19"/>
          <p:cNvSpPr/>
          <p:nvPr/>
        </p:nvSpPr>
        <p:spPr>
          <a:xfrm>
            <a:off x="555625" y="4724400"/>
            <a:ext cx="3167063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interpreting/interpreter	</a:t>
            </a:r>
            <a:endParaRPr lang="uk-UA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21" name="Группа 20"/>
          <p:cNvGrpSpPr>
            <a:grpSpLocks/>
          </p:cNvGrpSpPr>
          <p:nvPr/>
        </p:nvGrpSpPr>
        <p:grpSpPr bwMode="auto">
          <a:xfrm>
            <a:off x="3722688" y="4724400"/>
            <a:ext cx="5041900" cy="914400"/>
            <a:chOff x="3635896" y="476672"/>
            <a:chExt cx="5040560" cy="914400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5508648" y="476672"/>
              <a:ext cx="3167808" cy="9144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400" dirty="0">
                  <a:solidFill>
                    <a:schemeClr val="tx2">
                      <a:lumMod val="75000"/>
                    </a:schemeClr>
                  </a:solidFill>
                </a:rPr>
                <a:t>тлумачення/тлумач</a:t>
              </a:r>
            </a:p>
          </p:txBody>
        </p:sp>
        <p:cxnSp>
          <p:nvCxnSpPr>
            <p:cNvPr id="23" name="Прямая со стрелкой 22"/>
            <p:cNvCxnSpPr>
              <a:stCxn id="20" idx="3"/>
              <a:endCxn id="22" idx="1"/>
            </p:cNvCxnSpPr>
            <p:nvPr/>
          </p:nvCxnSpPr>
          <p:spPr>
            <a:xfrm>
              <a:off x="3635896" y="933872"/>
              <a:ext cx="1872752" cy="0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4" name="Прямоугольник 23"/>
          <p:cNvSpPr/>
          <p:nvPr/>
        </p:nvSpPr>
        <p:spPr>
          <a:xfrm>
            <a:off x="558800" y="5805488"/>
            <a:ext cx="3168650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interpretation/oral translating	</a:t>
            </a:r>
            <a:endParaRPr lang="uk-UA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25" name="Группа 24"/>
          <p:cNvGrpSpPr>
            <a:grpSpLocks/>
          </p:cNvGrpSpPr>
          <p:nvPr/>
        </p:nvGrpSpPr>
        <p:grpSpPr bwMode="auto">
          <a:xfrm>
            <a:off x="3727450" y="5805488"/>
            <a:ext cx="5040313" cy="914400"/>
            <a:chOff x="3635896" y="476672"/>
            <a:chExt cx="5040560" cy="914400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5507651" y="476672"/>
              <a:ext cx="3168805" cy="9144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400" dirty="0">
                  <a:solidFill>
                    <a:schemeClr val="tx2">
                      <a:lumMod val="75000"/>
                    </a:schemeClr>
                  </a:solidFill>
                </a:rPr>
                <a:t>усний переклад</a:t>
              </a:r>
            </a:p>
          </p:txBody>
        </p:sp>
        <p:cxnSp>
          <p:nvCxnSpPr>
            <p:cNvPr id="27" name="Прямая со стрелкой 26"/>
            <p:cNvCxnSpPr>
              <a:stCxn id="24" idx="3"/>
              <a:endCxn id="26" idx="1"/>
            </p:cNvCxnSpPr>
            <p:nvPr/>
          </p:nvCxnSpPr>
          <p:spPr>
            <a:xfrm>
              <a:off x="3635896" y="933872"/>
              <a:ext cx="1871755" cy="0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32" name="Овал 31"/>
          <p:cNvSpPr/>
          <p:nvPr/>
        </p:nvSpPr>
        <p:spPr>
          <a:xfrm>
            <a:off x="8748713" y="6524625"/>
            <a:ext cx="179387" cy="180975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2" grpId="0" animBg="1"/>
      <p:bldP spid="16" grpId="0" animBg="1"/>
      <p:bldP spid="20" grpId="0" animBg="1"/>
      <p:bldP spid="24" grpId="0" animBg="1"/>
      <p:bldP spid="3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8313" y="188913"/>
            <a:ext cx="3167062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literal translation/translating</a:t>
            </a:r>
            <a:endParaRPr lang="uk-UA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5" name="Группа 4"/>
          <p:cNvGrpSpPr>
            <a:grpSpLocks/>
          </p:cNvGrpSpPr>
          <p:nvPr/>
        </p:nvGrpSpPr>
        <p:grpSpPr bwMode="auto">
          <a:xfrm>
            <a:off x="3635375" y="188913"/>
            <a:ext cx="5040313" cy="914400"/>
            <a:chOff x="3635896" y="476672"/>
            <a:chExt cx="5040560" cy="9144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5507651" y="476672"/>
              <a:ext cx="3168805" cy="9144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400" dirty="0">
                  <a:solidFill>
                    <a:schemeClr val="tx2">
                      <a:lumMod val="75000"/>
                    </a:schemeClr>
                  </a:solidFill>
                </a:rPr>
                <a:t>буквальний переклад</a:t>
              </a:r>
            </a:p>
          </p:txBody>
        </p:sp>
        <p:cxnSp>
          <p:nvCxnSpPr>
            <p:cNvPr id="7" name="Прямая со стрелкой 6"/>
            <p:cNvCxnSpPr>
              <a:stCxn id="4" idx="3"/>
              <a:endCxn id="6" idx="1"/>
            </p:cNvCxnSpPr>
            <p:nvPr/>
          </p:nvCxnSpPr>
          <p:spPr>
            <a:xfrm>
              <a:off x="3635896" y="933872"/>
              <a:ext cx="1871755" cy="0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8" name="Прямоугольник 7"/>
          <p:cNvSpPr/>
          <p:nvPr/>
        </p:nvSpPr>
        <p:spPr>
          <a:xfrm>
            <a:off x="468313" y="1268413"/>
            <a:ext cx="3167062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verbal translation/translating</a:t>
            </a:r>
            <a:endParaRPr lang="uk-UA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9" name="Группа 8"/>
          <p:cNvGrpSpPr>
            <a:grpSpLocks/>
          </p:cNvGrpSpPr>
          <p:nvPr/>
        </p:nvGrpSpPr>
        <p:grpSpPr bwMode="auto">
          <a:xfrm>
            <a:off x="3635375" y="1268413"/>
            <a:ext cx="5040313" cy="914400"/>
            <a:chOff x="3635896" y="476672"/>
            <a:chExt cx="5040560" cy="9144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5507651" y="476672"/>
              <a:ext cx="3168805" cy="9144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400" dirty="0">
                  <a:solidFill>
                    <a:schemeClr val="tx2">
                      <a:lumMod val="75000"/>
                    </a:schemeClr>
                  </a:solidFill>
                </a:rPr>
                <a:t>дослівний переклад</a:t>
              </a:r>
            </a:p>
          </p:txBody>
        </p:sp>
        <p:cxnSp>
          <p:nvCxnSpPr>
            <p:cNvPr id="11" name="Прямая со стрелкой 10"/>
            <p:cNvCxnSpPr>
              <a:stCxn id="8" idx="3"/>
              <a:endCxn id="10" idx="1"/>
            </p:cNvCxnSpPr>
            <p:nvPr/>
          </p:nvCxnSpPr>
          <p:spPr>
            <a:xfrm>
              <a:off x="3635896" y="933872"/>
              <a:ext cx="1871755" cy="0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2" name="Прямоугольник 11"/>
          <p:cNvSpPr/>
          <p:nvPr/>
        </p:nvSpPr>
        <p:spPr>
          <a:xfrm>
            <a:off x="501650" y="2420938"/>
            <a:ext cx="3168650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literary translation/translating</a:t>
            </a:r>
            <a:endParaRPr lang="uk-UA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13" name="Группа 12"/>
          <p:cNvGrpSpPr>
            <a:grpSpLocks/>
          </p:cNvGrpSpPr>
          <p:nvPr/>
        </p:nvGrpSpPr>
        <p:grpSpPr bwMode="auto">
          <a:xfrm>
            <a:off x="3670300" y="2420938"/>
            <a:ext cx="5040313" cy="914400"/>
            <a:chOff x="3635896" y="476672"/>
            <a:chExt cx="5040560" cy="914400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5507651" y="476672"/>
              <a:ext cx="3168805" cy="9144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400" dirty="0">
                  <a:solidFill>
                    <a:schemeClr val="tx2">
                      <a:lumMod val="75000"/>
                    </a:schemeClr>
                  </a:solidFill>
                </a:rPr>
                <a:t>літературний переклад</a:t>
              </a:r>
            </a:p>
          </p:txBody>
        </p:sp>
        <p:cxnSp>
          <p:nvCxnSpPr>
            <p:cNvPr id="15" name="Прямая со стрелкой 14"/>
            <p:cNvCxnSpPr>
              <a:stCxn id="12" idx="3"/>
              <a:endCxn id="14" idx="1"/>
            </p:cNvCxnSpPr>
            <p:nvPr/>
          </p:nvCxnSpPr>
          <p:spPr>
            <a:xfrm>
              <a:off x="3635896" y="933872"/>
              <a:ext cx="1871755" cy="0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6" name="Прямоугольник 15"/>
          <p:cNvSpPr/>
          <p:nvPr/>
        </p:nvSpPr>
        <p:spPr>
          <a:xfrm>
            <a:off x="530225" y="3644900"/>
            <a:ext cx="3167063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literary artistic translation/translating 	</a:t>
            </a:r>
            <a:endParaRPr lang="uk-UA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17" name="Группа 16"/>
          <p:cNvGrpSpPr>
            <a:grpSpLocks/>
          </p:cNvGrpSpPr>
          <p:nvPr/>
        </p:nvGrpSpPr>
        <p:grpSpPr bwMode="auto">
          <a:xfrm>
            <a:off x="3697288" y="3644900"/>
            <a:ext cx="5041900" cy="914400"/>
            <a:chOff x="3635896" y="476672"/>
            <a:chExt cx="5040560" cy="914400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5508648" y="476672"/>
              <a:ext cx="3167808" cy="9144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400" dirty="0">
                  <a:solidFill>
                    <a:schemeClr val="tx2">
                      <a:lumMod val="75000"/>
                    </a:schemeClr>
                  </a:solidFill>
                </a:rPr>
                <a:t>художній переклад</a:t>
              </a:r>
            </a:p>
          </p:txBody>
        </p:sp>
        <p:cxnSp>
          <p:nvCxnSpPr>
            <p:cNvPr id="19" name="Прямая со стрелкой 18"/>
            <p:cNvCxnSpPr>
              <a:stCxn id="16" idx="3"/>
              <a:endCxn id="18" idx="1"/>
            </p:cNvCxnSpPr>
            <p:nvPr/>
          </p:nvCxnSpPr>
          <p:spPr>
            <a:xfrm>
              <a:off x="3635896" y="933872"/>
              <a:ext cx="1872752" cy="0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0" name="Прямоугольник 19"/>
          <p:cNvSpPr/>
          <p:nvPr/>
        </p:nvSpPr>
        <p:spPr>
          <a:xfrm>
            <a:off x="555625" y="4724400"/>
            <a:ext cx="3167063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off-hand translating/interpreting	</a:t>
            </a:r>
            <a:endParaRPr lang="uk-UA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21" name="Группа 20"/>
          <p:cNvGrpSpPr>
            <a:grpSpLocks/>
          </p:cNvGrpSpPr>
          <p:nvPr/>
        </p:nvGrpSpPr>
        <p:grpSpPr bwMode="auto">
          <a:xfrm>
            <a:off x="3722688" y="4724400"/>
            <a:ext cx="5041900" cy="914400"/>
            <a:chOff x="3635896" y="476672"/>
            <a:chExt cx="5040560" cy="914400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5508648" y="476672"/>
              <a:ext cx="3167808" cy="9144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400" dirty="0">
                  <a:solidFill>
                    <a:schemeClr val="tx2">
                      <a:lumMod val="75000"/>
                    </a:schemeClr>
                  </a:solidFill>
                </a:rPr>
                <a:t>переклад без підготовки</a:t>
              </a:r>
            </a:p>
          </p:txBody>
        </p:sp>
        <p:cxnSp>
          <p:nvCxnSpPr>
            <p:cNvPr id="23" name="Прямая со стрелкой 22"/>
            <p:cNvCxnSpPr>
              <a:stCxn id="20" idx="3"/>
              <a:endCxn id="22" idx="1"/>
            </p:cNvCxnSpPr>
            <p:nvPr/>
          </p:nvCxnSpPr>
          <p:spPr>
            <a:xfrm>
              <a:off x="3635896" y="933872"/>
              <a:ext cx="1872752" cy="0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4" name="Прямоугольник 23"/>
          <p:cNvSpPr/>
          <p:nvPr/>
        </p:nvSpPr>
        <p:spPr>
          <a:xfrm>
            <a:off x="558800" y="5805488"/>
            <a:ext cx="3168650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rehash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	</a:t>
            </a:r>
            <a:endParaRPr lang="uk-UA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25" name="Группа 24"/>
          <p:cNvGrpSpPr>
            <a:grpSpLocks/>
          </p:cNvGrpSpPr>
          <p:nvPr/>
        </p:nvGrpSpPr>
        <p:grpSpPr bwMode="auto">
          <a:xfrm>
            <a:off x="3727450" y="5805488"/>
            <a:ext cx="5040313" cy="914400"/>
            <a:chOff x="3635896" y="476672"/>
            <a:chExt cx="5040560" cy="914400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5507651" y="476672"/>
              <a:ext cx="3168805" cy="9144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dirty="0" err="1">
                  <a:solidFill>
                    <a:schemeClr val="tx2">
                      <a:lumMod val="75000"/>
                    </a:schemeClr>
                  </a:solidFill>
                </a:rPr>
                <a:t>вільна</a:t>
              </a:r>
              <a:r>
                <a:rPr lang="ru-RU" sz="2400" dirty="0">
                  <a:solidFill>
                    <a:schemeClr val="tx2">
                      <a:lumMod val="75000"/>
                    </a:schemeClr>
                  </a:solidFill>
                </a:rPr>
                <a:t> </a:t>
              </a:r>
              <a:r>
                <a:rPr lang="ru-RU" sz="2400" dirty="0" err="1">
                  <a:solidFill>
                    <a:schemeClr val="tx2">
                      <a:lumMod val="75000"/>
                    </a:schemeClr>
                  </a:solidFill>
                </a:rPr>
                <a:t>переробка</a:t>
              </a:r>
              <a:r>
                <a:rPr lang="ru-RU" sz="2400" dirty="0">
                  <a:solidFill>
                    <a:schemeClr val="tx2">
                      <a:lumMod val="75000"/>
                    </a:schemeClr>
                  </a:solidFill>
                </a:rPr>
                <a:t> </a:t>
              </a:r>
              <a:r>
                <a:rPr lang="ru-RU" sz="2400" dirty="0" err="1">
                  <a:solidFill>
                    <a:schemeClr val="tx2">
                      <a:lumMod val="75000"/>
                    </a:schemeClr>
                  </a:solidFill>
                </a:rPr>
                <a:t>твору</a:t>
              </a:r>
              <a:r>
                <a:rPr lang="ru-RU" sz="2400" dirty="0">
                  <a:solidFill>
                    <a:schemeClr val="tx2">
                      <a:lumMod val="75000"/>
                    </a:schemeClr>
                  </a:solidFill>
                </a:rPr>
                <a:t> (в </a:t>
              </a:r>
              <a:r>
                <a:rPr lang="ru-RU" sz="2400" dirty="0" err="1">
                  <a:solidFill>
                    <a:schemeClr val="tx2">
                      <a:lumMod val="75000"/>
                    </a:schemeClr>
                  </a:solidFill>
                </a:rPr>
                <a:t>перекладі</a:t>
              </a:r>
              <a:r>
                <a:rPr lang="ru-RU" sz="2400" dirty="0">
                  <a:solidFill>
                    <a:schemeClr val="tx2">
                      <a:lumMod val="75000"/>
                    </a:schemeClr>
                  </a:solidFill>
                </a:rPr>
                <a:t>)</a:t>
              </a:r>
              <a:endParaRPr lang="uk-UA" sz="2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cxnSp>
          <p:nvCxnSpPr>
            <p:cNvPr id="27" name="Прямая со стрелкой 26"/>
            <p:cNvCxnSpPr>
              <a:stCxn id="24" idx="3"/>
              <a:endCxn id="26" idx="1"/>
            </p:cNvCxnSpPr>
            <p:nvPr/>
          </p:nvCxnSpPr>
          <p:spPr>
            <a:xfrm>
              <a:off x="3635896" y="933872"/>
              <a:ext cx="1871755" cy="0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31" name="Овал 30"/>
          <p:cNvSpPr/>
          <p:nvPr/>
        </p:nvSpPr>
        <p:spPr>
          <a:xfrm>
            <a:off x="8748713" y="6524625"/>
            <a:ext cx="179387" cy="180975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2" grpId="0" animBg="1"/>
      <p:bldP spid="16" grpId="0" animBg="1"/>
      <p:bldP spid="20" grpId="0" animBg="1"/>
      <p:bldP spid="24" grpId="0" animBg="1"/>
      <p:bldP spid="3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8313" y="188913"/>
            <a:ext cx="3167062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sight translation/interpreting at sight</a:t>
            </a:r>
            <a:endParaRPr lang="uk-UA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5" name="Группа 4"/>
          <p:cNvGrpSpPr>
            <a:grpSpLocks/>
          </p:cNvGrpSpPr>
          <p:nvPr/>
        </p:nvGrpSpPr>
        <p:grpSpPr bwMode="auto">
          <a:xfrm>
            <a:off x="3635375" y="188913"/>
            <a:ext cx="5040313" cy="914400"/>
            <a:chOff x="3635896" y="476672"/>
            <a:chExt cx="5040560" cy="9144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5507651" y="476672"/>
              <a:ext cx="3168805" cy="9144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400" dirty="0">
                  <a:solidFill>
                    <a:schemeClr val="tx2">
                      <a:lumMod val="75000"/>
                    </a:schemeClr>
                  </a:solidFill>
                </a:rPr>
                <a:t>переклад з аркуша </a:t>
              </a:r>
            </a:p>
          </p:txBody>
        </p:sp>
        <p:cxnSp>
          <p:nvCxnSpPr>
            <p:cNvPr id="7" name="Прямая со стрелкой 6"/>
            <p:cNvCxnSpPr>
              <a:stCxn id="4" idx="3"/>
              <a:endCxn id="6" idx="1"/>
            </p:cNvCxnSpPr>
            <p:nvPr/>
          </p:nvCxnSpPr>
          <p:spPr>
            <a:xfrm>
              <a:off x="3635896" y="933872"/>
              <a:ext cx="1871755" cy="0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8" name="Прямоугольник 7"/>
          <p:cNvSpPr/>
          <p:nvPr/>
        </p:nvSpPr>
        <p:spPr>
          <a:xfrm>
            <a:off x="468313" y="1268413"/>
            <a:ext cx="3167062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the source language	(SL)</a:t>
            </a:r>
            <a:endParaRPr lang="uk-UA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9" name="Группа 8"/>
          <p:cNvGrpSpPr>
            <a:grpSpLocks/>
          </p:cNvGrpSpPr>
          <p:nvPr/>
        </p:nvGrpSpPr>
        <p:grpSpPr bwMode="auto">
          <a:xfrm>
            <a:off x="3635375" y="1268413"/>
            <a:ext cx="5040313" cy="914400"/>
            <a:chOff x="3635896" y="476672"/>
            <a:chExt cx="5040560" cy="9144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5507651" y="476672"/>
              <a:ext cx="3168805" cy="9144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dirty="0" err="1">
                  <a:solidFill>
                    <a:schemeClr val="tx2">
                      <a:lumMod val="75000"/>
                    </a:schemeClr>
                  </a:solidFill>
                </a:rPr>
                <a:t>мова</a:t>
              </a:r>
              <a:r>
                <a:rPr lang="ru-RU" sz="2400" dirty="0">
                  <a:solidFill>
                    <a:schemeClr val="tx2">
                      <a:lumMod val="75000"/>
                    </a:schemeClr>
                  </a:solidFill>
                </a:rPr>
                <a:t> </a:t>
              </a:r>
              <a:r>
                <a:rPr lang="ru-RU" sz="2400" dirty="0" err="1">
                  <a:solidFill>
                    <a:schemeClr val="tx2">
                      <a:lumMod val="75000"/>
                    </a:schemeClr>
                  </a:solidFill>
                </a:rPr>
                <a:t>оригіналу</a:t>
              </a:r>
              <a:r>
                <a:rPr lang="ru-RU" sz="2400" dirty="0">
                  <a:solidFill>
                    <a:schemeClr val="tx2">
                      <a:lumMod val="75000"/>
                    </a:schemeClr>
                  </a:solidFill>
                </a:rPr>
                <a:t>, </a:t>
              </a:r>
              <a:r>
                <a:rPr lang="ru-RU" sz="2400" dirty="0" err="1">
                  <a:solidFill>
                    <a:schemeClr val="tx2">
                      <a:lumMod val="75000"/>
                    </a:schemeClr>
                  </a:solidFill>
                </a:rPr>
                <a:t>вихідна</a:t>
              </a:r>
              <a:r>
                <a:rPr lang="ru-RU" sz="2400" dirty="0">
                  <a:solidFill>
                    <a:schemeClr val="tx2">
                      <a:lumMod val="75000"/>
                    </a:schemeClr>
                  </a:solidFill>
                </a:rPr>
                <a:t> </a:t>
              </a:r>
              <a:r>
                <a:rPr lang="ru-RU" sz="2400" dirty="0" err="1">
                  <a:solidFill>
                    <a:schemeClr val="tx2">
                      <a:lumMod val="75000"/>
                    </a:schemeClr>
                  </a:solidFill>
                </a:rPr>
                <a:t>мова</a:t>
              </a:r>
              <a:r>
                <a:rPr lang="ru-RU" sz="2400" dirty="0">
                  <a:solidFill>
                    <a:schemeClr val="tx2">
                      <a:lumMod val="75000"/>
                    </a:schemeClr>
                  </a:solidFill>
                </a:rPr>
                <a:t> (ВМ)</a:t>
              </a:r>
              <a:endParaRPr lang="uk-UA" sz="2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cxnSp>
          <p:nvCxnSpPr>
            <p:cNvPr id="11" name="Прямая со стрелкой 10"/>
            <p:cNvCxnSpPr>
              <a:stCxn id="8" idx="3"/>
              <a:endCxn id="10" idx="1"/>
            </p:cNvCxnSpPr>
            <p:nvPr/>
          </p:nvCxnSpPr>
          <p:spPr>
            <a:xfrm>
              <a:off x="3635896" y="933872"/>
              <a:ext cx="1871755" cy="0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2" name="Прямоугольник 11"/>
          <p:cNvSpPr/>
          <p:nvPr/>
        </p:nvSpPr>
        <p:spPr>
          <a:xfrm>
            <a:off x="501650" y="2420938"/>
            <a:ext cx="3168650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the target language</a:t>
            </a:r>
            <a:r>
              <a:rPr lang="uk-UA" sz="2000" dirty="0">
                <a:solidFill>
                  <a:schemeClr val="tx2">
                    <a:lumMod val="75000"/>
                  </a:schemeClr>
                </a:solidFill>
              </a:rPr>
              <a:t>	(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TL</a:t>
            </a:r>
            <a:r>
              <a:rPr lang="uk-UA" sz="2000" dirty="0">
                <a:solidFill>
                  <a:schemeClr val="tx2">
                    <a:lumMod val="75000"/>
                  </a:schemeClr>
                </a:solidFill>
              </a:rPr>
              <a:t>)	</a:t>
            </a:r>
          </a:p>
        </p:txBody>
      </p:sp>
      <p:grpSp>
        <p:nvGrpSpPr>
          <p:cNvPr id="13" name="Группа 12"/>
          <p:cNvGrpSpPr>
            <a:grpSpLocks/>
          </p:cNvGrpSpPr>
          <p:nvPr/>
        </p:nvGrpSpPr>
        <p:grpSpPr bwMode="auto">
          <a:xfrm>
            <a:off x="3670300" y="2420938"/>
            <a:ext cx="5040313" cy="914400"/>
            <a:chOff x="3635896" y="476672"/>
            <a:chExt cx="5040560" cy="914400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5507651" y="476672"/>
              <a:ext cx="3168805" cy="9144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000" dirty="0">
                  <a:solidFill>
                    <a:schemeClr val="tx2">
                      <a:lumMod val="75000"/>
                    </a:schemeClr>
                  </a:solidFill>
                </a:rPr>
                <a:t>мова перекладу/мова-реципієнт (МП)</a:t>
              </a:r>
            </a:p>
          </p:txBody>
        </p:sp>
        <p:cxnSp>
          <p:nvCxnSpPr>
            <p:cNvPr id="15" name="Прямая со стрелкой 14"/>
            <p:cNvCxnSpPr>
              <a:stCxn id="12" idx="3"/>
              <a:endCxn id="14" idx="1"/>
            </p:cNvCxnSpPr>
            <p:nvPr/>
          </p:nvCxnSpPr>
          <p:spPr>
            <a:xfrm>
              <a:off x="3635896" y="933872"/>
              <a:ext cx="1871755" cy="0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6" name="Прямоугольник 15"/>
          <p:cNvSpPr/>
          <p:nvPr/>
        </p:nvSpPr>
        <p:spPr>
          <a:xfrm>
            <a:off x="530225" y="3644900"/>
            <a:ext cx="3167063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sz="2000">
                <a:solidFill>
                  <a:srgbClr val="000000"/>
                </a:solidFill>
              </a:rPr>
              <a:t>synchronous/simultaneos interpreting/interpretation	</a:t>
            </a:r>
            <a:endParaRPr lang="uk-UA" sz="2000">
              <a:solidFill>
                <a:srgbClr val="000000"/>
              </a:solidFill>
            </a:endParaRPr>
          </a:p>
        </p:txBody>
      </p:sp>
      <p:grpSp>
        <p:nvGrpSpPr>
          <p:cNvPr id="17" name="Группа 16"/>
          <p:cNvGrpSpPr>
            <a:grpSpLocks/>
          </p:cNvGrpSpPr>
          <p:nvPr/>
        </p:nvGrpSpPr>
        <p:grpSpPr bwMode="auto">
          <a:xfrm>
            <a:off x="3697288" y="3644900"/>
            <a:ext cx="5041900" cy="914400"/>
            <a:chOff x="3635896" y="476672"/>
            <a:chExt cx="5040560" cy="914400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5508648" y="476672"/>
              <a:ext cx="3167808" cy="9144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400" dirty="0">
                  <a:solidFill>
                    <a:schemeClr val="tx2">
                      <a:lumMod val="75000"/>
                    </a:schemeClr>
                  </a:solidFill>
                </a:rPr>
                <a:t>синхронний переклад</a:t>
              </a:r>
            </a:p>
          </p:txBody>
        </p:sp>
        <p:cxnSp>
          <p:nvCxnSpPr>
            <p:cNvPr id="19" name="Прямая со стрелкой 18"/>
            <p:cNvCxnSpPr>
              <a:stCxn id="16" idx="3"/>
              <a:endCxn id="18" idx="1"/>
            </p:cNvCxnSpPr>
            <p:nvPr/>
          </p:nvCxnSpPr>
          <p:spPr>
            <a:xfrm>
              <a:off x="3635896" y="933872"/>
              <a:ext cx="1872752" cy="0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0" name="Прямоугольник 19"/>
          <p:cNvSpPr/>
          <p:nvPr/>
        </p:nvSpPr>
        <p:spPr>
          <a:xfrm>
            <a:off x="555625" y="4724400"/>
            <a:ext cx="3167063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versification		</a:t>
            </a:r>
            <a:endParaRPr lang="uk-UA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21" name="Группа 20"/>
          <p:cNvGrpSpPr>
            <a:grpSpLocks/>
          </p:cNvGrpSpPr>
          <p:nvPr/>
        </p:nvGrpSpPr>
        <p:grpSpPr bwMode="auto">
          <a:xfrm>
            <a:off x="3722688" y="4724400"/>
            <a:ext cx="5041900" cy="914400"/>
            <a:chOff x="3635896" y="476672"/>
            <a:chExt cx="5040560" cy="914400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5508648" y="476672"/>
              <a:ext cx="3167808" cy="9144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000" dirty="0">
                  <a:solidFill>
                    <a:schemeClr val="tx2">
                      <a:lumMod val="75000"/>
                    </a:schemeClr>
                  </a:solidFill>
                </a:rPr>
                <a:t>віршований (поетичний) переклад</a:t>
              </a:r>
            </a:p>
          </p:txBody>
        </p:sp>
        <p:cxnSp>
          <p:nvCxnSpPr>
            <p:cNvPr id="23" name="Прямая со стрелкой 22"/>
            <p:cNvCxnSpPr>
              <a:stCxn id="20" idx="3"/>
              <a:endCxn id="22" idx="1"/>
            </p:cNvCxnSpPr>
            <p:nvPr/>
          </p:nvCxnSpPr>
          <p:spPr>
            <a:xfrm>
              <a:off x="3635896" y="933872"/>
              <a:ext cx="1872752" cy="0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4" name="Прямоугольник 23"/>
          <p:cNvSpPr/>
          <p:nvPr/>
        </p:nvSpPr>
        <p:spPr>
          <a:xfrm>
            <a:off x="558800" y="5805488"/>
            <a:ext cx="3168650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rough translation/translating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	</a:t>
            </a:r>
            <a:endParaRPr lang="uk-UA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25" name="Группа 24"/>
          <p:cNvGrpSpPr>
            <a:grpSpLocks/>
          </p:cNvGrpSpPr>
          <p:nvPr/>
        </p:nvGrpSpPr>
        <p:grpSpPr bwMode="auto">
          <a:xfrm>
            <a:off x="3727450" y="5805488"/>
            <a:ext cx="5040313" cy="914400"/>
            <a:chOff x="3635896" y="476672"/>
            <a:chExt cx="5040560" cy="914400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5507651" y="476672"/>
              <a:ext cx="3168805" cy="9144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dirty="0" err="1">
                  <a:solidFill>
                    <a:schemeClr val="tx2">
                      <a:lumMod val="75000"/>
                    </a:schemeClr>
                  </a:solidFill>
                </a:rPr>
                <a:t>робочий</a:t>
              </a:r>
              <a:r>
                <a:rPr lang="ru-RU" sz="2400" dirty="0">
                  <a:solidFill>
                    <a:schemeClr val="tx2">
                      <a:lumMod val="75000"/>
                    </a:schemeClr>
                  </a:solidFill>
                </a:rPr>
                <a:t> </a:t>
              </a:r>
              <a:r>
                <a:rPr lang="ru-RU" sz="2400" dirty="0" err="1">
                  <a:solidFill>
                    <a:schemeClr val="tx2">
                      <a:lumMod val="75000"/>
                    </a:schemeClr>
                  </a:solidFill>
                </a:rPr>
                <a:t>варіант</a:t>
              </a:r>
              <a:r>
                <a:rPr lang="ru-RU" sz="2400" dirty="0">
                  <a:solidFill>
                    <a:schemeClr val="tx2">
                      <a:lumMod val="75000"/>
                    </a:schemeClr>
                  </a:solidFill>
                </a:rPr>
                <a:t> перекладу</a:t>
              </a:r>
              <a:endParaRPr lang="uk-UA" sz="2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cxnSp>
          <p:nvCxnSpPr>
            <p:cNvPr id="27" name="Прямая со стрелкой 26"/>
            <p:cNvCxnSpPr>
              <a:stCxn id="24" idx="3"/>
              <a:endCxn id="26" idx="1"/>
            </p:cNvCxnSpPr>
            <p:nvPr/>
          </p:nvCxnSpPr>
          <p:spPr>
            <a:xfrm>
              <a:off x="3635896" y="933872"/>
              <a:ext cx="1871755" cy="0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8" name="Овал 27"/>
          <p:cNvSpPr/>
          <p:nvPr/>
        </p:nvSpPr>
        <p:spPr>
          <a:xfrm>
            <a:off x="8748713" y="6524625"/>
            <a:ext cx="179387" cy="180975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2" grpId="0" animBg="1"/>
      <p:bldP spid="16" grpId="0" animBg="1"/>
      <p:bldP spid="20" grpId="0" animBg="1"/>
      <p:bldP spid="24" grpId="0" animBg="1"/>
      <p:bldP spid="2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8313" y="188913"/>
            <a:ext cx="3167062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unit of translation</a:t>
            </a:r>
            <a:endParaRPr lang="uk-UA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5" name="Группа 4"/>
          <p:cNvGrpSpPr>
            <a:grpSpLocks/>
          </p:cNvGrpSpPr>
          <p:nvPr/>
        </p:nvGrpSpPr>
        <p:grpSpPr bwMode="auto">
          <a:xfrm>
            <a:off x="3635375" y="188913"/>
            <a:ext cx="5040313" cy="914400"/>
            <a:chOff x="3635896" y="476672"/>
            <a:chExt cx="5040560" cy="9144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5507651" y="476672"/>
              <a:ext cx="3168805" cy="9144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400" dirty="0">
                  <a:solidFill>
                    <a:schemeClr val="tx2">
                      <a:lumMod val="75000"/>
                    </a:schemeClr>
                  </a:solidFill>
                </a:rPr>
                <a:t>одиниця перекладу</a:t>
              </a:r>
            </a:p>
          </p:txBody>
        </p:sp>
        <p:cxnSp>
          <p:nvCxnSpPr>
            <p:cNvPr id="7" name="Прямая со стрелкой 6"/>
            <p:cNvCxnSpPr>
              <a:stCxn id="4" idx="3"/>
              <a:endCxn id="6" idx="1"/>
            </p:cNvCxnSpPr>
            <p:nvPr/>
          </p:nvCxnSpPr>
          <p:spPr>
            <a:xfrm>
              <a:off x="3635896" y="933872"/>
              <a:ext cx="1871755" cy="0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8" name="Прямоугольник 7"/>
          <p:cNvSpPr/>
          <p:nvPr/>
        </p:nvSpPr>
        <p:spPr>
          <a:xfrm>
            <a:off x="468313" y="1268413"/>
            <a:ext cx="3167062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translation studies /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tranlatology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	</a:t>
            </a:r>
            <a:endParaRPr lang="uk-UA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9" name="Группа 8"/>
          <p:cNvGrpSpPr>
            <a:grpSpLocks/>
          </p:cNvGrpSpPr>
          <p:nvPr/>
        </p:nvGrpSpPr>
        <p:grpSpPr bwMode="auto">
          <a:xfrm>
            <a:off x="3635375" y="1268413"/>
            <a:ext cx="5040313" cy="914400"/>
            <a:chOff x="3635896" y="476672"/>
            <a:chExt cx="5040560" cy="9144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5507651" y="476672"/>
              <a:ext cx="3168805" cy="9144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dirty="0" err="1">
                  <a:solidFill>
                    <a:schemeClr val="tx2">
                      <a:lumMod val="75000"/>
                    </a:schemeClr>
                  </a:solidFill>
                </a:rPr>
                <a:t>перекладознавство</a:t>
              </a:r>
              <a:endParaRPr lang="uk-UA" sz="2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cxnSp>
          <p:nvCxnSpPr>
            <p:cNvPr id="11" name="Прямая со стрелкой 10"/>
            <p:cNvCxnSpPr>
              <a:stCxn id="8" idx="3"/>
              <a:endCxn id="10" idx="1"/>
            </p:cNvCxnSpPr>
            <p:nvPr/>
          </p:nvCxnSpPr>
          <p:spPr>
            <a:xfrm>
              <a:off x="3635896" y="933872"/>
              <a:ext cx="1871755" cy="0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8" name="Овал 27"/>
          <p:cNvSpPr/>
          <p:nvPr/>
        </p:nvSpPr>
        <p:spPr>
          <a:xfrm>
            <a:off x="8748713" y="6524625"/>
            <a:ext cx="179387" cy="180975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9080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tx2">
                    <a:lumMod val="75000"/>
                  </a:schemeClr>
                </a:solidFill>
              </a:rPr>
              <a:t>Translation as a notion </a:t>
            </a:r>
            <a:endParaRPr lang="uk-UA" sz="4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7338" y="1484313"/>
            <a:ext cx="8569325" cy="92551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u="sng" dirty="0">
                <a:solidFill>
                  <a:schemeClr val="tx2">
                    <a:lumMod val="75000"/>
                  </a:schemeClr>
                </a:solidFill>
              </a:rPr>
              <a:t>the process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of conveying the meaning of a word/ word-group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from one language into another</a:t>
            </a:r>
            <a:endParaRPr lang="uk-UA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7338" y="2924175"/>
            <a:ext cx="8569325" cy="92551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u="sng" dirty="0">
                <a:solidFill>
                  <a:schemeClr val="tx2">
                    <a:lumMod val="75000"/>
                  </a:schemeClr>
                </a:solidFill>
              </a:rPr>
              <a:t>the result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of this process</a:t>
            </a:r>
            <a:endParaRPr lang="uk-UA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7338" y="4508500"/>
            <a:ext cx="8569325" cy="92551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en-US" sz="2800" u="sng" dirty="0">
                <a:solidFill>
                  <a:schemeClr val="tx2">
                    <a:lumMod val="75000"/>
                  </a:schemeClr>
                </a:solidFill>
              </a:rPr>
              <a:t>subject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taught at school</a:t>
            </a:r>
            <a:endParaRPr lang="uk-UA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8748713" y="6524625"/>
            <a:ext cx="179387" cy="180975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9080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>
                <a:solidFill>
                  <a:srgbClr val="17375E"/>
                </a:solidFill>
              </a:rPr>
              <a:t>T</a:t>
            </a:r>
            <a:r>
              <a:rPr lang="en-GB" sz="4000">
                <a:solidFill>
                  <a:srgbClr val="17375E"/>
                </a:solidFill>
              </a:rPr>
              <a:t>ranslation study</a:t>
            </a:r>
            <a:endParaRPr lang="uk-UA" sz="4000">
              <a:solidFill>
                <a:srgbClr val="17375E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11188" y="1160463"/>
            <a:ext cx="7921625" cy="507682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chemeClr val="tx2">
                    <a:lumMod val="75000"/>
                  </a:schemeClr>
                </a:solidFill>
              </a:rPr>
              <a:t>is an </a:t>
            </a:r>
            <a:r>
              <a:rPr lang="en-US" sz="4000" dirty="0" err="1">
                <a:solidFill>
                  <a:schemeClr val="tx2">
                    <a:lumMod val="75000"/>
                  </a:schemeClr>
                </a:solidFill>
              </a:rPr>
              <a:t>interdiscipline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</a:rPr>
              <a:t> containing elements of </a:t>
            </a:r>
            <a:r>
              <a:rPr lang="en-US" sz="4000" dirty="0">
                <a:solidFill>
                  <a:srgbClr val="FF0000"/>
                </a:solidFill>
              </a:rPr>
              <a:t>social science</a:t>
            </a:r>
            <a:r>
              <a:rPr lang="en-US" sz="4000" dirty="0"/>
              <a:t> 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</a:rPr>
              <a:t>and the</a:t>
            </a:r>
            <a:r>
              <a:rPr lang="en-US" sz="4000" dirty="0"/>
              <a:t> </a:t>
            </a:r>
            <a:r>
              <a:rPr lang="en-US" sz="4000" dirty="0">
                <a:solidFill>
                  <a:srgbClr val="FF0000"/>
                </a:solidFill>
              </a:rPr>
              <a:t>humanities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</a:rPr>
              <a:t>,</a:t>
            </a:r>
            <a:r>
              <a:rPr lang="en-US" sz="4000" dirty="0"/>
              <a:t> 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</a:rPr>
              <a:t>dealing with the systematic study of the theory, the description and the application of </a:t>
            </a:r>
            <a:r>
              <a:rPr lang="en-US" sz="4000" dirty="0">
                <a:solidFill>
                  <a:srgbClr val="FF0000"/>
                </a:solidFill>
              </a:rPr>
              <a:t>translation</a:t>
            </a:r>
            <a:r>
              <a:rPr lang="en-US" sz="4000" dirty="0"/>
              <a:t>, </a:t>
            </a:r>
            <a:r>
              <a:rPr lang="en-US" sz="4000" dirty="0">
                <a:solidFill>
                  <a:srgbClr val="FF0000"/>
                </a:solidFill>
              </a:rPr>
              <a:t>interpreting</a:t>
            </a:r>
            <a:r>
              <a:rPr lang="en-US" sz="4000" dirty="0"/>
              <a:t> 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</a:rPr>
              <a:t>or both these activities.</a:t>
            </a:r>
            <a:endParaRPr lang="uk-UA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8748713" y="6524625"/>
            <a:ext cx="179387" cy="180975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8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9080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dirty="0">
                <a:solidFill>
                  <a:schemeClr val="tx2">
                    <a:lumMod val="75000"/>
                  </a:schemeClr>
                </a:solidFill>
              </a:rPr>
              <a:t>Translation studies</a:t>
            </a:r>
            <a:endParaRPr lang="uk-UA" sz="48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13" name="Группа 12"/>
          <p:cNvGrpSpPr>
            <a:grpSpLocks/>
          </p:cNvGrpSpPr>
          <p:nvPr/>
        </p:nvGrpSpPr>
        <p:grpSpPr bwMode="auto">
          <a:xfrm>
            <a:off x="307975" y="908050"/>
            <a:ext cx="4264025" cy="3492500"/>
            <a:chOff x="307740" y="908720"/>
            <a:chExt cx="4264260" cy="3492388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307740" y="2456483"/>
              <a:ext cx="3780046" cy="1944625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3200" i="1" dirty="0">
                  <a:solidFill>
                    <a:srgbClr val="FF0000"/>
                  </a:solidFill>
                </a:rPr>
                <a:t>normative</a:t>
              </a:r>
              <a:r>
                <a:rPr lang="en-GB" sz="3200" dirty="0"/>
                <a:t> </a:t>
              </a:r>
              <a:r>
                <a:rPr lang="en-GB" sz="3200" dirty="0">
                  <a:solidFill>
                    <a:schemeClr val="tx2">
                      <a:lumMod val="75000"/>
                    </a:schemeClr>
                  </a:solidFill>
                </a:rPr>
                <a:t>(prescribing rules for the application of these activities)</a:t>
              </a:r>
              <a:endParaRPr lang="uk-UA" sz="28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cxnSp>
          <p:nvCxnSpPr>
            <p:cNvPr id="3" name="Прямая со стрелкой 2"/>
            <p:cNvCxnSpPr>
              <a:stCxn id="4" idx="2"/>
              <a:endCxn id="5" idx="0"/>
            </p:cNvCxnSpPr>
            <p:nvPr/>
          </p:nvCxnSpPr>
          <p:spPr>
            <a:xfrm flipH="1">
              <a:off x="2198557" y="908720"/>
              <a:ext cx="2373443" cy="1547763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Группа 13"/>
          <p:cNvGrpSpPr>
            <a:grpSpLocks/>
          </p:cNvGrpSpPr>
          <p:nvPr/>
        </p:nvGrpSpPr>
        <p:grpSpPr bwMode="auto">
          <a:xfrm>
            <a:off x="4572000" y="908050"/>
            <a:ext cx="4335463" cy="4321175"/>
            <a:chOff x="4572000" y="908720"/>
            <a:chExt cx="4335519" cy="4320480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5148270" y="3284826"/>
              <a:ext cx="3759249" cy="1944374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3200" i="1" dirty="0">
                  <a:solidFill>
                    <a:srgbClr val="FF0000"/>
                  </a:solidFill>
                </a:rPr>
                <a:t>descriptive</a:t>
              </a:r>
              <a:r>
                <a:rPr lang="en-GB" sz="3200" dirty="0"/>
                <a:t> </a:t>
              </a:r>
              <a:endParaRPr lang="uk-UA" sz="2800" dirty="0"/>
            </a:p>
          </p:txBody>
        </p:sp>
        <p:cxnSp>
          <p:nvCxnSpPr>
            <p:cNvPr id="8" name="Прямая со стрелкой 7"/>
            <p:cNvCxnSpPr>
              <a:stCxn id="4" idx="2"/>
              <a:endCxn id="6" idx="0"/>
            </p:cNvCxnSpPr>
            <p:nvPr/>
          </p:nvCxnSpPr>
          <p:spPr>
            <a:xfrm>
              <a:off x="4572000" y="908720"/>
              <a:ext cx="2455895" cy="2376106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Овал 14"/>
          <p:cNvSpPr/>
          <p:nvPr/>
        </p:nvSpPr>
        <p:spPr>
          <a:xfrm>
            <a:off x="8748713" y="6524625"/>
            <a:ext cx="179387" cy="180975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9080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3200">
                <a:solidFill>
                  <a:srgbClr val="FF0000"/>
                </a:solidFill>
              </a:rPr>
              <a:t>As an interdiscipline, translation study borrows much from </a:t>
            </a:r>
            <a:endParaRPr lang="uk-UA" sz="3200">
              <a:solidFill>
                <a:srgbClr val="FF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11188" y="1160463"/>
            <a:ext cx="7921625" cy="507682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571500" indent="-571500">
              <a:buFont typeface="Wingdings" pitchFamily="2" charset="2"/>
              <a:buChar char="Ø"/>
              <a:defRPr/>
            </a:pPr>
            <a:r>
              <a:rPr lang="en-US" sz="3600">
                <a:solidFill>
                  <a:schemeClr val="tx2"/>
                </a:solidFill>
              </a:rPr>
              <a:t>comparative language studies, </a:t>
            </a:r>
          </a:p>
          <a:p>
            <a:pPr marL="571500" indent="-571500">
              <a:buFont typeface="Wingdings" pitchFamily="2" charset="2"/>
              <a:buChar char="Ø"/>
              <a:defRPr/>
            </a:pPr>
            <a:r>
              <a:rPr lang="en-US" sz="3600">
                <a:solidFill>
                  <a:schemeClr val="tx2"/>
                </a:solidFill>
              </a:rPr>
              <a:t>computer science, </a:t>
            </a:r>
          </a:p>
          <a:p>
            <a:pPr marL="571500" indent="-571500">
              <a:buFont typeface="Wingdings" pitchFamily="2" charset="2"/>
              <a:buChar char="Ø"/>
              <a:defRPr/>
            </a:pPr>
            <a:r>
              <a:rPr lang="en-US" sz="3600">
                <a:solidFill>
                  <a:schemeClr val="tx2"/>
                </a:solidFill>
              </a:rPr>
              <a:t>history, </a:t>
            </a:r>
          </a:p>
          <a:p>
            <a:pPr marL="571500" indent="-571500">
              <a:buFont typeface="Wingdings" pitchFamily="2" charset="2"/>
              <a:buChar char="Ø"/>
              <a:defRPr/>
            </a:pPr>
            <a:r>
              <a:rPr lang="en-US" sz="3600">
                <a:solidFill>
                  <a:schemeClr val="tx2"/>
                </a:solidFill>
              </a:rPr>
              <a:t>linguistics, </a:t>
            </a:r>
          </a:p>
          <a:p>
            <a:pPr marL="571500" indent="-571500">
              <a:buFont typeface="Wingdings" pitchFamily="2" charset="2"/>
              <a:buChar char="Ø"/>
              <a:defRPr/>
            </a:pPr>
            <a:r>
              <a:rPr lang="en-US" sz="3600">
                <a:solidFill>
                  <a:schemeClr val="tx2"/>
                </a:solidFill>
              </a:rPr>
              <a:t>philology, </a:t>
            </a:r>
          </a:p>
          <a:p>
            <a:pPr marL="571500" indent="-571500">
              <a:buFont typeface="Wingdings" pitchFamily="2" charset="2"/>
              <a:buChar char="Ø"/>
              <a:defRPr/>
            </a:pPr>
            <a:r>
              <a:rPr lang="en-US" sz="3600">
                <a:solidFill>
                  <a:schemeClr val="tx2"/>
                </a:solidFill>
              </a:rPr>
              <a:t>philosophy, </a:t>
            </a:r>
          </a:p>
          <a:p>
            <a:pPr marL="571500" indent="-571500">
              <a:buFont typeface="Wingdings" pitchFamily="2" charset="2"/>
              <a:buChar char="Ø"/>
              <a:defRPr/>
            </a:pPr>
            <a:r>
              <a:rPr lang="en-US" sz="3600">
                <a:solidFill>
                  <a:schemeClr val="tx2"/>
                </a:solidFill>
              </a:rPr>
              <a:t>semiotics, </a:t>
            </a:r>
          </a:p>
          <a:p>
            <a:pPr marL="571500" indent="-571500">
              <a:buFont typeface="Wingdings" pitchFamily="2" charset="2"/>
              <a:buChar char="Ø"/>
              <a:defRPr/>
            </a:pPr>
            <a:r>
              <a:rPr lang="en-US" sz="3600">
                <a:solidFill>
                  <a:schemeClr val="tx2"/>
                </a:solidFill>
              </a:rPr>
              <a:t>terminology, and so forth</a:t>
            </a:r>
            <a:endParaRPr lang="uk-UA" sz="3600">
              <a:solidFill>
                <a:schemeClr val="tx2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8748713" y="6524625"/>
            <a:ext cx="179387" cy="180975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8" grpId="0" uiExpand="1" build="p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9080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Within the communication theory of translation </a:t>
            </a:r>
            <a:endParaRPr lang="uk-UA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7338" y="1196975"/>
            <a:ext cx="8569325" cy="187166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0000"/>
                </a:solidFill>
                <a:ea typeface="Times New Roman"/>
              </a:rPr>
              <a:t>a language</a:t>
            </a:r>
            <a:r>
              <a:rPr lang="en-US" sz="3200" dirty="0">
                <a:solidFill>
                  <a:srgbClr val="FF0000"/>
                </a:solidFill>
                <a:ea typeface="Times New Roman"/>
              </a:rPr>
              <a:t> may be regarded as a specific </a:t>
            </a:r>
            <a:r>
              <a:rPr lang="en-US" sz="3200" b="1" dirty="0">
                <a:solidFill>
                  <a:srgbClr val="FF0000"/>
                </a:solidFill>
                <a:ea typeface="Times New Roman"/>
              </a:rPr>
              <a:t>code</a:t>
            </a:r>
            <a:r>
              <a:rPr lang="en-US" sz="3200" dirty="0">
                <a:solidFill>
                  <a:srgbClr val="FF0000"/>
                </a:solidFill>
                <a:ea typeface="Times New Roman"/>
              </a:rPr>
              <a:t> intended for information exchange between its users (language speakers)</a:t>
            </a:r>
            <a:endParaRPr lang="uk-UA" sz="3200" dirty="0">
              <a:solidFill>
                <a:srgbClr val="FF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7338" y="3141663"/>
            <a:ext cx="8569325" cy="92392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>
                <a:solidFill>
                  <a:srgbClr val="000000"/>
                </a:solidFill>
                <a:cs typeface="Times New Roman" pitchFamily="18" charset="0"/>
              </a:rPr>
              <a:t>a message sender</a:t>
            </a:r>
            <a:r>
              <a:rPr lang="en-US" sz="2800">
                <a:solidFill>
                  <a:srgbClr val="000000"/>
                </a:solidFill>
                <a:cs typeface="Times New Roman" pitchFamily="18" charset="0"/>
              </a:rPr>
              <a:t> to </a:t>
            </a:r>
            <a:r>
              <a:rPr lang="en-US" sz="2800" b="1">
                <a:solidFill>
                  <a:srgbClr val="000000"/>
                </a:solidFill>
                <a:cs typeface="Times New Roman" pitchFamily="18" charset="0"/>
              </a:rPr>
              <a:t>a message reciever</a:t>
            </a:r>
            <a:endParaRPr lang="uk-UA" sz="2800">
              <a:solidFill>
                <a:srgbClr val="000000"/>
              </a:solidFill>
            </a:endParaRPr>
          </a:p>
        </p:txBody>
      </p:sp>
      <p:grpSp>
        <p:nvGrpSpPr>
          <p:cNvPr id="16" name="Группа 15"/>
          <p:cNvGrpSpPr>
            <a:grpSpLocks/>
          </p:cNvGrpSpPr>
          <p:nvPr/>
        </p:nvGrpSpPr>
        <p:grpSpPr bwMode="auto">
          <a:xfrm>
            <a:off x="287338" y="4065588"/>
            <a:ext cx="3779837" cy="1163637"/>
            <a:chOff x="287524" y="4066220"/>
            <a:chExt cx="3780420" cy="1162980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287524" y="4437485"/>
              <a:ext cx="3780420" cy="791715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>
                  <a:solidFill>
                    <a:srgbClr val="FF0000"/>
                  </a:solidFill>
                </a:rPr>
                <a:t>encodes</a:t>
              </a:r>
              <a:endParaRPr lang="uk-UA" sz="2800" dirty="0">
                <a:solidFill>
                  <a:srgbClr val="FF0000"/>
                </a:solidFill>
              </a:endParaRPr>
            </a:p>
          </p:txBody>
        </p:sp>
        <p:cxnSp>
          <p:nvCxnSpPr>
            <p:cNvPr id="3" name="Прямая со стрелкой 2"/>
            <p:cNvCxnSpPr>
              <a:endCxn id="8" idx="0"/>
            </p:cNvCxnSpPr>
            <p:nvPr/>
          </p:nvCxnSpPr>
          <p:spPr>
            <a:xfrm>
              <a:off x="2178528" y="4066220"/>
              <a:ext cx="0" cy="371265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Группа 16"/>
          <p:cNvGrpSpPr>
            <a:grpSpLocks/>
          </p:cNvGrpSpPr>
          <p:nvPr/>
        </p:nvGrpSpPr>
        <p:grpSpPr bwMode="auto">
          <a:xfrm>
            <a:off x="5045075" y="4065588"/>
            <a:ext cx="3779838" cy="1163637"/>
            <a:chOff x="5044364" y="4066220"/>
            <a:chExt cx="3780420" cy="1162980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5044364" y="4429552"/>
              <a:ext cx="3780420" cy="799648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dirty="0">
                  <a:solidFill>
                    <a:srgbClr val="FF0000"/>
                  </a:solidFill>
                </a:rPr>
                <a:t>decodes</a:t>
              </a:r>
              <a:endParaRPr lang="uk-UA" sz="2800" dirty="0">
                <a:solidFill>
                  <a:srgbClr val="FF0000"/>
                </a:solidFill>
              </a:endParaRPr>
            </a:p>
          </p:txBody>
        </p:sp>
        <p:cxnSp>
          <p:nvCxnSpPr>
            <p:cNvPr id="12" name="Прямая со стрелкой 11"/>
            <p:cNvCxnSpPr>
              <a:endCxn id="10" idx="0"/>
            </p:cNvCxnSpPr>
            <p:nvPr/>
          </p:nvCxnSpPr>
          <p:spPr>
            <a:xfrm>
              <a:off x="6935368" y="4066220"/>
              <a:ext cx="0" cy="363332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Скругленный прямоугольник 14"/>
          <p:cNvSpPr/>
          <p:nvPr/>
        </p:nvSpPr>
        <p:spPr>
          <a:xfrm>
            <a:off x="306388" y="5516563"/>
            <a:ext cx="8569325" cy="92551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using the same code (language)</a:t>
            </a:r>
            <a:endParaRPr lang="uk-UA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8748713" y="6524625"/>
            <a:ext cx="179387" cy="180975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15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87338" y="260350"/>
            <a:ext cx="8569325" cy="158432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The communication variety with one common language is referred to as the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0000"/>
                </a:solidFill>
                <a:ea typeface="Times New Roman"/>
              </a:rPr>
              <a:t>monolingual communication</a:t>
            </a:r>
            <a:endParaRPr lang="uk-UA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7338" y="2276475"/>
            <a:ext cx="8569325" cy="158432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0000"/>
                </a:solidFill>
                <a:ea typeface="Times New Roman"/>
              </a:rPr>
              <a:t>bilingual</a:t>
            </a:r>
            <a:r>
              <a:rPr lang="en-US" sz="2800" dirty="0">
                <a:solidFill>
                  <a:srgbClr val="FF0000"/>
                </a:solidFill>
                <a:ea typeface="Times New Roman"/>
              </a:rPr>
              <a:t> </a:t>
            </a:r>
            <a:r>
              <a:rPr lang="en-US" sz="2800" b="1" dirty="0">
                <a:solidFill>
                  <a:srgbClr val="FF0000"/>
                </a:solidFill>
                <a:ea typeface="Times New Roman"/>
              </a:rPr>
              <a:t>communication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involves two l-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ea typeface="Times New Roman"/>
              </a:rPr>
              <a:t>ges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 (codes) </a:t>
            </a:r>
            <a:endParaRPr lang="uk-UA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7338" y="4292600"/>
            <a:ext cx="8569325" cy="158432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>
                <a:solidFill>
                  <a:srgbClr val="FF0000"/>
                </a:solidFill>
              </a:rPr>
              <a:t>translation</a:t>
            </a:r>
          </a:p>
          <a:p>
            <a:pPr algn="ctr">
              <a:defRPr/>
            </a:pPr>
            <a:r>
              <a:rPr lang="en-US" sz="3200">
                <a:solidFill>
                  <a:srgbClr val="17375E"/>
                </a:solidFill>
              </a:rPr>
              <a:t>is bilingual communication that involves a third actor, the translator</a:t>
            </a:r>
            <a:endParaRPr lang="uk-UA" sz="3200">
              <a:solidFill>
                <a:srgbClr val="17375E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8748713" y="6524625"/>
            <a:ext cx="179387" cy="180975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A language is a specific code. As opposed to other codes a  l-ge produces originally ambiguous messages which are specified against</a:t>
            </a:r>
            <a:r>
              <a:rPr lang="en-US" smtClean="0"/>
              <a:t> </a:t>
            </a:r>
            <a:r>
              <a:rPr lang="en-US" b="1" smtClean="0">
                <a:solidFill>
                  <a:srgbClr val="FF0000"/>
                </a:solidFill>
              </a:rPr>
              <a:t>context</a:t>
            </a:r>
            <a:r>
              <a:rPr lang="en-US" smtClean="0"/>
              <a:t>, </a:t>
            </a:r>
            <a:r>
              <a:rPr lang="en-US" b="1" smtClean="0">
                <a:solidFill>
                  <a:srgbClr val="FF0000"/>
                </a:solidFill>
              </a:rPr>
              <a:t>situation</a:t>
            </a:r>
            <a:r>
              <a:rPr lang="en-US" smtClean="0"/>
              <a:t> and </a:t>
            </a:r>
            <a:r>
              <a:rPr lang="en-US" b="1" smtClean="0">
                <a:solidFill>
                  <a:srgbClr val="FF0000"/>
                </a:solidFill>
              </a:rPr>
              <a:t>background information</a:t>
            </a:r>
            <a:r>
              <a:rPr lang="en-US" smtClean="0"/>
              <a:t>. 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202</TotalTime>
  <Words>961</Words>
  <Application>Microsoft Office PowerPoint</Application>
  <PresentationFormat>Экран (4:3)</PresentationFormat>
  <Paragraphs>155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Wingdings</vt:lpstr>
      <vt:lpstr>1_Оформление по умолчанию</vt:lpstr>
      <vt:lpstr>  Translation as a Notion and Subject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UralSOFT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Translation as a Notion and Subject</dc:title>
  <dc:creator>Patskun</dc:creator>
  <cp:lastModifiedBy>User</cp:lastModifiedBy>
  <cp:revision>25</cp:revision>
  <dcterms:created xsi:type="dcterms:W3CDTF">2016-09-01T15:45:26Z</dcterms:created>
  <dcterms:modified xsi:type="dcterms:W3CDTF">2021-10-02T11:05:21Z</dcterms:modified>
</cp:coreProperties>
</file>