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8" r:id="rId2"/>
    <p:sldId id="257" r:id="rId3"/>
    <p:sldId id="258" r:id="rId4"/>
    <p:sldId id="295" r:id="rId5"/>
    <p:sldId id="296" r:id="rId6"/>
    <p:sldId id="297" r:id="rId7"/>
    <p:sldId id="298" r:id="rId8"/>
    <p:sldId id="299" r:id="rId9"/>
    <p:sldId id="302" r:id="rId10"/>
    <p:sldId id="300" r:id="rId11"/>
    <p:sldId id="306" r:id="rId12"/>
    <p:sldId id="303" r:id="rId13"/>
    <p:sldId id="301" r:id="rId14"/>
    <p:sldId id="304" r:id="rId15"/>
    <p:sldId id="305" r:id="rId16"/>
    <p:sldId id="307" r:id="rId17"/>
  </p:sldIdLst>
  <p:sldSz cx="9144000" cy="6858000" type="screen4x3"/>
  <p:notesSz cx="6858000" cy="9144000"/>
  <p:defaultTextStyle>
    <a:defPPr>
      <a:defRPr lang="uk-UA"/>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lvl1pPr>
              <a:defRPr/>
            </a:lvl1pPr>
          </a:lstStyle>
          <a:p>
            <a:pPr>
              <a:defRPr/>
            </a:pPr>
            <a:fld id="{3FBDA10A-E62B-4277-B6FA-CF92593C999C}" type="datetimeFigureOut">
              <a:rPr lang="uk-UA"/>
              <a:pPr>
                <a:defRPr/>
              </a:pPr>
              <a:t>02.10.2021</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3D829F00-2340-4C44-A29D-D39E683E21EC}" type="slidenum">
              <a:rPr lang="uk-UA"/>
              <a:pPr>
                <a:defRPr/>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DA1540CD-554F-4500-830E-5EBD2ACBE9DA}" type="datetimeFigureOut">
              <a:rPr lang="uk-UA"/>
              <a:pPr>
                <a:defRPr/>
              </a:pPr>
              <a:t>02.10.2021</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99EB7A09-5220-492D-B618-AA1B59924D4E}" type="slidenum">
              <a:rPr lang="uk-UA"/>
              <a:pPr>
                <a:defRPr/>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F3E251A2-6DCC-4AFB-B43D-86E51FDB7D91}" type="datetimeFigureOut">
              <a:rPr lang="uk-UA"/>
              <a:pPr>
                <a:defRPr/>
              </a:pPr>
              <a:t>02.10.2021</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13DD0C89-9A2E-45F3-82E2-ABD4EB605730}" type="slidenum">
              <a:rPr lang="uk-UA"/>
              <a:pPr>
                <a:defRPr/>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020CF247-6854-4A19-9593-F202E80544FC}" type="datetimeFigureOut">
              <a:rPr lang="uk-UA"/>
              <a:pPr>
                <a:defRPr/>
              </a:pPr>
              <a:t>02.10.2021</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0D6AB544-390D-463F-B39C-67A1F8B4AEB7}" type="slidenum">
              <a:rPr lang="uk-UA"/>
              <a:pPr>
                <a:defRPr/>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0F1B7E40-357E-45B6-8526-881A669ED8FD}" type="datetimeFigureOut">
              <a:rPr lang="uk-UA"/>
              <a:pPr>
                <a:defRPr/>
              </a:pPr>
              <a:t>02.10.2021</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8A59F15C-4D2E-4A0F-8176-568F8425462F}" type="slidenum">
              <a:rPr lang="uk-UA"/>
              <a:pPr>
                <a:defRPr/>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3"/>
          <p:cNvSpPr>
            <a:spLocks noGrp="1"/>
          </p:cNvSpPr>
          <p:nvPr>
            <p:ph type="dt" sz="half" idx="10"/>
          </p:nvPr>
        </p:nvSpPr>
        <p:spPr/>
        <p:txBody>
          <a:bodyPr/>
          <a:lstStyle>
            <a:lvl1pPr>
              <a:defRPr/>
            </a:lvl1pPr>
          </a:lstStyle>
          <a:p>
            <a:pPr>
              <a:defRPr/>
            </a:pPr>
            <a:fld id="{3B19036B-808C-42B4-B73E-34B06C67C839}" type="datetimeFigureOut">
              <a:rPr lang="uk-UA"/>
              <a:pPr>
                <a:defRPr/>
              </a:pPr>
              <a:t>02.10.2021</a:t>
            </a:fld>
            <a:endParaRPr lang="uk-UA"/>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08075A76-4261-4DD6-9D28-ED8B22B201BB}" type="slidenum">
              <a:rPr lang="uk-UA"/>
              <a:pPr>
                <a:defRPr/>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3"/>
          <p:cNvSpPr>
            <a:spLocks noGrp="1"/>
          </p:cNvSpPr>
          <p:nvPr>
            <p:ph type="dt" sz="half" idx="10"/>
          </p:nvPr>
        </p:nvSpPr>
        <p:spPr/>
        <p:txBody>
          <a:bodyPr/>
          <a:lstStyle>
            <a:lvl1pPr>
              <a:defRPr/>
            </a:lvl1pPr>
          </a:lstStyle>
          <a:p>
            <a:pPr>
              <a:defRPr/>
            </a:pPr>
            <a:fld id="{60447AB7-DBDD-435F-BD57-453D3F8E4B3D}" type="datetimeFigureOut">
              <a:rPr lang="uk-UA"/>
              <a:pPr>
                <a:defRPr/>
              </a:pPr>
              <a:t>02.10.2021</a:t>
            </a:fld>
            <a:endParaRPr lang="uk-UA"/>
          </a:p>
        </p:txBody>
      </p:sp>
      <p:sp>
        <p:nvSpPr>
          <p:cNvPr id="8" name="Нижний колонтитул 4"/>
          <p:cNvSpPr>
            <a:spLocks noGrp="1"/>
          </p:cNvSpPr>
          <p:nvPr>
            <p:ph type="ftr" sz="quarter" idx="11"/>
          </p:nvPr>
        </p:nvSpPr>
        <p:spPr/>
        <p:txBody>
          <a:bodyPr/>
          <a:lstStyle>
            <a:lvl1pPr>
              <a:defRPr/>
            </a:lvl1pPr>
          </a:lstStyle>
          <a:p>
            <a:pPr>
              <a:defRPr/>
            </a:pPr>
            <a:endParaRPr lang="uk-UA"/>
          </a:p>
        </p:txBody>
      </p:sp>
      <p:sp>
        <p:nvSpPr>
          <p:cNvPr id="9" name="Номер слайда 5"/>
          <p:cNvSpPr>
            <a:spLocks noGrp="1"/>
          </p:cNvSpPr>
          <p:nvPr>
            <p:ph type="sldNum" sz="quarter" idx="12"/>
          </p:nvPr>
        </p:nvSpPr>
        <p:spPr/>
        <p:txBody>
          <a:bodyPr/>
          <a:lstStyle>
            <a:lvl1pPr>
              <a:defRPr/>
            </a:lvl1pPr>
          </a:lstStyle>
          <a:p>
            <a:pPr>
              <a:defRPr/>
            </a:pPr>
            <a:fld id="{27AC7A10-DF5A-4E63-B91A-F8129572DE5D}" type="slidenum">
              <a:rPr lang="uk-UA"/>
              <a:pPr>
                <a:defRPr/>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3"/>
          <p:cNvSpPr>
            <a:spLocks noGrp="1"/>
          </p:cNvSpPr>
          <p:nvPr>
            <p:ph type="dt" sz="half" idx="10"/>
          </p:nvPr>
        </p:nvSpPr>
        <p:spPr/>
        <p:txBody>
          <a:bodyPr/>
          <a:lstStyle>
            <a:lvl1pPr>
              <a:defRPr/>
            </a:lvl1pPr>
          </a:lstStyle>
          <a:p>
            <a:pPr>
              <a:defRPr/>
            </a:pPr>
            <a:fld id="{24BA0E9E-304A-4D27-A619-AD842C29F0DC}" type="datetimeFigureOut">
              <a:rPr lang="uk-UA"/>
              <a:pPr>
                <a:defRPr/>
              </a:pPr>
              <a:t>02.10.2021</a:t>
            </a:fld>
            <a:endParaRPr lang="uk-UA"/>
          </a:p>
        </p:txBody>
      </p:sp>
      <p:sp>
        <p:nvSpPr>
          <p:cNvPr id="4" name="Нижний колонтитул 4"/>
          <p:cNvSpPr>
            <a:spLocks noGrp="1"/>
          </p:cNvSpPr>
          <p:nvPr>
            <p:ph type="ftr" sz="quarter" idx="11"/>
          </p:nvPr>
        </p:nvSpPr>
        <p:spPr/>
        <p:txBody>
          <a:bodyPr/>
          <a:lstStyle>
            <a:lvl1pPr>
              <a:defRPr/>
            </a:lvl1pPr>
          </a:lstStyle>
          <a:p>
            <a:pPr>
              <a:defRPr/>
            </a:pPr>
            <a:endParaRPr lang="uk-UA"/>
          </a:p>
        </p:txBody>
      </p:sp>
      <p:sp>
        <p:nvSpPr>
          <p:cNvPr id="5" name="Номер слайда 5"/>
          <p:cNvSpPr>
            <a:spLocks noGrp="1"/>
          </p:cNvSpPr>
          <p:nvPr>
            <p:ph type="sldNum" sz="quarter" idx="12"/>
          </p:nvPr>
        </p:nvSpPr>
        <p:spPr/>
        <p:txBody>
          <a:bodyPr/>
          <a:lstStyle>
            <a:lvl1pPr>
              <a:defRPr/>
            </a:lvl1pPr>
          </a:lstStyle>
          <a:p>
            <a:pPr>
              <a:defRPr/>
            </a:pPr>
            <a:fld id="{56FB1513-4FE0-4BE4-98EB-D4D9556C6C39}" type="slidenum">
              <a:rPr lang="uk-UA"/>
              <a:pPr>
                <a:defRPr/>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4E47B1AD-88D5-471C-8892-7AFADB0BB522}" type="datetimeFigureOut">
              <a:rPr lang="uk-UA"/>
              <a:pPr>
                <a:defRPr/>
              </a:pPr>
              <a:t>02.10.2021</a:t>
            </a:fld>
            <a:endParaRPr lang="uk-UA"/>
          </a:p>
        </p:txBody>
      </p:sp>
      <p:sp>
        <p:nvSpPr>
          <p:cNvPr id="3" name="Нижний колонтитул 4"/>
          <p:cNvSpPr>
            <a:spLocks noGrp="1"/>
          </p:cNvSpPr>
          <p:nvPr>
            <p:ph type="ftr" sz="quarter" idx="11"/>
          </p:nvPr>
        </p:nvSpPr>
        <p:spPr/>
        <p:txBody>
          <a:bodyPr/>
          <a:lstStyle>
            <a:lvl1pPr>
              <a:defRPr/>
            </a:lvl1pPr>
          </a:lstStyle>
          <a:p>
            <a:pPr>
              <a:defRPr/>
            </a:pPr>
            <a:endParaRPr lang="uk-UA"/>
          </a:p>
        </p:txBody>
      </p:sp>
      <p:sp>
        <p:nvSpPr>
          <p:cNvPr id="4" name="Номер слайда 5"/>
          <p:cNvSpPr>
            <a:spLocks noGrp="1"/>
          </p:cNvSpPr>
          <p:nvPr>
            <p:ph type="sldNum" sz="quarter" idx="12"/>
          </p:nvPr>
        </p:nvSpPr>
        <p:spPr/>
        <p:txBody>
          <a:bodyPr/>
          <a:lstStyle>
            <a:lvl1pPr>
              <a:defRPr/>
            </a:lvl1pPr>
          </a:lstStyle>
          <a:p>
            <a:pPr>
              <a:defRPr/>
            </a:pPr>
            <a:fld id="{10FA873C-F973-4EF9-8D0D-C0BBE7F956A6}" type="slidenum">
              <a:rPr lang="uk-UA"/>
              <a:pPr>
                <a:defRPr/>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1376B449-02D6-443E-AF05-51B7EF1F0404}" type="datetimeFigureOut">
              <a:rPr lang="uk-UA"/>
              <a:pPr>
                <a:defRPr/>
              </a:pPr>
              <a:t>02.10.2021</a:t>
            </a:fld>
            <a:endParaRPr lang="uk-UA"/>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DE353DD0-6FE0-4B57-BBDD-90A33024C302}" type="slidenum">
              <a:rPr lang="uk-UA"/>
              <a:pPr>
                <a:defRPr/>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uk-UA"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E655010C-47D0-4294-A084-02A15F8A0E3E}" type="datetimeFigureOut">
              <a:rPr lang="uk-UA"/>
              <a:pPr>
                <a:defRPr/>
              </a:pPr>
              <a:t>02.10.2021</a:t>
            </a:fld>
            <a:endParaRPr lang="uk-UA"/>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96E08C7C-5CBE-4FF0-8027-5ED6B30EEB78}" type="slidenum">
              <a:rPr lang="uk-UA"/>
              <a:pPr>
                <a:defRPr/>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uk-UA" smtClean="0"/>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smtClean="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4AC0341-056D-4610-B1E7-9CBA0B3ACBBF}" type="datetimeFigureOut">
              <a:rPr lang="uk-UA"/>
              <a:pPr>
                <a:defRPr/>
              </a:pPr>
              <a:t>02.10.2021</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690BC23-55A6-4D31-99CC-E5F80F101C3D}" type="slidenum">
              <a:rPr lang="uk-UA"/>
              <a:pPr>
                <a:defRPr/>
              </a:pPr>
              <a:t>‹#›</a:t>
            </a:fld>
            <a:endParaRPr lang="uk-UA"/>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
          <p:cNvSpPr>
            <a:spLocks noGrp="1"/>
          </p:cNvSpPr>
          <p:nvPr>
            <p:ph type="ctrTitle"/>
          </p:nvPr>
        </p:nvSpPr>
        <p:spPr>
          <a:xfrm>
            <a:off x="323850" y="2205038"/>
            <a:ext cx="8745538" cy="1655762"/>
          </a:xfrm>
        </p:spPr>
        <p:txBody>
          <a:bodyPr/>
          <a:lstStyle/>
          <a:p>
            <a:r>
              <a:rPr lang="en-US" sz="4800" b="1" smtClean="0">
                <a:solidFill>
                  <a:srgbClr val="17375E"/>
                </a:solidFill>
                <a:latin typeface="Arial" charset="0"/>
                <a:cs typeface="Arial" charset="0"/>
              </a:rPr>
              <a:t>Translation as a Notion </a:t>
            </a:r>
            <a:br>
              <a:rPr lang="en-US" sz="4800" b="1" smtClean="0">
                <a:solidFill>
                  <a:srgbClr val="17375E"/>
                </a:solidFill>
                <a:latin typeface="Arial" charset="0"/>
                <a:cs typeface="Arial" charset="0"/>
              </a:rPr>
            </a:br>
            <a:r>
              <a:rPr lang="en-US" sz="4800" b="1" smtClean="0">
                <a:solidFill>
                  <a:srgbClr val="17375E"/>
                </a:solidFill>
                <a:latin typeface="Arial" charset="0"/>
                <a:cs typeface="Arial" charset="0"/>
              </a:rPr>
              <a:t>and Subject</a:t>
            </a:r>
            <a:r>
              <a:rPr lang="en-US" sz="2000" b="1" smtClean="0">
                <a:solidFill>
                  <a:srgbClr val="17375E"/>
                </a:solidFill>
                <a:latin typeface="Arial" charset="0"/>
                <a:cs typeface="Arial" charset="0"/>
              </a:rPr>
              <a:t/>
            </a:r>
            <a:br>
              <a:rPr lang="en-US" sz="2000" b="1" smtClean="0">
                <a:solidFill>
                  <a:srgbClr val="17375E"/>
                </a:solidFill>
                <a:latin typeface="Arial" charset="0"/>
                <a:cs typeface="Arial" charset="0"/>
              </a:rPr>
            </a:br>
            <a:r>
              <a:rPr lang="en-US" sz="2000" b="1" smtClean="0">
                <a:solidFill>
                  <a:srgbClr val="17375E"/>
                </a:solidFill>
                <a:latin typeface="Arial" charset="0"/>
                <a:cs typeface="Arial" charset="0"/>
              </a:rPr>
              <a:t>Kinds of translating/interpreting</a:t>
            </a:r>
            <a:endParaRPr lang="uk-UA" sz="4800" smtClean="0">
              <a:latin typeface="Arial" charset="0"/>
              <a:cs typeface="Arial" charset="0"/>
            </a:endParaRPr>
          </a:p>
        </p:txBody>
      </p:sp>
      <p:sp>
        <p:nvSpPr>
          <p:cNvPr id="3" name="Подзаголовок 2"/>
          <p:cNvSpPr>
            <a:spLocks noGrp="1"/>
          </p:cNvSpPr>
          <p:nvPr>
            <p:ph type="subTitle" idx="1"/>
          </p:nvPr>
        </p:nvSpPr>
        <p:spPr>
          <a:xfrm>
            <a:off x="935038" y="6021388"/>
            <a:ext cx="7273925" cy="576262"/>
          </a:xfrm>
        </p:spPr>
        <p:txBody>
          <a:bodyPr>
            <a:noAutofit/>
          </a:bodyPr>
          <a:lstStyle/>
          <a:p>
            <a:r>
              <a:rPr lang="uk-UA" sz="1800" smtClean="0">
                <a:solidFill>
                  <a:srgbClr val="17375E"/>
                </a:solidFill>
                <a:latin typeface="Arial" charset="0"/>
                <a:cs typeface="Arial" charset="0"/>
              </a:rPr>
              <a:t>Ужгород – 201</a:t>
            </a:r>
            <a:r>
              <a:rPr lang="en-US" sz="1800" smtClean="0">
                <a:solidFill>
                  <a:srgbClr val="17375E"/>
                </a:solidFill>
                <a:latin typeface="Arial" charset="0"/>
                <a:cs typeface="Arial" charset="0"/>
              </a:rPr>
              <a:t>8</a:t>
            </a:r>
            <a:endParaRPr lang="uk-UA" sz="1800" smtClean="0">
              <a:solidFill>
                <a:srgbClr val="17375E"/>
              </a:solidFill>
              <a:latin typeface="Arial" charset="0"/>
              <a:cs typeface="Arial" charset="0"/>
            </a:endParaRPr>
          </a:p>
        </p:txBody>
      </p:sp>
      <p:sp>
        <p:nvSpPr>
          <p:cNvPr id="5" name="Прямоугольник 4"/>
          <p:cNvSpPr/>
          <p:nvPr/>
        </p:nvSpPr>
        <p:spPr>
          <a:xfrm>
            <a:off x="1293813" y="100013"/>
            <a:ext cx="7775575" cy="1168400"/>
          </a:xfrm>
          <a:prstGeom prst="rect">
            <a:avLst/>
          </a:prstGeom>
        </p:spPr>
        <p:style>
          <a:lnRef idx="2">
            <a:schemeClr val="accent3"/>
          </a:lnRef>
          <a:fillRef idx="1">
            <a:schemeClr val="lt1"/>
          </a:fillRef>
          <a:effectRef idx="0">
            <a:schemeClr val="accent3"/>
          </a:effectRef>
          <a:fontRef idx="minor">
            <a:schemeClr val="dk1"/>
          </a:fontRef>
        </p:style>
        <p:txBody>
          <a:bodyPr anchor="ctr"/>
          <a:lstStyle/>
          <a:p>
            <a:pPr algn="ctr">
              <a:defRPr/>
            </a:pPr>
            <a:r>
              <a:rPr lang="uk-UA" b="1" dirty="0">
                <a:solidFill>
                  <a:schemeClr val="tx2">
                    <a:lumMod val="75000"/>
                  </a:schemeClr>
                </a:solidFill>
                <a:latin typeface="Arial" pitchFamily="34" charset="0"/>
                <a:cs typeface="Arial" pitchFamily="34" charset="0"/>
              </a:rPr>
              <a:t>МІНІСТЕРСТВО ОСВІТИ І НАУКИ УКРАЇНИ</a:t>
            </a:r>
          </a:p>
          <a:p>
            <a:pPr algn="ctr">
              <a:defRPr/>
            </a:pPr>
            <a:r>
              <a:rPr lang="uk-UA" b="1" dirty="0">
                <a:solidFill>
                  <a:schemeClr val="tx2">
                    <a:lumMod val="75000"/>
                  </a:schemeClr>
                </a:solidFill>
                <a:latin typeface="Arial" pitchFamily="34" charset="0"/>
                <a:cs typeface="Arial" pitchFamily="34" charset="0"/>
              </a:rPr>
              <a:t>ДВНЗ «УЖГОРОДСЬКИЙ НАЦІОНАЛЬНИЙ УНІВЕРСИТЕТ»</a:t>
            </a:r>
          </a:p>
          <a:p>
            <a:pPr algn="ctr">
              <a:defRPr/>
            </a:pPr>
            <a:r>
              <a:rPr lang="uk-UA" b="1" dirty="0">
                <a:solidFill>
                  <a:schemeClr val="tx2">
                    <a:lumMod val="75000"/>
                  </a:schemeClr>
                </a:solidFill>
                <a:latin typeface="Arial" pitchFamily="34" charset="0"/>
                <a:cs typeface="Arial" pitchFamily="34" charset="0"/>
              </a:rPr>
              <a:t>ФАКУЛЬТЕТ МІЖНАРОДНИХ ВІДНОСИН</a:t>
            </a:r>
          </a:p>
          <a:p>
            <a:pPr algn="ctr">
              <a:defRPr/>
            </a:pPr>
            <a:r>
              <a:rPr lang="uk-UA" b="1" dirty="0">
                <a:solidFill>
                  <a:schemeClr val="tx2">
                    <a:lumMod val="75000"/>
                  </a:schemeClr>
                </a:solidFill>
                <a:latin typeface="Arial" pitchFamily="34" charset="0"/>
                <a:cs typeface="Arial" pitchFamily="34" charset="0"/>
              </a:rPr>
              <a:t>КАФЕДРА ТЕОРІЇ ТА ПРАКТИКИ ПЕРЕКЛАДУ</a:t>
            </a:r>
          </a:p>
        </p:txBody>
      </p:sp>
      <p:sp>
        <p:nvSpPr>
          <p:cNvPr id="13316" name="Заголовок 1"/>
          <p:cNvSpPr txBox="1">
            <a:spLocks/>
          </p:cNvSpPr>
          <p:nvPr/>
        </p:nvSpPr>
        <p:spPr bwMode="auto">
          <a:xfrm>
            <a:off x="4859338" y="4724400"/>
            <a:ext cx="4033837" cy="936625"/>
          </a:xfrm>
          <a:prstGeom prst="rect">
            <a:avLst/>
          </a:prstGeom>
          <a:noFill/>
          <a:ln w="9525">
            <a:noFill/>
            <a:miter lim="800000"/>
            <a:headEnd/>
            <a:tailEnd/>
          </a:ln>
        </p:spPr>
        <p:txBody>
          <a:bodyPr anchor="ctr"/>
          <a:lstStyle/>
          <a:p>
            <a:pPr algn="r"/>
            <a:r>
              <a:rPr lang="ru-RU" sz="2000">
                <a:solidFill>
                  <a:srgbClr val="002060"/>
                </a:solidFill>
              </a:rPr>
              <a:t>Старший викладач</a:t>
            </a:r>
          </a:p>
          <a:p>
            <a:pPr algn="r"/>
            <a:r>
              <a:rPr lang="ru-RU" sz="2000">
                <a:solidFill>
                  <a:srgbClr val="002060"/>
                </a:solidFill>
              </a:rPr>
              <a:t>Калинич </a:t>
            </a:r>
            <a:r>
              <a:rPr lang="uk-UA" sz="2000">
                <a:solidFill>
                  <a:srgbClr val="002060"/>
                </a:solidFill>
              </a:rPr>
              <a:t>І.Й.</a:t>
            </a:r>
          </a:p>
        </p:txBody>
      </p:sp>
      <p:pic>
        <p:nvPicPr>
          <p:cNvPr id="13317" name="Рисунок 6"/>
          <p:cNvPicPr>
            <a:picLocks noChangeAspect="1"/>
          </p:cNvPicPr>
          <p:nvPr/>
        </p:nvPicPr>
        <p:blipFill>
          <a:blip r:embed="rId2">
            <a:clrChange>
              <a:clrFrom>
                <a:srgbClr val="FFFFFF"/>
              </a:clrFrom>
              <a:clrTo>
                <a:srgbClr val="FFFFFF">
                  <a:alpha val="0"/>
                </a:srgbClr>
              </a:clrTo>
            </a:clrChange>
          </a:blip>
          <a:srcRect/>
          <a:stretch>
            <a:fillRect/>
          </a:stretch>
        </p:blipFill>
        <p:spPr bwMode="auto">
          <a:xfrm>
            <a:off x="11113" y="36513"/>
            <a:ext cx="1282700" cy="12954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908050"/>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5400" dirty="0">
                <a:solidFill>
                  <a:srgbClr val="FF0000"/>
                </a:solidFill>
                <a:latin typeface="Arial" pitchFamily="34" charset="0"/>
                <a:cs typeface="Arial" pitchFamily="34" charset="0"/>
              </a:rPr>
              <a:t>Kinds of Interpreting:</a:t>
            </a:r>
            <a:endParaRPr lang="uk-UA" sz="5400" dirty="0">
              <a:solidFill>
                <a:srgbClr val="FF0000"/>
              </a:solidFill>
              <a:latin typeface="Arial" pitchFamily="34" charset="0"/>
              <a:cs typeface="Arial" pitchFamily="34" charset="0"/>
            </a:endParaRPr>
          </a:p>
        </p:txBody>
      </p:sp>
      <p:sp>
        <p:nvSpPr>
          <p:cNvPr id="5" name="Скругленный прямоугольник 4"/>
          <p:cNvSpPr/>
          <p:nvPr/>
        </p:nvSpPr>
        <p:spPr>
          <a:xfrm>
            <a:off x="196850" y="1484313"/>
            <a:ext cx="8750300" cy="3240087"/>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marL="457200" indent="-457200" algn="just">
              <a:buFont typeface="Wingdings" pitchFamily="2" charset="2"/>
              <a:buChar char="ü"/>
              <a:defRPr/>
            </a:pPr>
            <a:r>
              <a:rPr lang="en-US" sz="3200" i="1">
                <a:solidFill>
                  <a:srgbClr val="002060"/>
                </a:solidFill>
                <a:latin typeface="Arial" charset="0"/>
                <a:cs typeface="Arial" charset="0"/>
              </a:rPr>
              <a:t>Media interpreting</a:t>
            </a:r>
            <a:r>
              <a:rPr lang="en-US" sz="3200">
                <a:solidFill>
                  <a:srgbClr val="002060"/>
                </a:solidFill>
                <a:latin typeface="Arial" charset="0"/>
                <a:cs typeface="Arial" charset="0"/>
              </a:rPr>
              <a:t> is a term encompassing the interpreting performed at press conferences, publicity appearances and interviews, as well as films, videos, videoconferences, and television and radio programs. </a:t>
            </a:r>
            <a:endParaRPr lang="uk-UA" sz="3200">
              <a:solidFill>
                <a:srgbClr val="002060"/>
              </a:solidFill>
              <a:latin typeface="Arial" charset="0"/>
              <a:cs typeface="Arial" charset="0"/>
            </a:endParaRPr>
          </a:p>
        </p:txBody>
      </p:sp>
      <p:sp>
        <p:nvSpPr>
          <p:cNvPr id="8" name="Овал 7"/>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908050"/>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5400" dirty="0">
                <a:solidFill>
                  <a:srgbClr val="FF0000"/>
                </a:solidFill>
                <a:latin typeface="Arial" pitchFamily="34" charset="0"/>
                <a:cs typeface="Arial" pitchFamily="34" charset="0"/>
              </a:rPr>
              <a:t>Kinds of Interpreting:</a:t>
            </a:r>
            <a:endParaRPr lang="uk-UA" sz="5400" dirty="0">
              <a:solidFill>
                <a:srgbClr val="FF0000"/>
              </a:solidFill>
              <a:latin typeface="Arial" pitchFamily="34" charset="0"/>
              <a:cs typeface="Arial" pitchFamily="34" charset="0"/>
            </a:endParaRPr>
          </a:p>
        </p:txBody>
      </p:sp>
      <p:sp>
        <p:nvSpPr>
          <p:cNvPr id="8" name="Овал 7"/>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6" name="Скругленный прямоугольник 5"/>
          <p:cNvSpPr/>
          <p:nvPr/>
        </p:nvSpPr>
        <p:spPr>
          <a:xfrm>
            <a:off x="196850" y="1125538"/>
            <a:ext cx="8750300" cy="4967287"/>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marL="457200" indent="-457200" algn="just">
              <a:buFont typeface="Wingdings" pitchFamily="2" charset="2"/>
              <a:buChar char="ü"/>
              <a:defRPr/>
            </a:pPr>
            <a:r>
              <a:rPr lang="en-US" sz="3000" i="1">
                <a:solidFill>
                  <a:srgbClr val="17375E"/>
                </a:solidFill>
                <a:latin typeface="Arial" charset="0"/>
                <a:cs typeface="Arial" charset="0"/>
              </a:rPr>
              <a:t>Over-the-Phone Interpreting (OPI)/Remote Interpreting</a:t>
            </a:r>
            <a:r>
              <a:rPr lang="en-US" sz="3000">
                <a:solidFill>
                  <a:srgbClr val="17375E"/>
                </a:solidFill>
                <a:latin typeface="Arial" charset="0"/>
                <a:cs typeface="Arial" charset="0"/>
              </a:rPr>
              <a:t>. This term refers to interpreting services provided via telephonic links (occasionally with video links as well), in which neither the interpreter nor the parties are in the same physical location. Most remote interpreting is done consecutively, but as telecommunications technology develops further, simultaneous interpreting will become more prevalent. </a:t>
            </a:r>
            <a:endParaRPr lang="uk-UA" sz="3000">
              <a:solidFill>
                <a:srgbClr val="558ED5"/>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908050"/>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5400" dirty="0">
                <a:solidFill>
                  <a:srgbClr val="FF0000"/>
                </a:solidFill>
                <a:latin typeface="Arial" pitchFamily="34" charset="0"/>
                <a:cs typeface="Arial" pitchFamily="34" charset="0"/>
              </a:rPr>
              <a:t>Kinds of Interpreting:</a:t>
            </a:r>
            <a:endParaRPr lang="uk-UA" sz="5400" dirty="0">
              <a:solidFill>
                <a:srgbClr val="FF0000"/>
              </a:solidFill>
              <a:latin typeface="Arial" pitchFamily="34" charset="0"/>
              <a:cs typeface="Arial" pitchFamily="34" charset="0"/>
            </a:endParaRPr>
          </a:p>
        </p:txBody>
      </p:sp>
      <p:sp>
        <p:nvSpPr>
          <p:cNvPr id="8" name="Овал 7"/>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6" name="Скругленный прямоугольник 5"/>
          <p:cNvSpPr/>
          <p:nvPr/>
        </p:nvSpPr>
        <p:spPr>
          <a:xfrm>
            <a:off x="196850" y="1052513"/>
            <a:ext cx="8750300" cy="5562600"/>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marL="457200" indent="-457200" algn="just">
              <a:buFont typeface="Wingdings" pitchFamily="2" charset="2"/>
              <a:buChar char="ü"/>
              <a:defRPr/>
            </a:pPr>
            <a:r>
              <a:rPr lang="en-US" sz="2700" i="1">
                <a:solidFill>
                  <a:srgbClr val="17375E"/>
                </a:solidFill>
                <a:latin typeface="Arial" charset="0"/>
                <a:cs typeface="Arial" charset="0"/>
              </a:rPr>
              <a:t>Court interpreting</a:t>
            </a:r>
            <a:r>
              <a:rPr lang="en-US" sz="2700">
                <a:solidFill>
                  <a:srgbClr val="17375E"/>
                </a:solidFill>
                <a:latin typeface="Arial" charset="0"/>
                <a:cs typeface="Arial" charset="0"/>
              </a:rPr>
              <a:t>, also known as legal, judiciary, or forensic interpreting, refers to interpreting services provided in courts of law and in other legal settings. A further distinction can be made between court interpreters, who work in criminal and civil proceedings in courts of law, and administrative hearing interpreters. In the US, most interpreting in legal settings is done in the simultaneous mode, but in other countries court proceedings mostly use the consecutive mode. </a:t>
            </a:r>
            <a:endParaRPr lang="uk-UA" sz="2700">
              <a:solidFill>
                <a:srgbClr val="558ED5"/>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908050"/>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5400" dirty="0">
                <a:solidFill>
                  <a:srgbClr val="FF0000"/>
                </a:solidFill>
                <a:latin typeface="Arial" pitchFamily="34" charset="0"/>
                <a:cs typeface="Arial" pitchFamily="34" charset="0"/>
              </a:rPr>
              <a:t>Kinds of Interpreting:</a:t>
            </a:r>
            <a:endParaRPr lang="uk-UA" sz="5400" dirty="0">
              <a:solidFill>
                <a:srgbClr val="FF0000"/>
              </a:solidFill>
              <a:latin typeface="Arial" pitchFamily="34" charset="0"/>
              <a:cs typeface="Arial" pitchFamily="34" charset="0"/>
            </a:endParaRPr>
          </a:p>
        </p:txBody>
      </p:sp>
      <p:sp>
        <p:nvSpPr>
          <p:cNvPr id="5" name="Скругленный прямоугольник 4"/>
          <p:cNvSpPr/>
          <p:nvPr/>
        </p:nvSpPr>
        <p:spPr>
          <a:xfrm>
            <a:off x="196850" y="1268413"/>
            <a:ext cx="8750300" cy="3744912"/>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marL="457200" indent="-457200" algn="just">
              <a:buFont typeface="Wingdings" pitchFamily="2" charset="2"/>
              <a:buChar char="ü"/>
              <a:defRPr/>
            </a:pPr>
            <a:r>
              <a:rPr lang="en-US" sz="3200" i="1">
                <a:solidFill>
                  <a:srgbClr val="002060"/>
                </a:solidFill>
                <a:latin typeface="Arial" charset="0"/>
                <a:cs typeface="Arial" charset="0"/>
              </a:rPr>
              <a:t>Business interpreting</a:t>
            </a:r>
            <a:r>
              <a:rPr lang="en-US" sz="3200">
                <a:solidFill>
                  <a:srgbClr val="002060"/>
                </a:solidFill>
                <a:latin typeface="Arial" charset="0"/>
                <a:cs typeface="Arial" charset="0"/>
              </a:rPr>
              <a:t> is sometimes known as commercial or trade interpreting. In the narrowest sense, the term denotes two or more business people discussing business matters through an interpreter. Business interpreting may be performed in either consecutive or simultaneous way. </a:t>
            </a:r>
            <a:endParaRPr lang="uk-UA" sz="3200">
              <a:solidFill>
                <a:srgbClr val="002060"/>
              </a:solidFill>
              <a:latin typeface="Arial" charset="0"/>
              <a:cs typeface="Arial" charset="0"/>
            </a:endParaRPr>
          </a:p>
        </p:txBody>
      </p:sp>
      <p:sp>
        <p:nvSpPr>
          <p:cNvPr id="8" name="Овал 7"/>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908050"/>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5400" dirty="0">
                <a:solidFill>
                  <a:srgbClr val="FF0000"/>
                </a:solidFill>
                <a:latin typeface="Arial" pitchFamily="34" charset="0"/>
                <a:cs typeface="Arial" pitchFamily="34" charset="0"/>
              </a:rPr>
              <a:t>Kinds of Interpreting:</a:t>
            </a:r>
            <a:endParaRPr lang="uk-UA" sz="5400" dirty="0">
              <a:solidFill>
                <a:srgbClr val="FF0000"/>
              </a:solidFill>
              <a:latin typeface="Arial" pitchFamily="34" charset="0"/>
              <a:cs typeface="Arial" pitchFamily="34" charset="0"/>
            </a:endParaRPr>
          </a:p>
        </p:txBody>
      </p:sp>
      <p:sp>
        <p:nvSpPr>
          <p:cNvPr id="8" name="Овал 7"/>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6" name="Скругленный прямоугольник 5"/>
          <p:cNvSpPr/>
          <p:nvPr/>
        </p:nvSpPr>
        <p:spPr>
          <a:xfrm>
            <a:off x="196850" y="1125538"/>
            <a:ext cx="8750300" cy="5399087"/>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marL="457200" indent="-457200" algn="just">
              <a:buFont typeface="Wingdings" pitchFamily="2" charset="2"/>
              <a:buChar char="ü"/>
              <a:defRPr/>
            </a:pPr>
            <a:r>
              <a:rPr lang="en-US" sz="2700" i="1">
                <a:solidFill>
                  <a:srgbClr val="17375E"/>
                </a:solidFill>
                <a:latin typeface="Arial" charset="0"/>
                <a:cs typeface="Arial" charset="0"/>
              </a:rPr>
              <a:t>Medical interpreting</a:t>
            </a:r>
            <a:r>
              <a:rPr lang="en-US" sz="2700">
                <a:solidFill>
                  <a:srgbClr val="17375E"/>
                </a:solidFill>
                <a:latin typeface="Arial" charset="0"/>
                <a:cs typeface="Arial" charset="0"/>
              </a:rPr>
              <a:t>: Alternative terms are health care interpreting and hospital interpreting. Interpreting in medical settings encompasses a variety of situations, from routine consultation with a physician to emergency procedures. Although consecutive interpreting is considered the norm in the medical setting, the certification exam for medical-legal interpreters includes a test of simultaneous interpretation skills.</a:t>
            </a:r>
            <a:endParaRPr lang="uk-UA" sz="2700">
              <a:solidFill>
                <a:srgbClr val="558ED5"/>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908050"/>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5400" dirty="0">
                <a:solidFill>
                  <a:srgbClr val="FF0000"/>
                </a:solidFill>
                <a:latin typeface="Arial" pitchFamily="34" charset="0"/>
                <a:cs typeface="Arial" pitchFamily="34" charset="0"/>
              </a:rPr>
              <a:t>Kinds of Interpreting:</a:t>
            </a:r>
            <a:endParaRPr lang="uk-UA" sz="5400" dirty="0">
              <a:solidFill>
                <a:srgbClr val="FF0000"/>
              </a:solidFill>
              <a:latin typeface="Arial" pitchFamily="34" charset="0"/>
              <a:cs typeface="Arial" pitchFamily="34" charset="0"/>
            </a:endParaRPr>
          </a:p>
        </p:txBody>
      </p:sp>
      <p:sp>
        <p:nvSpPr>
          <p:cNvPr id="8" name="Овал 7"/>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6" name="Скругленный прямоугольник 5"/>
          <p:cNvSpPr/>
          <p:nvPr/>
        </p:nvSpPr>
        <p:spPr>
          <a:xfrm>
            <a:off x="196850" y="1125538"/>
            <a:ext cx="8750300" cy="4606925"/>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marL="457200" indent="-457200" algn="just" fontAlgn="auto">
              <a:spcBef>
                <a:spcPts val="0"/>
              </a:spcBef>
              <a:spcAft>
                <a:spcPts val="0"/>
              </a:spcAft>
              <a:buFont typeface="Wingdings" pitchFamily="2" charset="2"/>
              <a:buChar char="ü"/>
              <a:defRPr/>
            </a:pPr>
            <a:r>
              <a:rPr lang="en-US" sz="2800" i="1" dirty="0">
                <a:solidFill>
                  <a:schemeClr val="tx2">
                    <a:lumMod val="75000"/>
                  </a:schemeClr>
                </a:solidFill>
                <a:latin typeface="Arial" pitchFamily="34" charset="0"/>
                <a:cs typeface="Arial" pitchFamily="34" charset="0"/>
              </a:rPr>
              <a:t>Educational interpreting</a:t>
            </a:r>
            <a:r>
              <a:rPr lang="en-US" sz="2800" dirty="0">
                <a:solidFill>
                  <a:schemeClr val="tx2">
                    <a:lumMod val="75000"/>
                  </a:schemeClr>
                </a:solidFill>
                <a:latin typeface="Arial" pitchFamily="34" charset="0"/>
                <a:cs typeface="Arial" pitchFamily="34" charset="0"/>
              </a:rPr>
              <a:t>: Often included under community interpreting, this is a rapidly growing field of specialization, especially among sign-language interpreters. It involves interpreting in the classroom for students who cannot understand the language of instruction, as well as interpreting between teachers and parents. Either consecutive or simultaneous interpreting may be required. </a:t>
            </a:r>
            <a:endParaRPr lang="uk-UA" sz="2800" dirty="0">
              <a:solidFill>
                <a:schemeClr val="tx2">
                  <a:lumMod val="60000"/>
                  <a:lumOff val="4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908050"/>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5400" dirty="0">
                <a:solidFill>
                  <a:srgbClr val="FF0000"/>
                </a:solidFill>
                <a:latin typeface="Arial" pitchFamily="34" charset="0"/>
                <a:cs typeface="Arial" pitchFamily="34" charset="0"/>
              </a:rPr>
              <a:t>Kinds of Interpreting:</a:t>
            </a:r>
            <a:endParaRPr lang="uk-UA" sz="5400" dirty="0">
              <a:solidFill>
                <a:srgbClr val="FF0000"/>
              </a:solidFill>
              <a:latin typeface="Arial" pitchFamily="34" charset="0"/>
              <a:cs typeface="Arial" pitchFamily="34" charset="0"/>
            </a:endParaRPr>
          </a:p>
        </p:txBody>
      </p:sp>
      <p:sp>
        <p:nvSpPr>
          <p:cNvPr id="8" name="Овал 7"/>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6" name="Скругленный прямоугольник 5"/>
          <p:cNvSpPr/>
          <p:nvPr/>
        </p:nvSpPr>
        <p:spPr>
          <a:xfrm>
            <a:off x="196850" y="1125538"/>
            <a:ext cx="8750300" cy="5399087"/>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marL="457200" indent="-457200" algn="just">
              <a:buFont typeface="Wingdings" pitchFamily="2" charset="2"/>
              <a:buChar char="ü"/>
              <a:defRPr/>
            </a:pPr>
            <a:r>
              <a:rPr lang="en-US" sz="2600" i="1">
                <a:solidFill>
                  <a:srgbClr val="17375E"/>
                </a:solidFill>
                <a:latin typeface="Arial" charset="0"/>
                <a:cs typeface="Arial" charset="0"/>
              </a:rPr>
              <a:t>Community interpreting</a:t>
            </a:r>
            <a:r>
              <a:rPr lang="en-US" sz="2600">
                <a:solidFill>
                  <a:srgbClr val="17375E"/>
                </a:solidFill>
                <a:latin typeface="Arial" charset="0"/>
                <a:cs typeface="Arial" charset="0"/>
              </a:rPr>
              <a:t> refers to interpreting that enables people who are not fluent speakers of the official language(s) of the country to communicate with the providers of public services so as to facilitate full and equal access to legal, health, education, government, and social services. This type of interpreting is also known as liaison, ad hoc, three-cornered, dialogue, contact, public service, and cultural interpreting. Community interpreting is in most cases performed in the consecutive mode. </a:t>
            </a:r>
            <a:endParaRPr lang="uk-UA" sz="2600">
              <a:solidFill>
                <a:srgbClr val="558ED5"/>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7338" y="1628775"/>
            <a:ext cx="8856662" cy="4565650"/>
          </a:xfrm>
        </p:spPr>
        <p:txBody>
          <a:bodyPr rtlCol="0">
            <a:normAutofit/>
          </a:bodyPr>
          <a:lstStyle/>
          <a:p>
            <a:pPr marL="0" indent="0" eaLnBrk="1" fontAlgn="auto" hangingPunct="1">
              <a:spcAft>
                <a:spcPts val="0"/>
              </a:spcAft>
              <a:buFont typeface="Arial" pitchFamily="34" charset="0"/>
              <a:buNone/>
              <a:defRPr/>
            </a:pPr>
            <a:r>
              <a:rPr lang="en-US" sz="4400" dirty="0">
                <a:solidFill>
                  <a:schemeClr val="tx2">
                    <a:lumMod val="75000"/>
                  </a:schemeClr>
                </a:solidFill>
                <a:latin typeface="Arial" pitchFamily="34" charset="0"/>
                <a:cs typeface="Arial" pitchFamily="34" charset="0"/>
              </a:rPr>
              <a:t>5. Kinds of Translating/Interpreting</a:t>
            </a:r>
            <a:endParaRPr lang="uk-UA" sz="4400" dirty="0"/>
          </a:p>
        </p:txBody>
      </p:sp>
      <p:sp>
        <p:nvSpPr>
          <p:cNvPr id="4" name="Прямоугольник 3"/>
          <p:cNvSpPr/>
          <p:nvPr/>
        </p:nvSpPr>
        <p:spPr>
          <a:xfrm>
            <a:off x="0" y="0"/>
            <a:ext cx="9144000" cy="908050"/>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4800" dirty="0">
                <a:solidFill>
                  <a:schemeClr val="tx2">
                    <a:lumMod val="75000"/>
                  </a:schemeClr>
                </a:solidFill>
                <a:latin typeface="Arial" pitchFamily="34" charset="0"/>
                <a:cs typeface="Arial" pitchFamily="34" charset="0"/>
              </a:rPr>
              <a:t>Outline</a:t>
            </a:r>
            <a:endParaRPr lang="uk-UA" sz="4800" dirty="0">
              <a:solidFill>
                <a:schemeClr val="tx2">
                  <a:lumMod val="75000"/>
                </a:schemeClr>
              </a:solidFill>
              <a:latin typeface="Arial" pitchFamily="34" charset="0"/>
              <a:cs typeface="Arial" pitchFamily="34" charset="0"/>
            </a:endParaRPr>
          </a:p>
        </p:txBody>
      </p:sp>
      <p:sp>
        <p:nvSpPr>
          <p:cNvPr id="5" name="Овал 4"/>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908050"/>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800" dirty="0">
                <a:solidFill>
                  <a:srgbClr val="002060"/>
                </a:solidFill>
                <a:latin typeface="Arial" pitchFamily="34" charset="0"/>
                <a:cs typeface="Arial" pitchFamily="34" charset="0"/>
              </a:rPr>
              <a:t>Any unit of SL can be conveyed in the TL either </a:t>
            </a:r>
          </a:p>
          <a:p>
            <a:pPr algn="ctr" fontAlgn="auto">
              <a:spcBef>
                <a:spcPts val="0"/>
              </a:spcBef>
              <a:spcAft>
                <a:spcPts val="0"/>
              </a:spcAft>
              <a:defRPr/>
            </a:pPr>
            <a:r>
              <a:rPr lang="en-US" sz="2800" dirty="0">
                <a:solidFill>
                  <a:srgbClr val="002060"/>
                </a:solidFill>
                <a:latin typeface="Arial" pitchFamily="34" charset="0"/>
                <a:cs typeface="Arial" pitchFamily="34" charset="0"/>
              </a:rPr>
              <a:t>in writing or orally.</a:t>
            </a:r>
            <a:endParaRPr lang="uk-UA" sz="2800" dirty="0">
              <a:solidFill>
                <a:srgbClr val="002060"/>
              </a:solidFill>
              <a:latin typeface="Arial" pitchFamily="34" charset="0"/>
              <a:cs typeface="Arial" pitchFamily="34" charset="0"/>
            </a:endParaRPr>
          </a:p>
        </p:txBody>
      </p:sp>
      <p:sp>
        <p:nvSpPr>
          <p:cNvPr id="5" name="Скругленный прямоугольник 4"/>
          <p:cNvSpPr/>
          <p:nvPr/>
        </p:nvSpPr>
        <p:spPr>
          <a:xfrm>
            <a:off x="179388" y="981075"/>
            <a:ext cx="8748712" cy="3095625"/>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lnSpc>
                <a:spcPct val="150000"/>
              </a:lnSpc>
              <a:defRPr/>
            </a:pPr>
            <a:r>
              <a:rPr lang="en-US" sz="2800">
                <a:solidFill>
                  <a:srgbClr val="002060"/>
                </a:solidFill>
                <a:latin typeface="Arial" charset="0"/>
                <a:cs typeface="Arial" charset="0"/>
              </a:rPr>
              <a:t>1. The written translating</a:t>
            </a:r>
            <a:r>
              <a:rPr lang="en-US">
                <a:solidFill>
                  <a:schemeClr val="tx1"/>
                </a:solidFill>
                <a:latin typeface="Arial" charset="0"/>
                <a:cs typeface="Arial" charset="0"/>
              </a:rPr>
              <a:t> </a:t>
            </a:r>
            <a:r>
              <a:rPr lang="en-US" sz="2800">
                <a:solidFill>
                  <a:srgbClr val="002060"/>
                </a:solidFill>
                <a:latin typeface="Arial" charset="0"/>
                <a:cs typeface="Arial" charset="0"/>
              </a:rPr>
              <a:t>from a written source represents a literary/literary artistic or any other faithful sense-to-sense translating from or into a foreign l-ge. It may also be a free interpreting     performed in writing.</a:t>
            </a:r>
            <a:endParaRPr lang="uk-UA" sz="2800">
              <a:solidFill>
                <a:srgbClr val="002060"/>
              </a:solidFill>
              <a:latin typeface="Arial" charset="0"/>
              <a:cs typeface="Arial" charset="0"/>
            </a:endParaRPr>
          </a:p>
        </p:txBody>
      </p:sp>
      <p:sp>
        <p:nvSpPr>
          <p:cNvPr id="7" name="Скругленный прямоугольник 6"/>
          <p:cNvSpPr/>
          <p:nvPr/>
        </p:nvSpPr>
        <p:spPr>
          <a:xfrm>
            <a:off x="179388" y="4149725"/>
            <a:ext cx="8748712" cy="2465388"/>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lnSpc>
                <a:spcPct val="150000"/>
              </a:lnSpc>
              <a:defRPr/>
            </a:pPr>
            <a:r>
              <a:rPr lang="en-US" sz="2800">
                <a:solidFill>
                  <a:srgbClr val="17375E"/>
                </a:solidFill>
                <a:latin typeface="Arial" charset="0"/>
                <a:cs typeface="Arial" charset="0"/>
              </a:rPr>
              <a:t>2. The oral </a:t>
            </a:r>
            <a:r>
              <a:rPr lang="en-US" sz="2800">
                <a:solidFill>
                  <a:srgbClr val="002060"/>
                </a:solidFill>
                <a:latin typeface="Arial" charset="0"/>
                <a:cs typeface="Arial" charset="0"/>
              </a:rPr>
              <a:t>translating</a:t>
            </a:r>
            <a:r>
              <a:rPr lang="en-US">
                <a:solidFill>
                  <a:schemeClr val="tx1"/>
                </a:solidFill>
                <a:latin typeface="Arial" charset="0"/>
                <a:cs typeface="Arial" charset="0"/>
              </a:rPr>
              <a:t> </a:t>
            </a:r>
            <a:r>
              <a:rPr lang="en-US" sz="2800">
                <a:solidFill>
                  <a:srgbClr val="17375E"/>
                </a:solidFill>
                <a:latin typeface="Arial" charset="0"/>
                <a:cs typeface="Arial" charset="0"/>
              </a:rPr>
              <a:t>from an oral source is a regular sense-to-sense conveying of a speech or recording which can proceed either </a:t>
            </a:r>
            <a:r>
              <a:rPr lang="en-US" sz="2800" i="1">
                <a:solidFill>
                  <a:srgbClr val="17375E"/>
                </a:solidFill>
                <a:latin typeface="Arial" charset="0"/>
                <a:cs typeface="Arial" charset="0"/>
              </a:rPr>
              <a:t>in succession</a:t>
            </a:r>
            <a:r>
              <a:rPr lang="en-US" sz="2800">
                <a:solidFill>
                  <a:srgbClr val="17375E"/>
                </a:solidFill>
                <a:latin typeface="Arial" charset="0"/>
                <a:cs typeface="Arial" charset="0"/>
              </a:rPr>
              <a:t> or </a:t>
            </a:r>
            <a:r>
              <a:rPr lang="en-US" sz="2800" i="1">
                <a:solidFill>
                  <a:srgbClr val="17375E"/>
                </a:solidFill>
                <a:latin typeface="Arial" charset="0"/>
                <a:cs typeface="Arial" charset="0"/>
              </a:rPr>
              <a:t>simultaneously</a:t>
            </a:r>
            <a:r>
              <a:rPr lang="en-US" sz="2800">
                <a:solidFill>
                  <a:srgbClr val="17375E"/>
                </a:solidFill>
                <a:latin typeface="Arial" charset="0"/>
                <a:cs typeface="Arial" charset="0"/>
              </a:rPr>
              <a:t> with its sounding. </a:t>
            </a:r>
            <a:endParaRPr lang="uk-UA" sz="2800">
              <a:solidFill>
                <a:srgbClr val="17375E"/>
              </a:solidFill>
              <a:latin typeface="Arial" charset="0"/>
              <a:cs typeface="Arial" charset="0"/>
            </a:endParaRPr>
          </a:p>
        </p:txBody>
      </p:sp>
      <p:sp>
        <p:nvSpPr>
          <p:cNvPr id="8" name="Овал 7"/>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179388" y="115888"/>
            <a:ext cx="8748712" cy="3313112"/>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marL="342900" indent="-342900" algn="just">
              <a:buFont typeface="Wingdings" pitchFamily="2" charset="2"/>
              <a:buChar char="ü"/>
              <a:defRPr/>
            </a:pPr>
            <a:r>
              <a:rPr lang="en-US" sz="2400">
                <a:solidFill>
                  <a:srgbClr val="002060"/>
                </a:solidFill>
                <a:latin typeface="Arial" charset="0"/>
                <a:cs typeface="Arial" charset="0"/>
              </a:rPr>
              <a:t>The first case is referred to as </a:t>
            </a:r>
            <a:r>
              <a:rPr lang="en-US" sz="2400" i="1">
                <a:solidFill>
                  <a:srgbClr val="002060"/>
                </a:solidFill>
                <a:latin typeface="Arial" charset="0"/>
                <a:cs typeface="Arial" charset="0"/>
              </a:rPr>
              <a:t>consecutive interpreting</a:t>
            </a:r>
            <a:r>
              <a:rPr lang="en-US" sz="2400">
                <a:solidFill>
                  <a:srgbClr val="002060"/>
                </a:solidFill>
                <a:latin typeface="Arial" charset="0"/>
                <a:cs typeface="Arial" charset="0"/>
              </a:rPr>
              <a:t>.  The interpreter starts to translate only after the speaker has finished his/her utterance. The interpreter can make use of the time while the speech/recording is proceeding to grasp the content of the original matter. There is also a possibility to interrupt the speaker/stop the recording to clarify some units. As a result consecutive interpreting can take more or less time than the speech/recording lasts. </a:t>
            </a:r>
            <a:endParaRPr lang="uk-UA" sz="2400">
              <a:solidFill>
                <a:srgbClr val="002060"/>
              </a:solidFill>
              <a:latin typeface="Arial" charset="0"/>
              <a:cs typeface="Arial" charset="0"/>
            </a:endParaRPr>
          </a:p>
        </p:txBody>
      </p:sp>
      <p:sp>
        <p:nvSpPr>
          <p:cNvPr id="7" name="Скругленный прямоугольник 6"/>
          <p:cNvSpPr/>
          <p:nvPr/>
        </p:nvSpPr>
        <p:spPr>
          <a:xfrm>
            <a:off x="179388" y="3573463"/>
            <a:ext cx="8748712" cy="3041650"/>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marL="342900" indent="-342900" algn="just">
              <a:buFont typeface="Wingdings" pitchFamily="2" charset="2"/>
              <a:buChar char="ü"/>
              <a:defRPr/>
            </a:pPr>
            <a:r>
              <a:rPr lang="en-US" sz="2400">
                <a:solidFill>
                  <a:srgbClr val="17375E"/>
                </a:solidFill>
                <a:latin typeface="Arial" charset="0"/>
                <a:cs typeface="Arial" charset="0"/>
              </a:rPr>
              <a:t>When the interpreting takes the same amount of time as the SL matter and faithfully conveys its content it is referred to as </a:t>
            </a:r>
            <a:r>
              <a:rPr lang="en-US" sz="2400" i="1">
                <a:solidFill>
                  <a:srgbClr val="17375E"/>
                </a:solidFill>
                <a:latin typeface="Arial" charset="0"/>
                <a:cs typeface="Arial" charset="0"/>
              </a:rPr>
              <a:t>synchronous interpreting</a:t>
            </a:r>
            <a:r>
              <a:rPr lang="en-US" sz="2400">
                <a:solidFill>
                  <a:srgbClr val="17375E"/>
                </a:solidFill>
                <a:latin typeface="Arial" charset="0"/>
                <a:cs typeface="Arial" charset="0"/>
              </a:rPr>
              <a:t>. In simultaneous interpretation the interpreter speaks at the same time as the speaker and therefore has no need to memorize or jot down what is said. The interpreter works on the message bit by bit, giving the portion he/she has understood while analyzing and assimilating the next idea. </a:t>
            </a:r>
            <a:endParaRPr lang="uk-UA" sz="2400">
              <a:solidFill>
                <a:srgbClr val="558ED5"/>
              </a:solidFill>
              <a:latin typeface="Arial" charset="0"/>
              <a:cs typeface="Arial" charset="0"/>
            </a:endParaRPr>
          </a:p>
        </p:txBody>
      </p:sp>
      <p:sp>
        <p:nvSpPr>
          <p:cNvPr id="8" name="Овал 7"/>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179388" y="333375"/>
            <a:ext cx="8748712" cy="2735263"/>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marL="342900" indent="-342900" algn="just">
              <a:buFont typeface="Wingdings" pitchFamily="2" charset="2"/>
              <a:buChar char="ü"/>
              <a:defRPr/>
            </a:pPr>
            <a:r>
              <a:rPr lang="en-US" sz="2800" i="1">
                <a:solidFill>
                  <a:srgbClr val="002060"/>
                </a:solidFill>
                <a:latin typeface="Arial" charset="0"/>
                <a:cs typeface="Arial" charset="0"/>
              </a:rPr>
              <a:t>Whispered interpreting</a:t>
            </a:r>
            <a:r>
              <a:rPr lang="en-US" sz="2800">
                <a:solidFill>
                  <a:srgbClr val="002060"/>
                </a:solidFill>
                <a:latin typeface="Arial" charset="0"/>
                <a:cs typeface="Arial" charset="0"/>
              </a:rPr>
              <a:t> is also known as </a:t>
            </a:r>
            <a:r>
              <a:rPr lang="en-US" sz="2800" i="1">
                <a:solidFill>
                  <a:srgbClr val="002060"/>
                </a:solidFill>
                <a:latin typeface="Arial" charset="0"/>
                <a:cs typeface="Arial" charset="0"/>
              </a:rPr>
              <a:t>chuchotage</a:t>
            </a:r>
            <a:r>
              <a:rPr lang="en-US" sz="2800">
                <a:solidFill>
                  <a:srgbClr val="002060"/>
                </a:solidFill>
                <a:latin typeface="Arial" charset="0"/>
                <a:cs typeface="Arial" charset="0"/>
              </a:rPr>
              <a:t>. When equipment for simultaneous interpretation is not available, a participant speaks and an interpreter simultaneously whispers into the ear of one or maximum two people who require interpreting services. </a:t>
            </a:r>
          </a:p>
        </p:txBody>
      </p:sp>
      <p:sp>
        <p:nvSpPr>
          <p:cNvPr id="7" name="Скругленный прямоугольник 6"/>
          <p:cNvSpPr/>
          <p:nvPr/>
        </p:nvSpPr>
        <p:spPr>
          <a:xfrm>
            <a:off x="179388" y="3357563"/>
            <a:ext cx="8748712" cy="3024187"/>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defRPr/>
            </a:pPr>
            <a:r>
              <a:rPr lang="en-US" sz="2800">
                <a:solidFill>
                  <a:srgbClr val="17375E"/>
                </a:solidFill>
                <a:latin typeface="Arial" charset="0"/>
                <a:cs typeface="Arial" charset="0"/>
              </a:rPr>
              <a:t>3. The oral interpreting</a:t>
            </a:r>
            <a:r>
              <a:rPr lang="en-US">
                <a:solidFill>
                  <a:schemeClr val="tx1"/>
                </a:solidFill>
                <a:latin typeface="Arial" charset="0"/>
                <a:cs typeface="Arial" charset="0"/>
              </a:rPr>
              <a:t> </a:t>
            </a:r>
            <a:r>
              <a:rPr lang="en-US" sz="2800">
                <a:solidFill>
                  <a:srgbClr val="17375E"/>
                </a:solidFill>
                <a:latin typeface="Arial" charset="0"/>
                <a:cs typeface="Arial" charset="0"/>
              </a:rPr>
              <a:t>from a written source is </a:t>
            </a:r>
            <a:r>
              <a:rPr lang="en-US" sz="2800" i="1">
                <a:solidFill>
                  <a:srgbClr val="17375E"/>
                </a:solidFill>
                <a:latin typeface="Arial" charset="0"/>
                <a:cs typeface="Arial" charset="0"/>
              </a:rPr>
              <a:t>interpreting at sight</a:t>
            </a:r>
            <a:r>
              <a:rPr lang="en-US" sz="2800">
                <a:solidFill>
                  <a:srgbClr val="17375E"/>
                </a:solidFill>
                <a:latin typeface="Arial" charset="0"/>
                <a:cs typeface="Arial" charset="0"/>
              </a:rPr>
              <a:t>. It can be performed simultaneously with getting acquainted with the content or in succession after each part is first read through and understood. Usually it is prepared beforehand. </a:t>
            </a:r>
            <a:endParaRPr lang="uk-UA" sz="2800">
              <a:solidFill>
                <a:srgbClr val="17375E"/>
              </a:solidFill>
              <a:latin typeface="Arial" charset="0"/>
              <a:cs typeface="Arial" charset="0"/>
            </a:endParaRPr>
          </a:p>
        </p:txBody>
      </p:sp>
      <p:sp>
        <p:nvSpPr>
          <p:cNvPr id="8" name="Овал 7"/>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179388" y="549275"/>
            <a:ext cx="8748712" cy="2303463"/>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a:defRPr/>
            </a:pPr>
            <a:r>
              <a:rPr lang="en-US" sz="2800">
                <a:solidFill>
                  <a:srgbClr val="002060"/>
                </a:solidFill>
                <a:latin typeface="Arial" charset="0"/>
                <a:cs typeface="Arial" charset="0"/>
              </a:rPr>
              <a:t>4. The written translating from an orally presented matter is a rare case. This is because a natural flow of speech is too fast to be noted down in the TL, except for in </a:t>
            </a:r>
            <a:r>
              <a:rPr lang="en-US" sz="2800" i="1">
                <a:solidFill>
                  <a:srgbClr val="002060"/>
                </a:solidFill>
                <a:latin typeface="Arial" charset="0"/>
                <a:cs typeface="Arial" charset="0"/>
              </a:rPr>
              <a:t>shorthand</a:t>
            </a:r>
            <a:r>
              <a:rPr lang="en-US" sz="2800">
                <a:solidFill>
                  <a:srgbClr val="002060"/>
                </a:solidFill>
                <a:latin typeface="Arial" charset="0"/>
                <a:cs typeface="Arial" charset="0"/>
              </a:rPr>
              <a:t>.</a:t>
            </a:r>
          </a:p>
        </p:txBody>
      </p:sp>
      <p:sp>
        <p:nvSpPr>
          <p:cNvPr id="8" name="Овал 7"/>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908050"/>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5400" dirty="0">
                <a:solidFill>
                  <a:srgbClr val="FF0000"/>
                </a:solidFill>
                <a:latin typeface="Arial" pitchFamily="34" charset="0"/>
                <a:cs typeface="Arial" pitchFamily="34" charset="0"/>
              </a:rPr>
              <a:t>Kinds of Interpreting:</a:t>
            </a:r>
            <a:endParaRPr lang="uk-UA" sz="5400" dirty="0">
              <a:solidFill>
                <a:srgbClr val="FF0000"/>
              </a:solidFill>
              <a:latin typeface="Arial" pitchFamily="34" charset="0"/>
              <a:cs typeface="Arial" pitchFamily="34" charset="0"/>
            </a:endParaRPr>
          </a:p>
        </p:txBody>
      </p:sp>
      <p:sp>
        <p:nvSpPr>
          <p:cNvPr id="5" name="Скругленный прямоугольник 4"/>
          <p:cNvSpPr/>
          <p:nvPr/>
        </p:nvSpPr>
        <p:spPr>
          <a:xfrm>
            <a:off x="196850" y="1125538"/>
            <a:ext cx="8750300" cy="1798637"/>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just" fontAlgn="auto">
              <a:spcBef>
                <a:spcPts val="0"/>
              </a:spcBef>
              <a:spcAft>
                <a:spcPts val="0"/>
              </a:spcAft>
              <a:defRPr/>
            </a:pPr>
            <a:r>
              <a:rPr lang="en-US" sz="2800" dirty="0">
                <a:solidFill>
                  <a:srgbClr val="002060"/>
                </a:solidFill>
                <a:latin typeface="Arial" pitchFamily="34" charset="0"/>
                <a:cs typeface="Arial" pitchFamily="34" charset="0"/>
              </a:rPr>
              <a:t>According to the purpose or the way interpreting is employed, we can distinguish the following kinds (after the classification of the US Department of State):</a:t>
            </a:r>
            <a:endParaRPr lang="uk-UA" sz="2800" dirty="0">
              <a:solidFill>
                <a:srgbClr val="002060"/>
              </a:solidFill>
              <a:latin typeface="Arial" pitchFamily="34" charset="0"/>
              <a:cs typeface="Arial" pitchFamily="34" charset="0"/>
            </a:endParaRPr>
          </a:p>
        </p:txBody>
      </p:sp>
      <p:sp>
        <p:nvSpPr>
          <p:cNvPr id="7" name="Скругленный прямоугольник 6"/>
          <p:cNvSpPr/>
          <p:nvPr/>
        </p:nvSpPr>
        <p:spPr>
          <a:xfrm>
            <a:off x="196850" y="3068638"/>
            <a:ext cx="8750300" cy="3455987"/>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marL="457200" indent="-457200" algn="just">
              <a:buFont typeface="Wingdings" pitchFamily="2" charset="2"/>
              <a:buChar char="ü"/>
              <a:defRPr/>
            </a:pPr>
            <a:r>
              <a:rPr lang="en-US" sz="2800" i="1">
                <a:solidFill>
                  <a:srgbClr val="17375E"/>
                </a:solidFill>
                <a:latin typeface="Arial" charset="0"/>
                <a:cs typeface="Arial" charset="0"/>
              </a:rPr>
              <a:t>Conference interpreting </a:t>
            </a:r>
            <a:r>
              <a:rPr lang="en-US" sz="2800">
                <a:solidFill>
                  <a:srgbClr val="17375E"/>
                </a:solidFill>
                <a:latin typeface="Arial" charset="0"/>
                <a:cs typeface="Arial" charset="0"/>
              </a:rPr>
              <a:t>enables participants in a multinational meeting to communicate with each other in a seamless fashion. Most conferences are conducted with simultaneous interpreting, though interpreters must be prepared to perform in the consecutive mode as well.</a:t>
            </a:r>
            <a:endParaRPr lang="uk-UA" sz="2800">
              <a:solidFill>
                <a:srgbClr val="558ED5"/>
              </a:solidFill>
              <a:latin typeface="Arial" charset="0"/>
              <a:cs typeface="Arial" charset="0"/>
            </a:endParaRPr>
          </a:p>
        </p:txBody>
      </p:sp>
      <p:sp>
        <p:nvSpPr>
          <p:cNvPr id="8" name="Овал 7"/>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908050"/>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5400" dirty="0">
                <a:solidFill>
                  <a:srgbClr val="FF0000"/>
                </a:solidFill>
                <a:latin typeface="Arial" pitchFamily="34" charset="0"/>
                <a:cs typeface="Arial" pitchFamily="34" charset="0"/>
              </a:rPr>
              <a:t>Kinds of Interpreting:</a:t>
            </a:r>
            <a:endParaRPr lang="uk-UA" sz="5400" dirty="0">
              <a:solidFill>
                <a:srgbClr val="FF0000"/>
              </a:solidFill>
              <a:latin typeface="Arial" pitchFamily="34" charset="0"/>
              <a:cs typeface="Arial" pitchFamily="34" charset="0"/>
            </a:endParaRPr>
          </a:p>
        </p:txBody>
      </p:sp>
      <p:sp>
        <p:nvSpPr>
          <p:cNvPr id="5" name="Скругленный прямоугольник 4"/>
          <p:cNvSpPr/>
          <p:nvPr/>
        </p:nvSpPr>
        <p:spPr>
          <a:xfrm>
            <a:off x="196850" y="1484313"/>
            <a:ext cx="8750300" cy="2808287"/>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marL="457200" indent="-457200" algn="just">
              <a:buFont typeface="Wingdings" pitchFamily="2" charset="2"/>
              <a:buChar char="ü"/>
              <a:defRPr/>
            </a:pPr>
            <a:r>
              <a:rPr lang="en-US" sz="3600" i="1">
                <a:solidFill>
                  <a:srgbClr val="002060"/>
                </a:solidFill>
                <a:latin typeface="Arial" charset="0"/>
                <a:cs typeface="Arial" charset="0"/>
              </a:rPr>
              <a:t>Seminar interpreting</a:t>
            </a:r>
            <a:r>
              <a:rPr lang="en-US" sz="3600">
                <a:solidFill>
                  <a:srgbClr val="002060"/>
                </a:solidFill>
                <a:latin typeface="Arial" charset="0"/>
                <a:cs typeface="Arial" charset="0"/>
              </a:rPr>
              <a:t> is a term used by the U.S. Department of State to designate the interpreting that takes place at meetings and small conferences. </a:t>
            </a:r>
            <a:endParaRPr lang="uk-UA" sz="3600">
              <a:solidFill>
                <a:srgbClr val="002060"/>
              </a:solidFill>
              <a:latin typeface="Arial" charset="0"/>
              <a:cs typeface="Arial" charset="0"/>
            </a:endParaRPr>
          </a:p>
        </p:txBody>
      </p:sp>
      <p:sp>
        <p:nvSpPr>
          <p:cNvPr id="8" name="Овал 7"/>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908050"/>
          </a:xfrm>
          <a:prstGeom prst="rect">
            <a:avLst/>
          </a:prstGeom>
          <a:solidFill>
            <a:schemeClr val="accent3">
              <a:lumMod val="60000"/>
              <a:lumOff val="40000"/>
            </a:schemeClr>
          </a:solidFill>
          <a:ln>
            <a:solidFill>
              <a:schemeClr val="accent3">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5400" dirty="0">
                <a:solidFill>
                  <a:srgbClr val="FF0000"/>
                </a:solidFill>
                <a:latin typeface="Arial" pitchFamily="34" charset="0"/>
                <a:cs typeface="Arial" pitchFamily="34" charset="0"/>
              </a:rPr>
              <a:t>Kinds of Interpreting:</a:t>
            </a:r>
            <a:endParaRPr lang="uk-UA" sz="5400" dirty="0">
              <a:solidFill>
                <a:srgbClr val="FF0000"/>
              </a:solidFill>
              <a:latin typeface="Arial" pitchFamily="34" charset="0"/>
              <a:cs typeface="Arial" pitchFamily="34" charset="0"/>
            </a:endParaRPr>
          </a:p>
        </p:txBody>
      </p:sp>
      <p:sp>
        <p:nvSpPr>
          <p:cNvPr id="8" name="Овал 7"/>
          <p:cNvSpPr/>
          <p:nvPr/>
        </p:nvSpPr>
        <p:spPr>
          <a:xfrm>
            <a:off x="8748713" y="6524625"/>
            <a:ext cx="179387" cy="180975"/>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uk-UA"/>
          </a:p>
        </p:txBody>
      </p:sp>
      <p:sp>
        <p:nvSpPr>
          <p:cNvPr id="6" name="Скругленный прямоугольник 5"/>
          <p:cNvSpPr/>
          <p:nvPr/>
        </p:nvSpPr>
        <p:spPr>
          <a:xfrm>
            <a:off x="196850" y="1125538"/>
            <a:ext cx="8750300" cy="5040312"/>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marL="457200" indent="-457200" algn="just">
              <a:buFont typeface="Wingdings" pitchFamily="2" charset="2"/>
              <a:buChar char="ü"/>
              <a:defRPr/>
            </a:pPr>
            <a:r>
              <a:rPr lang="en-US" sz="3000" i="1">
                <a:solidFill>
                  <a:srgbClr val="17375E"/>
                </a:solidFill>
                <a:latin typeface="Arial" charset="0"/>
                <a:cs typeface="Arial" charset="0"/>
              </a:rPr>
              <a:t>Escort interpreting </a:t>
            </a:r>
            <a:r>
              <a:rPr lang="en-US" sz="3000">
                <a:solidFill>
                  <a:srgbClr val="17375E"/>
                </a:solidFill>
                <a:latin typeface="Arial" charset="0"/>
                <a:cs typeface="Arial" charset="0"/>
              </a:rPr>
              <a:t>refers to the interpreting services provided for government officials, business executives, investors, observers, etc, who are conducting on-site visits. Escort interpretation is marked by the spontaneity and the broad spectrum of situations interpreters may find themselves in. The mode most often used in this type of interpretation is consecutive</a:t>
            </a:r>
            <a:endParaRPr lang="uk-UA" sz="3000">
              <a:solidFill>
                <a:srgbClr val="558ED5"/>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6" grpId="0"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TotalTime>
  <Words>1017</Words>
  <Application>Microsoft Office PowerPoint</Application>
  <PresentationFormat>Экран (4:3)</PresentationFormat>
  <Paragraphs>40</Paragraphs>
  <Slides>16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16</vt:i4>
      </vt:variant>
    </vt:vector>
  </HeadingPairs>
  <TitlesOfParts>
    <vt:vector size="20" baseType="lpstr">
      <vt:lpstr>Arial</vt:lpstr>
      <vt:lpstr>Calibri</vt:lpstr>
      <vt:lpstr>Wingdings</vt:lpstr>
      <vt:lpstr>Тема Office</vt:lpstr>
      <vt:lpstr>Translation as a Notion  and Subject Kinds of translating/interpreting</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UralSOFT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Translation as a Notion and Subject</dc:title>
  <dc:creator>Patskun</dc:creator>
  <cp:lastModifiedBy>User</cp:lastModifiedBy>
  <cp:revision>42</cp:revision>
  <dcterms:created xsi:type="dcterms:W3CDTF">2016-09-01T15:45:26Z</dcterms:created>
  <dcterms:modified xsi:type="dcterms:W3CDTF">2021-10-02T11:04:59Z</dcterms:modified>
</cp:coreProperties>
</file>