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7" r:id="rId3"/>
    <p:sldId id="258" r:id="rId4"/>
    <p:sldId id="282" r:id="rId5"/>
    <p:sldId id="26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D6D2-2575-4F8E-8CF9-189826D6A9C5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FCCA-48DA-4D00-BC7B-06F17FCEE32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965A-AEC3-48E6-BE12-A819F20E8383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1ABA-717A-4D0D-AC0F-A2FD1B8A61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FA1F-D42E-4000-B044-81D19A96C1A3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2F01-63A7-4B6D-B30D-EBB58C7A56D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A169-3BF7-4097-877E-069DA3F89FC8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64EB-FB60-4C87-92BE-F1310B613D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EB4E-5C4D-4C1E-89FA-9D8EADB53F88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060F-AFB3-4AD1-8C92-7112F5E79D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9E954-4D46-4FD5-8B7C-D0554ABD8D42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8DDF-D879-47AC-9B45-555EBBA5882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19E0-65F1-4968-B066-14482B68C5AE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6C97-1F8E-413B-8C18-00FFCAB8C6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6B0C-7E02-4B60-B419-441C6DBC290C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F0381-DB76-4E1F-9DBB-627A287A8FD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A471-9DC2-4EB3-A288-2205C630EF1C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06CB-3388-43FC-B236-7829F702A8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4A49-E6BC-48E3-A338-98BA54D8A52C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8B3A-6747-4BB9-9DDD-AD501128167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9F51-575E-4499-BD71-A84550C3A41C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B41F-C170-4BCD-BB3B-17709D54426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4FF7B4-6DE1-40CE-AE93-E9E84054BFCD}" type="datetimeFigureOut">
              <a:rPr lang="uk-UA"/>
              <a:pPr>
                <a:defRPr/>
              </a:pPr>
              <a:t>02.10.2021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29562-431B-4895-91DE-FC5A746075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8745538" cy="2232025"/>
          </a:xfrm>
        </p:spPr>
        <p:txBody>
          <a:bodyPr/>
          <a:lstStyle/>
          <a:p>
            <a: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en-US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  <a:t>Translation as a Notion </a:t>
            </a:r>
            <a:br>
              <a:rPr lang="en-US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en-US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  <a:t>and Subject</a:t>
            </a:r>
            <a:r>
              <a:rPr lang="ru-RU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ru-RU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en-US" sz="20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en-US" sz="20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en-US" sz="2000" b="1" smtClean="0">
                <a:solidFill>
                  <a:srgbClr val="17375E"/>
                </a:solidFill>
                <a:latin typeface="Arial" charset="0"/>
                <a:cs typeface="Arial" charset="0"/>
              </a:rPr>
              <a:t>Ways of translating</a:t>
            </a:r>
            <a:r>
              <a:rPr lang="en-US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en-US" sz="48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  <a:t/>
            </a:r>
            <a:br>
              <a:rPr lang="ru-RU" sz="5400" b="1" smtClean="0">
                <a:solidFill>
                  <a:srgbClr val="17375E"/>
                </a:solidFill>
                <a:latin typeface="Arial" charset="0"/>
                <a:cs typeface="Arial" charset="0"/>
              </a:rPr>
            </a:br>
            <a:endParaRPr lang="uk-UA" sz="6000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5038" y="6021388"/>
            <a:ext cx="7273925" cy="576262"/>
          </a:xfrm>
        </p:spPr>
        <p:txBody>
          <a:bodyPr>
            <a:noAutofit/>
          </a:bodyPr>
          <a:lstStyle/>
          <a:p>
            <a:r>
              <a:rPr lang="uk-UA" sz="1800" smtClean="0">
                <a:solidFill>
                  <a:srgbClr val="17375E"/>
                </a:solidFill>
                <a:latin typeface="Arial" charset="0"/>
                <a:cs typeface="Arial" charset="0"/>
              </a:rPr>
              <a:t>Ужгород – 201</a:t>
            </a:r>
            <a:r>
              <a:rPr lang="en-US" sz="1800" smtClean="0">
                <a:solidFill>
                  <a:srgbClr val="17375E"/>
                </a:solidFill>
                <a:latin typeface="Arial" charset="0"/>
                <a:cs typeface="Arial" charset="0"/>
              </a:rPr>
              <a:t>8</a:t>
            </a:r>
            <a:endParaRPr lang="uk-UA" sz="1800" smtClean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3813" y="100013"/>
            <a:ext cx="7775575" cy="1168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МІНІСТЕРСТВО ОСВІТИ І НАУКИ УКРАЇНИ</a:t>
            </a:r>
          </a:p>
          <a:p>
            <a:pPr algn="ctr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ДВНЗ «УЖГОРОДСЬКИЙ НАЦІОНАЛЬНИЙ УНІВЕРСИТЕТ»</a:t>
            </a:r>
          </a:p>
          <a:p>
            <a:pPr algn="ctr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ФАКУЛЬТЕТ МІЖНАРОДНИХ ВІДНОСИН</a:t>
            </a:r>
          </a:p>
          <a:p>
            <a:pPr algn="ctr">
              <a:defRPr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КАФЕДРА ТЕОРІЇ ТА ПРАКТИКИ ПЕРЕКЛАДУ</a:t>
            </a:r>
          </a:p>
        </p:txBody>
      </p:sp>
      <p:sp>
        <p:nvSpPr>
          <p:cNvPr id="13316" name="Заголовок 1"/>
          <p:cNvSpPr txBox="1">
            <a:spLocks/>
          </p:cNvSpPr>
          <p:nvPr/>
        </p:nvSpPr>
        <p:spPr bwMode="auto">
          <a:xfrm>
            <a:off x="4859338" y="4724400"/>
            <a:ext cx="4033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000">
                <a:solidFill>
                  <a:srgbClr val="002060"/>
                </a:solidFill>
              </a:rPr>
              <a:t>Старший викладач </a:t>
            </a:r>
          </a:p>
          <a:p>
            <a:pPr algn="r"/>
            <a:r>
              <a:rPr lang="ru-RU" sz="2000">
                <a:solidFill>
                  <a:srgbClr val="002060"/>
                </a:solidFill>
              </a:rPr>
              <a:t>Калинич </a:t>
            </a:r>
            <a:r>
              <a:rPr lang="uk-UA" sz="2000">
                <a:solidFill>
                  <a:srgbClr val="002060"/>
                </a:solidFill>
              </a:rPr>
              <a:t>І.Й.</a:t>
            </a:r>
          </a:p>
        </p:txBody>
      </p:sp>
      <p:pic>
        <p:nvPicPr>
          <p:cNvPr id="1331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13" y="36513"/>
            <a:ext cx="1282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consecutive verbal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268413"/>
            <a:ext cx="8569325" cy="44640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>
              <a:buFont typeface="Wingdings" pitchFamily="2" charset="2"/>
              <a:buChar char="ü"/>
              <a:defRPr/>
            </a:pPr>
            <a:r>
              <a:rPr lang="en-US" sz="3000">
                <a:solidFill>
                  <a:srgbClr val="17375E"/>
                </a:solidFill>
                <a:latin typeface="Arial" charset="0"/>
                <a:cs typeface="Arial" charset="0"/>
              </a:rPr>
              <a:t>In case the denotative meaning or function, or place of the SL and TL elements do not coincide word for word tr-n cannot be employed: </a:t>
            </a:r>
          </a:p>
          <a:p>
            <a:pPr marL="457200" indent="-457200" algn="ctr">
              <a:defRPr/>
            </a:pPr>
            <a:r>
              <a:rPr lang="en-US" sz="3000">
                <a:solidFill>
                  <a:srgbClr val="558ED5"/>
                </a:solidFill>
                <a:latin typeface="Arial" charset="0"/>
                <a:cs typeface="Arial" charset="0"/>
              </a:rPr>
              <a:t>e.g., 	the doctor is sent for – </a:t>
            </a:r>
          </a:p>
          <a:p>
            <a:pPr marL="457200" indent="-457200" algn="ctr">
              <a:defRPr/>
            </a:pPr>
            <a:r>
              <a:rPr lang="en-US" sz="3000">
                <a:solidFill>
                  <a:srgbClr val="558ED5"/>
                </a:solidFill>
                <a:latin typeface="Arial" charset="0"/>
                <a:cs typeface="Arial" charset="0"/>
              </a:rPr>
              <a:t>за лікарем послали/послано</a:t>
            </a:r>
          </a:p>
          <a:p>
            <a:pPr marL="457200" indent="-457200" algn="ctr">
              <a:defRPr/>
            </a:pPr>
            <a:r>
              <a:rPr lang="en-US" sz="3000">
                <a:solidFill>
                  <a:srgbClr val="558ED5"/>
                </a:solidFill>
                <a:latin typeface="Arial" charset="0"/>
                <a:cs typeface="Arial" charset="0"/>
              </a:rPr>
              <a:t>the boy had his hands in his pockets – хлопець тримав руки в кишенях </a:t>
            </a: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consecutive verbal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268413"/>
            <a:ext cx="8569325" cy="51133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Only a few phraseological units can be translated this way: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e.g., 	All roads lead to Rome – </a:t>
            </a:r>
            <a:r>
              <a:rPr lang="uk-UA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всі дороги ведуть до Риму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to take the bull by the horns – </a:t>
            </a:r>
            <a:r>
              <a:rPr lang="uk-UA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брати бика за роги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better late than never – </a:t>
            </a:r>
            <a:r>
              <a:rPr lang="uk-UA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краще пізно, ніж ніколи</a:t>
            </a: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interlinear way of translating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908050"/>
            <a:ext cx="8605838" cy="18716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is a strictly faithful rendering of sense at the level of text. It presents each line of the source text with a line directly beneath it giving a word for word tr-n in the TL: </a:t>
            </a:r>
            <a:r>
              <a:rPr lang="en-US" sz="2800">
                <a:solidFill>
                  <a:schemeClr val="accent1"/>
                </a:solidFill>
                <a:latin typeface="Arial" charset="0"/>
                <a:cs typeface="Arial" charset="0"/>
              </a:rPr>
              <a:t>a Latin text with interlinear translation.</a:t>
            </a:r>
            <a:endParaRPr lang="uk-UA" sz="28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2852738"/>
            <a:ext cx="8569325" cy="38163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permits various transformations of the l-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units like reduction, extension, addition, etc.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Transformations are necessary when there exists no identity in the form expressing the same notion in the SL and TL: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a trip – </a:t>
            </a:r>
            <a:r>
              <a:rPr lang="uk-UA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коротка подорож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participate – </a:t>
            </a:r>
            <a:r>
              <a:rPr lang="uk-UA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брати участь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ski – </a:t>
            </a:r>
            <a:r>
              <a:rPr lang="uk-UA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їздити на лижах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U-E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овдовіти - 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become a widow/widower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FF0000"/>
                </a:solidFill>
                <a:latin typeface="Arial" charset="0"/>
                <a:cs typeface="Arial" charset="0"/>
              </a:rPr>
              <a:t>Literary translating</a:t>
            </a: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38" y="1196975"/>
            <a:ext cx="8569325" cy="5076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200">
                <a:solidFill>
                  <a:srgbClr val="002060"/>
                </a:solidFill>
                <a:latin typeface="Arial" charset="0"/>
                <a:cs typeface="Arial" charset="0"/>
              </a:rPr>
              <a:t>or due to divergences in the syntax of the SL and TL:</a:t>
            </a:r>
          </a:p>
          <a:p>
            <a:pPr algn="ctr">
              <a:defRPr/>
            </a:pPr>
            <a:r>
              <a:rPr lang="en-US" sz="3200">
                <a:solidFill>
                  <a:srgbClr val="0070C0"/>
                </a:solidFill>
                <a:latin typeface="Arial" charset="0"/>
                <a:cs typeface="Arial" charset="0"/>
              </a:rPr>
              <a:t>Kyiv street traffic regulations – </a:t>
            </a:r>
            <a:r>
              <a:rPr lang="uk-UA" sz="3200">
                <a:solidFill>
                  <a:srgbClr val="0070C0"/>
                </a:solidFill>
                <a:latin typeface="Arial" charset="0"/>
                <a:cs typeface="Arial" charset="0"/>
              </a:rPr>
              <a:t>правила дорожнього руху у м. Київ</a:t>
            </a:r>
            <a:endParaRPr lang="en-US" sz="320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3200">
                <a:solidFill>
                  <a:srgbClr val="0070C0"/>
                </a:solidFill>
                <a:latin typeface="Arial" charset="0"/>
                <a:cs typeface="Arial" charset="0"/>
              </a:rPr>
              <a:t>Public private partnership –  </a:t>
            </a:r>
            <a:r>
              <a:rPr lang="uk-UA" sz="3200">
                <a:solidFill>
                  <a:srgbClr val="0070C0"/>
                </a:solidFill>
                <a:latin typeface="Arial" charset="0"/>
                <a:cs typeface="Arial" charset="0"/>
              </a:rPr>
              <a:t>партнерство між державним і приватним секторами</a:t>
            </a:r>
          </a:p>
          <a:p>
            <a:pPr algn="ctr">
              <a:defRPr/>
            </a:pPr>
            <a:r>
              <a:rPr lang="en-US" sz="3200">
                <a:solidFill>
                  <a:srgbClr val="0070C0"/>
                </a:solidFill>
                <a:latin typeface="Arial" charset="0"/>
                <a:cs typeface="Arial" charset="0"/>
              </a:rPr>
              <a:t>Citizen involvement strategies – </a:t>
            </a:r>
            <a:r>
              <a:rPr lang="uk-UA" sz="3200">
                <a:solidFill>
                  <a:srgbClr val="0070C0"/>
                </a:solidFill>
                <a:latin typeface="Arial" charset="0"/>
                <a:cs typeface="Arial" charset="0"/>
              </a:rPr>
              <a:t>стратегії залучення громадян.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Literary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050" y="1052513"/>
            <a:ext cx="8569325" cy="1512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performed at the highest level of translating activity.</a:t>
            </a:r>
            <a:endParaRPr lang="uk-UA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2852738"/>
            <a:ext cx="8569325" cy="22320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>
              <a:buFont typeface="Wingdings" pitchFamily="2" charset="2"/>
              <a:buChar char="ü"/>
              <a:defRPr/>
            </a:pPr>
            <a:r>
              <a:rPr lang="en-US" sz="3600">
                <a:solidFill>
                  <a:srgbClr val="002060"/>
                </a:solidFill>
                <a:latin typeface="Arial" charset="0"/>
                <a:cs typeface="Arial" charset="0"/>
              </a:rPr>
              <a:t>Literary artistic translating is a faithful conveying of content and of artistic value of a belles-lettres work (fiction). </a:t>
            </a:r>
            <a:endParaRPr lang="uk-UA" sz="36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Literary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5113" y="908050"/>
            <a:ext cx="8569325" cy="22336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Literary proper translating is performed on any other than belles-lettres work (non-fiction). These may include scientific/technical, business matter, textbooks, documents, etc. – anything in printed or recorded form but fiction. </a:t>
            </a:r>
            <a:endParaRPr lang="uk-UA" sz="28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3284538"/>
            <a:ext cx="8569325" cy="32400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All kinds of transformations are made to achieve faithfulness of translation. Also, literary tr-n often requires making additional inquiries (historic, linguistic, etc.). </a:t>
            </a:r>
          </a:p>
          <a:p>
            <a:pPr marL="571500" indent="-571500" algn="ctr">
              <a:defRPr/>
            </a:pPr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e.g. </a:t>
            </a:r>
            <a:r>
              <a:rPr lang="uk-UA" sz="2800">
                <a:solidFill>
                  <a:srgbClr val="0070C0"/>
                </a:solidFill>
                <a:latin typeface="Arial" charset="0"/>
                <a:cs typeface="Arial" charset="0"/>
              </a:rPr>
              <a:t>“Слово о полку Ігоревім” –</a:t>
            </a:r>
            <a:endParaRPr lang="en-US" sz="280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571500" indent="-571500" algn="ctr">
              <a:defRPr/>
            </a:pPr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The Lay of Igor’s Host</a:t>
            </a:r>
          </a:p>
          <a:p>
            <a:pPr marL="571500" indent="-571500" algn="ctr">
              <a:defRPr/>
            </a:pPr>
            <a:r>
              <a:rPr lang="uk-UA" sz="2800">
                <a:solidFill>
                  <a:srgbClr val="0070C0"/>
                </a:solidFill>
                <a:latin typeface="Arial" charset="0"/>
                <a:cs typeface="Arial" charset="0"/>
              </a:rPr>
              <a:t>“Тихий Дон” - </a:t>
            </a:r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And Quiet Flows the Don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Machine Translating (MT)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5113" y="1052513"/>
            <a:ext cx="8569325" cy="10445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automatic translation, in which a computer takes over all the work of translating. </a:t>
            </a:r>
            <a:endParaRPr lang="uk-UA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2276475"/>
            <a:ext cx="8569325" cy="11525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A computer works much faster (and cheaper) than a human translator. </a:t>
            </a:r>
            <a:endParaRPr lang="en-US" sz="2800" u="sng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3573463"/>
            <a:ext cx="8569325" cy="29511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MT works best on highly repetitive texts, involving a restricted range of vocabulary (scientific or technical texts). The output often needs to be checked by a human translator, and varying degrees of post-editing might be necessary.</a:t>
            </a:r>
            <a:endParaRPr lang="en-US" sz="2800" u="sng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Machine Translating (MT)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38" y="1284288"/>
            <a:ext cx="8569325" cy="18002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MT works best where languages are of a similar type (English - Spanish) or related (German - English) or closely related (Norwegian - Danish). </a:t>
            </a:r>
            <a:endParaRPr lang="uk-UA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3573463"/>
            <a:ext cx="8569325" cy="18002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Computer is a means that can extend the boundaries of the human brain. However, no automated system can replace human intellect. </a:t>
            </a:r>
            <a:endParaRPr lang="en-US" sz="28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Machine-Aided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338" y="2420938"/>
            <a:ext cx="8569325" cy="18002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A range of specialized software tools have been developed to enhance the skills of human linguists: computerized dictionaries, encyclopedias and term banks, etc. </a:t>
            </a:r>
            <a:endParaRPr lang="uk-UA" sz="28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4451350"/>
            <a:ext cx="8569325" cy="18002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7150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Translation memory programs perform the task of remembering words and phrases that may have been translated from a particular language before. </a:t>
            </a:r>
            <a:endParaRPr lang="en-US" sz="28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1125538"/>
            <a:ext cx="8569325" cy="10080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you can't replace the human mind when translating, the next best thing is to speed it up. </a:t>
            </a:r>
            <a:endParaRPr lang="uk-UA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856662" cy="45656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Ways of Translating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/>
              <a:t> </a:t>
            </a:r>
            <a:endParaRPr lang="uk-UA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uk-UA" sz="4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Literal translating </a:t>
            </a:r>
            <a:r>
              <a:rPr lang="en-US" sz="4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used:</a:t>
            </a:r>
            <a:endParaRPr lang="uk-UA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484313"/>
            <a:ext cx="8569325" cy="24495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When dealing with the separate words whose surface form, structure and lexical meaning in the SL and TL fully coincide: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administrator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адміністратор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hotel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готель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4221163"/>
            <a:ext cx="8569325" cy="19446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some cases the form of the SL words is only partially reproduced: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music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музика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economic reform -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економічна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реформа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Transcription and Transliteration</a:t>
            </a:r>
            <a:endParaRPr lang="uk-UA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908050"/>
            <a:ext cx="8677275" cy="27368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i="1">
                <a:solidFill>
                  <a:srgbClr val="17375E"/>
                </a:solidFill>
                <a:latin typeface="Arial" charset="0"/>
                <a:cs typeface="Arial" charset="0"/>
              </a:rPr>
              <a:t>Transcription</a:t>
            </a:r>
            <a:r>
              <a:rPr 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 is the conversion of the characters of one language to the characters of another language in accordance with the pronunciation of the TL.</a:t>
            </a:r>
          </a:p>
          <a:p>
            <a:pPr algn="just">
              <a:defRPr/>
            </a:pPr>
            <a:r>
              <a:rPr lang="en-US" sz="2000" i="1">
                <a:solidFill>
                  <a:schemeClr val="tx2"/>
                </a:solidFill>
                <a:latin typeface="Arial" charset="0"/>
                <a:cs typeface="Arial" charset="0"/>
              </a:rPr>
              <a:t>Note</a:t>
            </a:r>
            <a:r>
              <a:rPr lang="en-US" sz="2000">
                <a:solidFill>
                  <a:schemeClr val="tx2"/>
                </a:solidFill>
                <a:latin typeface="Arial" charset="0"/>
                <a:cs typeface="Arial" charset="0"/>
              </a:rPr>
              <a:t>. </a:t>
            </a:r>
            <a:r>
              <a:rPr lang="ru-RU" sz="2000">
                <a:solidFill>
                  <a:schemeClr val="tx2"/>
                </a:solidFill>
                <a:latin typeface="Arial" charset="0"/>
                <a:cs typeface="Arial" charset="0"/>
              </a:rPr>
              <a:t>An advantage of the transcription is, that everybody speaking the </a:t>
            </a:r>
            <a:r>
              <a:rPr lang="en-US" sz="2000">
                <a:solidFill>
                  <a:schemeClr val="tx2"/>
                </a:solidFill>
                <a:latin typeface="Arial" charset="0"/>
                <a:cs typeface="Arial" charset="0"/>
              </a:rPr>
              <a:t>TL</a:t>
            </a:r>
            <a:r>
              <a:rPr lang="ru-RU" sz="2000">
                <a:solidFill>
                  <a:schemeClr val="tx2"/>
                </a:solidFill>
                <a:latin typeface="Arial" charset="0"/>
                <a:cs typeface="Arial" charset="0"/>
              </a:rPr>
              <a:t> can also read the converted words of the </a:t>
            </a:r>
            <a:r>
              <a:rPr lang="en-US" sz="2000">
                <a:solidFill>
                  <a:schemeClr val="tx2"/>
                </a:solidFill>
                <a:latin typeface="Arial" charset="0"/>
                <a:cs typeface="Arial" charset="0"/>
              </a:rPr>
              <a:t>SL</a:t>
            </a:r>
            <a:r>
              <a:rPr lang="ru-RU" sz="2000">
                <a:solidFill>
                  <a:schemeClr val="tx2"/>
                </a:solidFill>
                <a:latin typeface="Arial" charset="0"/>
                <a:cs typeface="Arial" charset="0"/>
              </a:rPr>
              <a:t> correctly. A disadvantage is, that a transcription often can not be inverted clearly.</a:t>
            </a:r>
            <a:endParaRPr lang="uk-UA" sz="2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3716338"/>
            <a:ext cx="8677275" cy="314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In </a:t>
            </a:r>
            <a:r>
              <a:rPr lang="en-US" sz="2800" b="1">
                <a:solidFill>
                  <a:srgbClr val="17375E"/>
                </a:solidFill>
                <a:latin typeface="Arial" charset="0"/>
                <a:cs typeface="Arial" charset="0"/>
              </a:rPr>
              <a:t>transliteration</a:t>
            </a:r>
            <a:r>
              <a:rPr lang="en-US" sz="2800">
                <a:solidFill>
                  <a:srgbClr val="17375E"/>
                </a:solidFill>
                <a:latin typeface="Arial" charset="0"/>
                <a:cs typeface="Arial" charset="0"/>
              </a:rPr>
              <a:t>, each character of the SL is assigned to a different unique character of the TL. </a:t>
            </a:r>
            <a:r>
              <a:rPr lang="ru-RU" sz="2800">
                <a:solidFill>
                  <a:schemeClr val="tx2"/>
                </a:solidFill>
                <a:latin typeface="Arial" charset="0"/>
                <a:cs typeface="Arial" charset="0"/>
              </a:rPr>
              <a:t>If the </a:t>
            </a:r>
            <a:r>
              <a:rPr lang="en-US" sz="2800">
                <a:solidFill>
                  <a:schemeClr val="tx2"/>
                </a:solidFill>
                <a:latin typeface="Arial" charset="0"/>
                <a:cs typeface="Arial" charset="0"/>
              </a:rPr>
              <a:t>SL</a:t>
            </a:r>
            <a:r>
              <a:rPr lang="ru-RU" sz="2800">
                <a:solidFill>
                  <a:schemeClr val="tx2"/>
                </a:solidFill>
                <a:latin typeface="Arial" charset="0"/>
                <a:cs typeface="Arial" charset="0"/>
              </a:rPr>
              <a:t> consists of more characters than the </a:t>
            </a:r>
            <a:r>
              <a:rPr lang="en-US" sz="2800">
                <a:solidFill>
                  <a:schemeClr val="tx2"/>
                </a:solidFill>
                <a:latin typeface="Arial" charset="0"/>
                <a:cs typeface="Arial" charset="0"/>
              </a:rPr>
              <a:t>TL</a:t>
            </a:r>
            <a:r>
              <a:rPr lang="ru-RU" sz="2800">
                <a:solidFill>
                  <a:schemeClr val="tx2"/>
                </a:solidFill>
                <a:latin typeface="Arial" charset="0"/>
                <a:cs typeface="Arial" charset="0"/>
              </a:rPr>
              <a:t>, combinations of characters</a:t>
            </a:r>
            <a:r>
              <a:rPr lang="en-US" sz="2800">
                <a:solidFill>
                  <a:schemeClr val="tx2"/>
                </a:solidFill>
                <a:latin typeface="Arial" charset="0"/>
                <a:cs typeface="Arial" charset="0"/>
              </a:rPr>
              <a:t> are used</a:t>
            </a:r>
            <a:r>
              <a:rPr lang="ru-RU" sz="280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  <a:endParaRPr lang="en-US" sz="28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sz="2000">
                <a:solidFill>
                  <a:srgbClr val="17375E"/>
                </a:solidFill>
                <a:latin typeface="Arial" charset="0"/>
                <a:cs typeface="Arial" charset="0"/>
              </a:rPr>
              <a:t>Note. </a:t>
            </a:r>
            <a:r>
              <a:rPr lang="ru-RU">
                <a:solidFill>
                  <a:schemeClr val="tx2"/>
                </a:solidFill>
                <a:latin typeface="Arial" charset="0"/>
                <a:cs typeface="Arial" charset="0"/>
              </a:rPr>
              <a:t>Although in the transliteration the pronunciation is not as important as in the transcription, it is often possible to recognize the pronunciation by the used character.</a:t>
            </a:r>
            <a:endParaRPr lang="uk-UA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843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17375E"/>
                </a:solidFill>
                <a:latin typeface="Arial" charset="0"/>
                <a:cs typeface="Arial" charset="0"/>
              </a:rPr>
              <a:t>The difference between transcription and transliteration is </a:t>
            </a:r>
            <a:endParaRPr lang="uk-UA" sz="400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307975" y="1484313"/>
            <a:ext cx="4264025" cy="4897437"/>
            <a:chOff x="307740" y="1484784"/>
            <a:chExt cx="4264260" cy="34791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07740" y="2124221"/>
              <a:ext cx="4264260" cy="2839687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that the transcription reflects the phonetic articulation of words,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thus like the words are </a:t>
              </a:r>
              <a:r>
                <a:rPr lang="en-US" sz="3200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pronouced</a:t>
              </a:r>
              <a:endParaRPr lang="uk-UA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" name="Прямая со стрелкой 2"/>
            <p:cNvCxnSpPr>
              <a:stCxn id="4" idx="2"/>
              <a:endCxn id="5" idx="0"/>
            </p:cNvCxnSpPr>
            <p:nvPr/>
          </p:nvCxnSpPr>
          <p:spPr>
            <a:xfrm flipH="1">
              <a:off x="2439871" y="1484784"/>
              <a:ext cx="2132129" cy="63943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4572000" y="1484313"/>
            <a:ext cx="4335463" cy="4897437"/>
            <a:chOff x="4572000" y="1484784"/>
            <a:chExt cx="4335519" cy="489654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148270" y="2492662"/>
              <a:ext cx="3759249" cy="388866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100" i="1">
                  <a:solidFill>
                    <a:srgbClr val="002060"/>
                  </a:solidFill>
                  <a:latin typeface="Arial" charset="0"/>
                  <a:cs typeface="Arial" charset="0"/>
                </a:rPr>
                <a:t>By contrast, the transliteration is used when a word is transferred from one writing system to another writing system.</a:t>
              </a:r>
              <a:endParaRPr lang="uk-UA" sz="310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8" name="Прямая со стрелкой 7"/>
            <p:cNvCxnSpPr>
              <a:stCxn id="4" idx="2"/>
              <a:endCxn id="6" idx="0"/>
            </p:cNvCxnSpPr>
            <p:nvPr/>
          </p:nvCxnSpPr>
          <p:spPr>
            <a:xfrm>
              <a:off x="4572000" y="1484784"/>
              <a:ext cx="2455895" cy="100787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Овал 14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</a:t>
            </a:r>
            <a:endParaRPr lang="uk-UA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765175"/>
            <a:ext cx="8928100" cy="2592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Close to the literal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-n is the so-called translator’s transcribing (practical transcribing) when partly orthography and partly pronunciation norms are rendered: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archbishop – </a:t>
            </a:r>
            <a:r>
              <a:rPr lang="uk-UA" sz="2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архиєпископ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European - 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європейський 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stylized - 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стилізований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950" y="3500438"/>
            <a:ext cx="8928100" cy="30241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Sometimes literal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-ting can pervert the sense of the SL words when their form coincides with some other TL words with a different meaning: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artist - 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художник, митець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not «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артист»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decoration – 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відзнака, нагорода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not «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декорація» 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replica – 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точна копія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not «</a:t>
            </a:r>
            <a:r>
              <a:rPr lang="uk-UA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репліка»,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etc.</a:t>
            </a:r>
            <a:endParaRPr lang="uk-UA" sz="2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Verbal translating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also employed at word level.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484313"/>
            <a:ext cx="8569325" cy="22320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 never conveys the orthographic or pronunciation form of the SL units, but their denotative meaning only: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superprofit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надприбуток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incorrect -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неправильний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38" y="3789363"/>
            <a:ext cx="8569325" cy="25923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majority of translated words do not preserve the structure of the original words: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abundantly -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рясно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cliff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скеля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круча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бескид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myself – я, я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сам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(а) 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Verbal translating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also employed at word level.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844675"/>
            <a:ext cx="8569325" cy="3024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the level of word combination or sentence it can ruin the sense of the message: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e.g., 	Never say die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падай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духом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to take measures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вживати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заходів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first night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прем’єра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consecutive verbal translating 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338" y="1052513"/>
            <a:ext cx="8569325" cy="11525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performed at the level of word-combinations and sentences is referred to as word for word translation</a:t>
            </a:r>
            <a:endParaRPr lang="uk-UA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4000" y="2492375"/>
            <a:ext cx="8569325" cy="2592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 represents a regular substituting of the SL words with TL words and word groups having the same denotative meaning and function, and occupying the same place: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many interesting books –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багато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цікавих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книг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48713" y="6524625"/>
            <a:ext cx="179387" cy="1809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1021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Тема Office</vt:lpstr>
      <vt:lpstr>  Translation as a Notion  and Subject  Ways of translating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as a Notion and Subject</dc:title>
  <dc:creator>Patskun</dc:creator>
  <cp:lastModifiedBy>User</cp:lastModifiedBy>
  <cp:revision>45</cp:revision>
  <dcterms:created xsi:type="dcterms:W3CDTF">2016-09-01T15:45:26Z</dcterms:created>
  <dcterms:modified xsi:type="dcterms:W3CDTF">2021-10-02T11:04:32Z</dcterms:modified>
</cp:coreProperties>
</file>